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86" r:id="rId2"/>
    <p:sldId id="256" r:id="rId3"/>
    <p:sldId id="257" r:id="rId4"/>
    <p:sldId id="258" r:id="rId5"/>
    <p:sldId id="385" r:id="rId6"/>
    <p:sldId id="259" r:id="rId7"/>
    <p:sldId id="387" r:id="rId8"/>
    <p:sldId id="260" r:id="rId9"/>
    <p:sldId id="261" r:id="rId10"/>
    <p:sldId id="383" r:id="rId11"/>
    <p:sldId id="262" r:id="rId12"/>
    <p:sldId id="384" r:id="rId13"/>
    <p:sldId id="388" r:id="rId14"/>
    <p:sldId id="265" r:id="rId15"/>
    <p:sldId id="263" r:id="rId16"/>
    <p:sldId id="264" r:id="rId17"/>
    <p:sldId id="266" r:id="rId18"/>
    <p:sldId id="267" r:id="rId19"/>
    <p:sldId id="268" r:id="rId20"/>
    <p:sldId id="269" r:id="rId21"/>
    <p:sldId id="270" r:id="rId22"/>
    <p:sldId id="271" r:id="rId23"/>
    <p:sldId id="282" r:id="rId24"/>
    <p:sldId id="272" r:id="rId25"/>
    <p:sldId id="283" r:id="rId26"/>
    <p:sldId id="285" r:id="rId27"/>
    <p:sldId id="286" r:id="rId28"/>
    <p:sldId id="287" r:id="rId29"/>
    <p:sldId id="288" r:id="rId30"/>
    <p:sldId id="284" r:id="rId31"/>
    <p:sldId id="289" r:id="rId32"/>
    <p:sldId id="290" r:id="rId33"/>
    <p:sldId id="273" r:id="rId34"/>
    <p:sldId id="274" r:id="rId35"/>
    <p:sldId id="275" r:id="rId36"/>
    <p:sldId id="276" r:id="rId37"/>
    <p:sldId id="277" r:id="rId38"/>
    <p:sldId id="278" r:id="rId39"/>
    <p:sldId id="291" r:id="rId40"/>
    <p:sldId id="279" r:id="rId41"/>
    <p:sldId id="280" r:id="rId42"/>
    <p:sldId id="281" r:id="rId43"/>
    <p:sldId id="292" r:id="rId44"/>
    <p:sldId id="300" r:id="rId45"/>
    <p:sldId id="301" r:id="rId46"/>
    <p:sldId id="303" r:id="rId47"/>
    <p:sldId id="302" r:id="rId48"/>
    <p:sldId id="304" r:id="rId49"/>
    <p:sldId id="305" r:id="rId50"/>
    <p:sldId id="306" r:id="rId51"/>
    <p:sldId id="309" r:id="rId52"/>
    <p:sldId id="307" r:id="rId53"/>
    <p:sldId id="310" r:id="rId54"/>
    <p:sldId id="311" r:id="rId55"/>
    <p:sldId id="293" r:id="rId56"/>
    <p:sldId id="294" r:id="rId57"/>
    <p:sldId id="296" r:id="rId58"/>
    <p:sldId id="297" r:id="rId59"/>
    <p:sldId id="298" r:id="rId60"/>
    <p:sldId id="299" r:id="rId61"/>
    <p:sldId id="312" r:id="rId62"/>
    <p:sldId id="313" r:id="rId63"/>
    <p:sldId id="314" r:id="rId64"/>
    <p:sldId id="315" r:id="rId65"/>
    <p:sldId id="317" r:id="rId66"/>
    <p:sldId id="316"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8" r:id="rId97"/>
    <p:sldId id="347" r:id="rId98"/>
    <p:sldId id="349" r:id="rId99"/>
    <p:sldId id="350" r:id="rId100"/>
    <p:sldId id="351" r:id="rId101"/>
    <p:sldId id="352" r:id="rId102"/>
    <p:sldId id="353" r:id="rId103"/>
    <p:sldId id="354" r:id="rId104"/>
    <p:sldId id="355" r:id="rId105"/>
    <p:sldId id="357" r:id="rId106"/>
    <p:sldId id="358" r:id="rId107"/>
    <p:sldId id="359" r:id="rId108"/>
    <p:sldId id="360" r:id="rId109"/>
    <p:sldId id="361" r:id="rId110"/>
    <p:sldId id="356"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066800"/>
            <a:ext cx="5352690" cy="4440678"/>
          </a:xfrm>
        </p:spPr>
      </p:pic>
      <p:sp>
        <p:nvSpPr>
          <p:cNvPr id="5" name="Rectangle 4"/>
          <p:cNvSpPr/>
          <p:nvPr/>
        </p:nvSpPr>
        <p:spPr>
          <a:xfrm>
            <a:off x="457200" y="5257800"/>
            <a:ext cx="1438214" cy="400110"/>
          </a:xfrm>
          <a:prstGeom prst="rect">
            <a:avLst/>
          </a:prstGeom>
        </p:spPr>
        <p:txBody>
          <a:bodyPr wrap="none">
            <a:spAutoFit/>
          </a:bodyPr>
          <a:lstStyle/>
          <a:p>
            <a:r>
              <a:rPr lang="ar-JO" sz="2000" b="1" dirty="0">
                <a:solidFill>
                  <a:srgbClr val="04617B"/>
                </a:solidFill>
                <a:latin typeface="Calibri"/>
                <a:ea typeface="+mj-ea"/>
                <a:cs typeface="Traditional Arabic" panose="02020603050405020304" pitchFamily="18" charset="-78"/>
              </a:rPr>
              <a:t>د. مرام أبو النادي</a:t>
            </a:r>
            <a:endParaRPr lang="en-US" sz="2000" dirty="0"/>
          </a:p>
        </p:txBody>
      </p:sp>
    </p:spTree>
    <p:extLst>
      <p:ext uri="{BB962C8B-B14F-4D97-AF65-F5344CB8AC3E}">
        <p14:creationId xmlns:p14="http://schemas.microsoft.com/office/powerpoint/2010/main" val="3487544265"/>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a:r>
              <a:rPr lang="ar-JO" sz="3200" b="1" dirty="0" smtClean="0"/>
              <a:t>ثانيا:</a:t>
            </a:r>
          </a:p>
          <a:p>
            <a:pPr algn="r"/>
            <a:r>
              <a:rPr lang="ar-JO" sz="3200" b="1" dirty="0" smtClean="0"/>
              <a:t>التفكير </a:t>
            </a:r>
            <a:r>
              <a:rPr lang="ar-JO" sz="3200" b="1" dirty="0" smtClean="0">
                <a:solidFill>
                  <a:srgbClr val="C00000"/>
                </a:solidFill>
              </a:rPr>
              <a:t>الحاذق</a:t>
            </a:r>
            <a:r>
              <a:rPr lang="ar-JO" sz="3200" b="1" dirty="0" smtClean="0"/>
              <a:t> ليس نتاجًا عرضيًا للخبرة ولا أوتوماتيكيا لدراسة موضوع دراسي معين...</a:t>
            </a:r>
          </a:p>
          <a:p>
            <a:pPr algn="r"/>
            <a:endParaRPr lang="ar-JO" sz="3200" b="1" dirty="0"/>
          </a:p>
          <a:p>
            <a:pPr algn="r"/>
            <a:r>
              <a:rPr lang="ar-JO" sz="3200" dirty="0">
                <a:solidFill>
                  <a:srgbClr val="C00000"/>
                </a:solidFill>
                <a:latin typeface="Traditional Arabic" panose="02020603050405020304" pitchFamily="18" charset="-78"/>
                <a:cs typeface="Traditional Arabic" panose="02020603050405020304" pitchFamily="18" charset="-78"/>
              </a:rPr>
              <a:t>حذق: الحِذْقُ والحَذاقةُ: المَهارة في كل </a:t>
            </a:r>
            <a:r>
              <a:rPr lang="ar-JO" sz="3200" dirty="0" smtClean="0">
                <a:solidFill>
                  <a:srgbClr val="C00000"/>
                </a:solidFill>
                <a:latin typeface="Traditional Arabic" panose="02020603050405020304" pitchFamily="18" charset="-78"/>
                <a:cs typeface="Traditional Arabic" panose="02020603050405020304" pitchFamily="18" charset="-78"/>
              </a:rPr>
              <a:t>عمل.</a:t>
            </a:r>
            <a:endParaRPr lang="en-US" sz="3200" b="1" dirty="0">
              <a:solidFill>
                <a:srgbClr val="C00000"/>
              </a:solidFill>
            </a:endParaRPr>
          </a:p>
        </p:txBody>
      </p:sp>
    </p:spTree>
    <p:extLst>
      <p:ext uri="{BB962C8B-B14F-4D97-AF65-F5344CB8AC3E}">
        <p14:creationId xmlns:p14="http://schemas.microsoft.com/office/powerpoint/2010/main" val="1268565543"/>
      </p:ext>
    </p:extLst>
  </p:cSld>
  <p:clrMapOvr>
    <a:masterClrMapping/>
  </p:clrMapOvr>
  <p:transition>
    <p:dissolv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solidFill>
                  <a:srgbClr val="FF0000"/>
                </a:solidFill>
              </a:rPr>
              <a:t>خلايا الدماغ وطاقته:</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algn="ctr" rtl="1"/>
            <a:r>
              <a:rPr lang="ar-SA" dirty="0" smtClean="0"/>
              <a:t>اكتشف العلماء أن المخ يتكون من خلايا صغيرة تسمى " نيورون" تبلغ في المخ الواحد 100 – 200  بليون خلية بعد سن الرشد، والأمر الأشد غرابة الذي يبين إعجاز الله تبارك وتعالى أن لكل نيورون مجموعة منتظمة من المجسمات وعلى كل مجسمة آلاف النتوءات. وقد اكتشف البرفسور أنوكين ـ العالم المتخصص في المخ ـ أن درجة ذكاء الإنسان لا تتوقف على عدد الخلايا العاملة في المخ بل على درجة التفاعل والارتباط ما بين مجسمات الخلايا، فكل ارتباط ما بين مجسمين يشكل طريقا معينا ، وبناء على عدد هذه الطرق تتحدد درجة ذكاء الإنسان، بمعنى كلما زادت هذه الطرق زاد ذكاء الإنسان.</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solidFill>
                  <a:srgbClr val="FF0000"/>
                </a:solidFill>
              </a:rPr>
              <a:t>محفزات التفكير ومثبطاته</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algn="r"/>
            <a:r>
              <a:rPr lang="ar-SA" dirty="0" smtClean="0"/>
              <a:t>تترك بيئة التعلم بشكل عام آثاراً إيجابية أو سلبية على العملية التعليمية التعلمية، فإن كانت هذه البيئة غنية بالمؤثرات الجيدة، وقائمة على التفاعلات الإيجابية التي تتسم بالود واللطف والاحترام المتبادل، فإنها بالتأكيد ستترك آثاراً إيجابية على شخصية المتعلم، وأما إن كانت قائمة على أساليب سلبية أخرى كالفوقية والتواصل المقطوع ، وربما التهديد فإنها ستترك آثاراً سلبية على نفسه، وبالتالي فإن مردودها سيكون سلبياً على الفرد والمؤسسة التعليمية والمجتمع</a:t>
            </a:r>
            <a:endParaRPr lang="en-US" dirty="0"/>
          </a:p>
        </p:txBody>
      </p:sp>
    </p:spTree>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solidFill>
                  <a:schemeClr val="accent1"/>
                </a:solidFill>
              </a:rPr>
              <a:t>ومن العوامل التي تساعد على إثارة قابلية المتعلم للتعلم ما يأتي:</a:t>
            </a:r>
            <a:r>
              <a:rPr lang="en-US" b="1" dirty="0" smtClean="0">
                <a:solidFill>
                  <a:schemeClr val="accent1"/>
                </a:solidFill>
              </a:rPr>
              <a:t/>
            </a:r>
            <a:br>
              <a:rPr lang="en-US" b="1" dirty="0" smtClean="0">
                <a:solidFill>
                  <a:schemeClr val="accent1"/>
                </a:solidFill>
              </a:rPr>
            </a:br>
            <a:endParaRPr lang="en-US" b="1" dirty="0"/>
          </a:p>
        </p:txBody>
      </p:sp>
      <p:sp>
        <p:nvSpPr>
          <p:cNvPr id="3" name="Content Placeholder 2"/>
          <p:cNvSpPr>
            <a:spLocks noGrp="1"/>
          </p:cNvSpPr>
          <p:nvPr>
            <p:ph idx="1"/>
          </p:nvPr>
        </p:nvSpPr>
        <p:spPr/>
        <p:txBody>
          <a:bodyPr>
            <a:normAutofit lnSpcReduction="10000"/>
          </a:bodyPr>
          <a:lstStyle/>
          <a:p>
            <a:pPr algn="r" rtl="1"/>
            <a:r>
              <a:rPr lang="ar-SA" dirty="0" smtClean="0"/>
              <a:t>•	وضوح الهدف واقتناع المتعلم بجدواه.</a:t>
            </a:r>
            <a:endParaRPr lang="en-US" dirty="0" smtClean="0"/>
          </a:p>
          <a:p>
            <a:pPr algn="r" rtl="1"/>
            <a:r>
              <a:rPr lang="ar-SA" dirty="0" smtClean="0"/>
              <a:t>•	أسلوب التعليم المرن الملائم للهدف، والقائم على التفاعل المنظم، والتواصل متعدد الاتجاهات.</a:t>
            </a:r>
            <a:endParaRPr lang="en-US" dirty="0" smtClean="0"/>
          </a:p>
          <a:p>
            <a:pPr algn="r" rtl="1"/>
            <a:r>
              <a:rPr lang="ar-SA" dirty="0" smtClean="0"/>
              <a:t>•	العلاقة الطيبة بين المتعلم ومعلمه.</a:t>
            </a:r>
            <a:endParaRPr lang="en-US" dirty="0" smtClean="0"/>
          </a:p>
          <a:p>
            <a:pPr algn="r" rtl="1"/>
            <a:r>
              <a:rPr lang="ar-SA" dirty="0" smtClean="0"/>
              <a:t>•	ثقة المتعلم بنفسه وبمعلمه.</a:t>
            </a:r>
            <a:endParaRPr lang="en-US" dirty="0" smtClean="0"/>
          </a:p>
          <a:p>
            <a:pPr algn="r" rtl="1"/>
            <a:r>
              <a:rPr lang="ar-SA" dirty="0" smtClean="0"/>
              <a:t>•	الوسائل المعينة المثيرة كالحاسوب وما يتطلبه من برامج نافعة وحافزة.</a:t>
            </a:r>
            <a:endParaRPr lang="en-US" dirty="0" smtClean="0"/>
          </a:p>
          <a:p>
            <a:pPr algn="r" rtl="1"/>
            <a:r>
              <a:rPr lang="ar-SA" dirty="0" smtClean="0"/>
              <a:t>•	طبيعة التغذية الراجعة التي يحصل عليها المتعلم.</a:t>
            </a:r>
            <a:endParaRPr lang="en-US" dirty="0" smtClean="0"/>
          </a:p>
          <a:p>
            <a:pPr algn="r" rtl="1"/>
            <a:r>
              <a:rPr lang="ar-SA" dirty="0" smtClean="0"/>
              <a:t>•	مدى حرية المتعلم في اختيار المادة التعليمية والأنشطة المصاحبة لها.</a:t>
            </a:r>
            <a:endParaRPr lang="en-US" dirty="0" smtClean="0"/>
          </a:p>
          <a:p>
            <a:pPr algn="r" rtl="1"/>
            <a:r>
              <a:rPr lang="ar-SA" dirty="0" smtClean="0"/>
              <a:t>•	القدرة على توظيف مهارات التفكير الإيجابي.</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وتعتبر حالة اللامبالاة التي تعتري بعض الطلبة ظاهرة مرضية تستدعي العلاج قبل أن تستفحل وتتنامى آثارها السلبية. ولعل الأساليب التقليدية في التعليم التي يوظفها بعض الأساتذة تعد من أبرز عوامل انصراف الطلبة عن التفاعل، وشعورهم بعدم الرغبة في التعلم، يليها مباشرة فقر البيئة التعليمية من حيث قلة الوسائل المعينة الحديثة، وعدم صلاحية المبنى التعليمي، وتوتر العلاقات بين أطراف العملية التعليمية التعلمية في المجتمع. </a:t>
            </a:r>
            <a:endParaRPr lang="en-US" dirty="0"/>
          </a:p>
        </p:txBody>
      </p:sp>
    </p:spTree>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solidFill>
                  <a:srgbClr val="FF0000"/>
                </a:solidFill>
              </a:rPr>
              <a:t>ومن العوامل السلبية التي تترك آثارها على قدرة المتعلمين على التعلم والتفكير: </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r" rtl="1"/>
            <a:r>
              <a:rPr lang="ar-SA" dirty="0" smtClean="0">
                <a:solidFill>
                  <a:srgbClr val="FF0000"/>
                </a:solidFill>
              </a:rPr>
              <a:t>الضغوط</a:t>
            </a:r>
            <a:r>
              <a:rPr lang="ar-SA" dirty="0" smtClean="0"/>
              <a:t> </a:t>
            </a:r>
            <a:r>
              <a:rPr lang="ar-SA" dirty="0" smtClean="0">
                <a:solidFill>
                  <a:srgbClr val="FF0000"/>
                </a:solidFill>
              </a:rPr>
              <a:t>النفسية</a:t>
            </a:r>
            <a:r>
              <a:rPr lang="ar-SA" dirty="0" smtClean="0"/>
              <a:t> </a:t>
            </a:r>
            <a:r>
              <a:rPr lang="ar-SA" dirty="0" smtClean="0">
                <a:solidFill>
                  <a:srgbClr val="FF0000"/>
                </a:solidFill>
              </a:rPr>
              <a:t>الزائدة</a:t>
            </a:r>
            <a:r>
              <a:rPr lang="ar-SA" dirty="0" smtClean="0"/>
              <a:t> حيث يؤدي ازدحام الفصل الدراسي بالمتطلبات الدراسية وكثرة الاختبارات والواجبات المتنوعة إلى الإجهاد وعدم الاستقرار النفسي، وفي هذه الحالات فإن غدد الجسم تفرز المزيد من المواد والهرمونات التي تؤدي كثرتها إلى موت بعض الخلايا الدماغية.</a:t>
            </a:r>
            <a:endParaRPr lang="en-US" dirty="0" smtClean="0"/>
          </a:p>
          <a:p>
            <a:pPr algn="r" rtl="1"/>
            <a:r>
              <a:rPr lang="ar-SA" dirty="0" smtClean="0"/>
              <a:t>•	</a:t>
            </a:r>
            <a:r>
              <a:rPr lang="ar-SA" dirty="0" smtClean="0">
                <a:solidFill>
                  <a:srgbClr val="FF0000"/>
                </a:solidFill>
              </a:rPr>
              <a:t>القلق والخوف</a:t>
            </a:r>
            <a:r>
              <a:rPr lang="ar-SA" dirty="0" smtClean="0"/>
              <a:t>، وقد أشارت بعض الأبحاث إلى أن الخوف يؤدي إلى إضعاف القدرة على التفكير ، كما أن شعور المتعلم بقلة الاهتمام به يقلل من قدرته التفكير، ويقلل من انتباهه وتواصله مع أستاذه.</a:t>
            </a:r>
            <a:endParaRPr lang="en-US" dirty="0" smtClean="0"/>
          </a:p>
          <a:p>
            <a:pPr algn="r" rtl="1"/>
            <a:r>
              <a:rPr lang="ar-SA" dirty="0" smtClean="0"/>
              <a:t>•	</a:t>
            </a:r>
            <a:r>
              <a:rPr lang="ar-SA" dirty="0" smtClean="0">
                <a:solidFill>
                  <a:srgbClr val="FF0000"/>
                </a:solidFill>
              </a:rPr>
              <a:t>الإجهاد</a:t>
            </a:r>
            <a:r>
              <a:rPr lang="ar-SA" dirty="0" smtClean="0"/>
              <a:t>، وهو عامل يقلل من إمكانية حدوث التفكير الجيد المنتج ومن إمكانية الاحتفاظ بالمعلومات فترة طويلة أو توظيفها.</a:t>
            </a:r>
            <a:endParaRPr lang="en-US" dirty="0" smtClean="0"/>
          </a:p>
          <a:p>
            <a:pPr algn="r" rtl="1"/>
            <a:r>
              <a:rPr lang="ar-SA" dirty="0" smtClean="0"/>
              <a:t>•	</a:t>
            </a:r>
            <a:r>
              <a:rPr lang="ar-SA" dirty="0" smtClean="0">
                <a:solidFill>
                  <a:srgbClr val="FF0000"/>
                </a:solidFill>
              </a:rPr>
              <a:t>النقد</a:t>
            </a:r>
            <a:r>
              <a:rPr lang="ar-SA" dirty="0" smtClean="0"/>
              <a:t> </a:t>
            </a:r>
            <a:r>
              <a:rPr lang="ar-SA" dirty="0" smtClean="0">
                <a:solidFill>
                  <a:srgbClr val="FF0000"/>
                </a:solidFill>
              </a:rPr>
              <a:t>والسخرية</a:t>
            </a:r>
            <a:r>
              <a:rPr lang="ar-SA" dirty="0" smtClean="0"/>
              <a:t> </a:t>
            </a:r>
            <a:r>
              <a:rPr lang="ar-SA" dirty="0" smtClean="0">
                <a:solidFill>
                  <a:srgbClr val="FF0000"/>
                </a:solidFill>
              </a:rPr>
              <a:t>والتجريح</a:t>
            </a:r>
            <a:r>
              <a:rPr lang="ar-SA" dirty="0" smtClean="0"/>
              <a:t>، فسوء المعاملة بالنقد اللاذع أو السخرية أو التجريح يشل القدرة على التفكير، وقد يولد نزعة عدوانية ليداري بها المتعلم شعوره بالنقص </a:t>
            </a:r>
            <a:r>
              <a:rPr lang="en-US" dirty="0" smtClean="0"/>
              <a:t>.</a:t>
            </a:r>
          </a:p>
          <a:p>
            <a:pPr algn="r" rtl="1"/>
            <a:r>
              <a:rPr lang="ar-SA" dirty="0" smtClean="0"/>
              <a:t>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solidFill>
                  <a:srgbClr val="FF0000"/>
                </a:solidFill>
              </a:rPr>
              <a:t>مهارات التركيز: </a:t>
            </a:r>
            <a:r>
              <a:rPr lang="ar-SA" dirty="0" smtClean="0"/>
              <a:t>توجه اهتمام شخص ما نحو معلومات مختارة.</a:t>
            </a:r>
            <a:endParaRPr lang="en-US" dirty="0" smtClean="0"/>
          </a:p>
          <a:p>
            <a:pPr algn="r" rtl="1"/>
            <a:r>
              <a:rPr lang="ar-SA" dirty="0" smtClean="0"/>
              <a:t>•	تعريف المشكلات: توضيح مواقف المشكلة.</a:t>
            </a:r>
            <a:endParaRPr lang="en-US" dirty="0" smtClean="0"/>
          </a:p>
          <a:p>
            <a:pPr algn="r" rtl="1"/>
            <a:r>
              <a:rPr lang="ar-SA" dirty="0" smtClean="0"/>
              <a:t>•	وضع الأهداف: تحديد الاتجاه والهدف.</a:t>
            </a:r>
            <a:endParaRPr lang="en-US" dirty="0" smtClean="0"/>
          </a:p>
          <a:p>
            <a:pPr algn="r" rtl="1"/>
            <a:r>
              <a:rPr lang="ar-SA" dirty="0" smtClean="0"/>
              <a:t>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r>
              <a:rPr lang="ar-SA" dirty="0" smtClean="0">
                <a:solidFill>
                  <a:srgbClr val="FF0000"/>
                </a:solidFill>
              </a:rPr>
              <a:t>مهارات جمع المعلومات</a:t>
            </a:r>
            <a:r>
              <a:rPr lang="ar-SA" dirty="0" smtClean="0"/>
              <a:t>: الحصول على المعلومات المناسبة.</a:t>
            </a:r>
            <a:endParaRPr lang="en-US" dirty="0" smtClean="0"/>
          </a:p>
          <a:p>
            <a:pPr algn="r" rtl="1"/>
            <a:endParaRPr lang="en-US" dirty="0" smtClean="0"/>
          </a:p>
          <a:p>
            <a:pPr algn="r" rtl="1"/>
            <a:r>
              <a:rPr lang="ar-SA" dirty="0" smtClean="0"/>
              <a:t>•	المراقبة: الحصول على المعلومات من خلال حاسة واحدة أو أكثر.</a:t>
            </a:r>
            <a:endParaRPr lang="en-US" dirty="0" smtClean="0"/>
          </a:p>
          <a:p>
            <a:pPr algn="r" rtl="1"/>
            <a:r>
              <a:rPr lang="ar-SA" dirty="0" smtClean="0"/>
              <a:t>•	طرح الأسئلة: السعي للحصول على معلومات جديدة من خلال صياغة أسئلة جديدة.</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 </a:t>
            </a:r>
            <a:endParaRPr lang="en-US" dirty="0" smtClean="0"/>
          </a:p>
          <a:p>
            <a:pPr algn="r" rtl="1"/>
            <a:r>
              <a:rPr lang="ar-SA" dirty="0" smtClean="0">
                <a:solidFill>
                  <a:srgbClr val="FF0000"/>
                </a:solidFill>
              </a:rPr>
              <a:t>مهارات التذكر </a:t>
            </a:r>
            <a:r>
              <a:rPr lang="ar-SA" dirty="0" smtClean="0"/>
              <a:t>: تخزين المعلومات واسترجاعها.</a:t>
            </a:r>
            <a:endParaRPr lang="en-US" dirty="0" smtClean="0"/>
          </a:p>
          <a:p>
            <a:pPr algn="r" rtl="1"/>
            <a:r>
              <a:rPr lang="ar-SA" dirty="0" smtClean="0"/>
              <a:t>•	الترميز:  تخزين المعلومات بذاكرة طويلة الأمد.</a:t>
            </a:r>
            <a:endParaRPr lang="en-US" dirty="0" smtClean="0"/>
          </a:p>
          <a:p>
            <a:pPr algn="r" rtl="1"/>
            <a:r>
              <a:rPr lang="ar-SA" dirty="0" smtClean="0"/>
              <a:t>•	الاستذكار : استرجاع المعلومات من ذاكرة طويلة الأمد.</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solidFill>
                  <a:srgbClr val="FF0000"/>
                </a:solidFill>
              </a:rPr>
              <a:t>مهارات التنظيم: </a:t>
            </a:r>
            <a:r>
              <a:rPr lang="ar-SA" dirty="0" smtClean="0"/>
              <a:t>ترتيب المعلومات بحيث يمكن استخدامها بفعالية أكثر.</a:t>
            </a:r>
            <a:endParaRPr lang="en-US" dirty="0" smtClean="0"/>
          </a:p>
          <a:p>
            <a:pPr algn="r" rtl="1"/>
            <a:r>
              <a:rPr lang="ar-SA" dirty="0" smtClean="0"/>
              <a:t>•	المقارنة: ملاحظة التشابهات والاختلاف بين كيانين أو أكثر.</a:t>
            </a:r>
            <a:endParaRPr lang="en-US" dirty="0" smtClean="0"/>
          </a:p>
          <a:p>
            <a:pPr algn="r" rtl="1"/>
            <a:r>
              <a:rPr lang="ar-SA" dirty="0" smtClean="0"/>
              <a:t>•	التصنيف: وضع الكيانات في مجموعات حسب الصفات المشتركة.</a:t>
            </a:r>
            <a:endParaRPr lang="en-US" dirty="0" smtClean="0"/>
          </a:p>
          <a:p>
            <a:pPr algn="r" rtl="1"/>
            <a:r>
              <a:rPr lang="ar-SA" dirty="0" smtClean="0"/>
              <a:t>•	الترتيب :تسلسل الكيانات طبقاً للمعيار المعطى.</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solidFill>
                  <a:srgbClr val="FF0000"/>
                </a:solidFill>
              </a:rPr>
              <a:t>مهارات التحليل: </a:t>
            </a:r>
            <a:r>
              <a:rPr lang="ar-SA" dirty="0" smtClean="0"/>
              <a:t>توضيح المعلومات الموجودة بالتعريف والتمييز فيما بين الأجزاء والعناصر.</a:t>
            </a:r>
            <a:endParaRPr lang="en-US" dirty="0" smtClean="0"/>
          </a:p>
          <a:p>
            <a:pPr algn="r" rtl="1"/>
            <a:r>
              <a:rPr lang="ar-SA" dirty="0" smtClean="0"/>
              <a:t>•	تعريف الصفات والمركبات: تحديد خصائص أو أجزاء شيء ما.</a:t>
            </a:r>
            <a:endParaRPr lang="en-US" dirty="0" smtClean="0"/>
          </a:p>
          <a:p>
            <a:pPr algn="r" rtl="1"/>
            <a:r>
              <a:rPr lang="ar-SA" dirty="0" smtClean="0"/>
              <a:t>•	تعريف العلاقات والأنماط: تحديد الطرق التي ترتبط بها العناصر.</a:t>
            </a:r>
            <a:endParaRPr lang="en-US" dirty="0" smtClean="0"/>
          </a:p>
          <a:p>
            <a:pPr algn="r" rtl="1"/>
            <a:r>
              <a:rPr lang="ar-SA" dirty="0" smtClean="0"/>
              <a:t>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JO" b="1" dirty="0" smtClean="0">
                <a:solidFill>
                  <a:srgbClr val="C00000"/>
                </a:solidFill>
              </a:rPr>
              <a:t>أنواع التفكير :</a:t>
            </a:r>
            <a:br>
              <a:rPr lang="ar-JO" b="1" dirty="0" smtClean="0">
                <a:solidFill>
                  <a:srgbClr val="C00000"/>
                </a:solidFill>
              </a:rPr>
            </a:br>
            <a:endParaRPr lang="en-US" b="1" dirty="0">
              <a:solidFill>
                <a:srgbClr val="C00000"/>
              </a:solidFill>
            </a:endParaRPr>
          </a:p>
        </p:txBody>
      </p:sp>
      <p:sp>
        <p:nvSpPr>
          <p:cNvPr id="3" name="Content Placeholder 2"/>
          <p:cNvSpPr>
            <a:spLocks noGrp="1"/>
          </p:cNvSpPr>
          <p:nvPr>
            <p:ph idx="1"/>
          </p:nvPr>
        </p:nvSpPr>
        <p:spPr/>
        <p:txBody>
          <a:bodyPr/>
          <a:lstStyle/>
          <a:p>
            <a:pPr algn="r"/>
            <a:r>
              <a:rPr lang="ar-JO" sz="3600" dirty="0" smtClean="0">
                <a:solidFill>
                  <a:srgbClr val="0070C0"/>
                </a:solidFill>
              </a:rPr>
              <a:t>تفكير يومي معتاد – يشبهه ديفيد </a:t>
            </a:r>
            <a:r>
              <a:rPr lang="ar-JO" sz="3600" dirty="0" err="1" smtClean="0">
                <a:solidFill>
                  <a:srgbClr val="0070C0"/>
                </a:solidFill>
              </a:rPr>
              <a:t>بيركنز</a:t>
            </a:r>
            <a:r>
              <a:rPr lang="ar-JO" sz="3600" dirty="0" smtClean="0">
                <a:solidFill>
                  <a:srgbClr val="0070C0"/>
                </a:solidFill>
              </a:rPr>
              <a:t> بالقدرة على المشي.</a:t>
            </a:r>
          </a:p>
          <a:p>
            <a:pPr algn="r"/>
            <a:endParaRPr lang="ar-JO" dirty="0"/>
          </a:p>
          <a:p>
            <a:pPr algn="r"/>
            <a:r>
              <a:rPr lang="ar-JO" sz="4000" dirty="0" smtClean="0">
                <a:solidFill>
                  <a:srgbClr val="0070C0"/>
                </a:solidFill>
              </a:rPr>
              <a:t>تفكير حاذق:</a:t>
            </a:r>
          </a:p>
          <a:p>
            <a:pPr algn="r"/>
            <a:r>
              <a:rPr lang="ar-JO" dirty="0" smtClean="0"/>
              <a:t>يتطلب تعليما منظما هادفا ومرانا مستمرا</a:t>
            </a:r>
          </a:p>
          <a:p>
            <a:pPr algn="r"/>
            <a:r>
              <a:rPr lang="ar-JO" dirty="0" smtClean="0">
                <a:solidFill>
                  <a:srgbClr val="FF0000"/>
                </a:solidFill>
              </a:rPr>
              <a:t>القدرة على التسلق الجبال أو رمي القرص أو الجري </a:t>
            </a:r>
            <a:endParaRPr lang="en-US"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smtClean="0"/>
              <a:t>مهارات التفكير الأساسية</a:t>
            </a:r>
            <a:endParaRPr lang="en-US" b="1" dirty="0"/>
          </a:p>
        </p:txBody>
      </p:sp>
      <p:sp>
        <p:nvSpPr>
          <p:cNvPr id="3" name="Content Placeholder 2"/>
          <p:cNvSpPr>
            <a:spLocks noGrp="1"/>
          </p:cNvSpPr>
          <p:nvPr>
            <p:ph idx="1"/>
          </p:nvPr>
        </p:nvSpPr>
        <p:spPr/>
        <p:txBody>
          <a:bodyPr/>
          <a:lstStyle/>
          <a:p>
            <a:pPr algn="r"/>
            <a:r>
              <a:rPr lang="ar-SA" dirty="0" smtClean="0"/>
              <a:t> هذه مهارات التفكير الأساسية التي وضعتها الجمعية الأمريكية للإشراف وتطوير المناهج.  ومهارات التفكير هذه نسبياً عبارة عن عمليات إدراكية منفصلة يمكن اعتبارها "لبنات بناء " للتفكير. وهي مهارات لها أساس قوي في المواد البحثية والنظرية، ومهمة للطلاب ليتمكنوا من العمل، ويمكن تعليمها وتعزيزها.</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solidFill>
                  <a:srgbClr val="FF0000"/>
                </a:solidFill>
              </a:rPr>
              <a:t>مهارات الاستنباط: </a:t>
            </a:r>
            <a:r>
              <a:rPr lang="ar-SA" dirty="0" smtClean="0"/>
              <a:t>استخدام المعلومات السابقة لإضافة معلومات جديدة.</a:t>
            </a:r>
            <a:endParaRPr lang="en-US" dirty="0" smtClean="0"/>
          </a:p>
          <a:p>
            <a:pPr algn="r" rtl="1"/>
            <a:r>
              <a:rPr lang="ar-SA" dirty="0" smtClean="0"/>
              <a:t>•	  الاستدلال: التعليل فيما هو أبعد من المعلومات المتوفرة لملء الثغرات.</a:t>
            </a:r>
            <a:endParaRPr lang="en-US" dirty="0" smtClean="0"/>
          </a:p>
          <a:p>
            <a:pPr algn="r" rtl="1"/>
            <a:r>
              <a:rPr lang="ar-SA" dirty="0" smtClean="0"/>
              <a:t>•	التنبؤ :توقع أو تكهن حوادث مستقبلية.</a:t>
            </a:r>
            <a:endParaRPr lang="en-US" dirty="0" smtClean="0"/>
          </a:p>
          <a:p>
            <a:pPr algn="r" rtl="1"/>
            <a:r>
              <a:rPr lang="ar-SA" dirty="0" smtClean="0"/>
              <a:t>•	التفصيل: استخدام المعلومات السابقة لإضافة معنى إلى معلومات جديدة ولربطها مع البنية الموجودة.</a:t>
            </a:r>
            <a:endParaRPr lang="en-US" dirty="0" smtClean="0"/>
          </a:p>
          <a:p>
            <a:pPr algn="r" rtl="1"/>
            <a:r>
              <a:rPr lang="ar-SA" dirty="0" smtClean="0"/>
              <a:t>•	التمثيل: إضافة معنى جديد عن طريق تغيير شكل المعلومات.</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solidFill>
                  <a:srgbClr val="FF0000"/>
                </a:solidFill>
              </a:rPr>
              <a:t>مهارات التكامل</a:t>
            </a:r>
            <a:r>
              <a:rPr lang="ar-SA" dirty="0" smtClean="0"/>
              <a:t>: ربط وتوحيد المعلومات.</a:t>
            </a:r>
            <a:endParaRPr lang="en-US" dirty="0" smtClean="0"/>
          </a:p>
          <a:p>
            <a:pPr algn="r" rtl="1"/>
            <a:r>
              <a:rPr lang="ar-SA" dirty="0" smtClean="0"/>
              <a:t>•	التلخيص: استخلاص المعلومات بفعالية وتقنين.</a:t>
            </a:r>
            <a:endParaRPr lang="en-US" dirty="0" smtClean="0"/>
          </a:p>
          <a:p>
            <a:pPr algn="r" rtl="1"/>
            <a:r>
              <a:rPr lang="ar-SA" dirty="0" smtClean="0"/>
              <a:t>•	إعادة البناء: تغيير بنية المعرفة الموجودة ليتم دمجها مع المعلومات الجديدة.</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sp>
        <p:nvSpPr>
          <p:cNvPr id="3" name="Content Placeholder 2"/>
          <p:cNvSpPr>
            <a:spLocks noGrp="1"/>
          </p:cNvSpPr>
          <p:nvPr>
            <p:ph idx="1"/>
          </p:nvPr>
        </p:nvSpPr>
        <p:spPr/>
        <p:txBody>
          <a:bodyPr/>
          <a:lstStyle/>
          <a:p>
            <a:pPr algn="r" rtl="1"/>
            <a:r>
              <a:rPr lang="ar-SA" dirty="0" smtClean="0">
                <a:solidFill>
                  <a:srgbClr val="FF0000"/>
                </a:solidFill>
              </a:rPr>
              <a:t>مهارات</a:t>
            </a:r>
            <a:r>
              <a:rPr lang="ar-SA" dirty="0" smtClean="0"/>
              <a:t> </a:t>
            </a:r>
            <a:r>
              <a:rPr lang="ar-SA" dirty="0" smtClean="0">
                <a:solidFill>
                  <a:srgbClr val="FF0000"/>
                </a:solidFill>
              </a:rPr>
              <a:t>التقييم</a:t>
            </a:r>
            <a:r>
              <a:rPr lang="ar-SA" dirty="0" smtClean="0"/>
              <a:t> : تقييم معقولية وجودة الأفكار.</a:t>
            </a:r>
            <a:endParaRPr lang="en-US" dirty="0" smtClean="0"/>
          </a:p>
          <a:p>
            <a:pPr algn="r" rtl="1"/>
            <a:r>
              <a:rPr lang="ar-SA" dirty="0" smtClean="0"/>
              <a:t>•	تأسيس معايير :وضع قواعد لإصدار الأحكام.</a:t>
            </a:r>
            <a:endParaRPr lang="en-US" dirty="0" smtClean="0"/>
          </a:p>
          <a:p>
            <a:pPr algn="r" rtl="1"/>
            <a:r>
              <a:rPr lang="ar-SA" dirty="0" smtClean="0"/>
              <a:t>•	التحقق: التأكد من دقة الادعاءات.</a:t>
            </a:r>
            <a:endParaRPr lang="en-US" dirty="0" smtClean="0"/>
          </a:p>
          <a:p>
            <a:pPr algn="r"/>
            <a:r>
              <a:rPr lang="ar-SA" dirty="0" smtClean="0"/>
              <a:t>•	تعريف الأخطاء: إدراك المغالطات المنطقية.</a:t>
            </a:r>
            <a:endParaRPr lang="en-US" dirty="0"/>
          </a:p>
        </p:txBody>
      </p:sp>
    </p:spTree>
  </p:cSld>
  <p:clrMapOvr>
    <a:masterClrMapping/>
  </p:clrMapOvr>
  <p:transition>
    <p:dissolv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r" rtl="1"/>
            <a:r>
              <a:rPr lang="ar-SA" dirty="0" smtClean="0"/>
              <a:t>وبعيداً عن رؤية الجمعية الأمريكية تدل الدراسات والبحوث التربوية والنفسية على أن أبرز مهارات التفكير والتي يمكن تنميتها من خلال المناهج الدراسية وبصورة فعالة ما يلي:</a:t>
            </a:r>
            <a:endParaRPr lang="en-US" dirty="0" smtClean="0"/>
          </a:p>
          <a:p>
            <a:pPr algn="r" rtl="1"/>
            <a:r>
              <a:rPr lang="ar-SA" dirty="0" smtClean="0"/>
              <a:t>1 ـ مهارة التخطيط بمستوياته.</a:t>
            </a:r>
            <a:endParaRPr lang="en-US" dirty="0" smtClean="0"/>
          </a:p>
          <a:p>
            <a:pPr algn="r" rtl="1"/>
            <a:r>
              <a:rPr lang="ar-SA" dirty="0" smtClean="0"/>
              <a:t>2 ـ مهارة تحديد الأهداف وصياغتها وترتيبها.</a:t>
            </a:r>
            <a:endParaRPr lang="en-US" dirty="0" smtClean="0"/>
          </a:p>
          <a:p>
            <a:pPr algn="r" rtl="1"/>
            <a:r>
              <a:rPr lang="ar-SA" dirty="0" smtClean="0"/>
              <a:t>3 ـ مهارة فحص الأفكار.</a:t>
            </a:r>
            <a:endParaRPr lang="en-US" dirty="0" smtClean="0"/>
          </a:p>
          <a:p>
            <a:pPr algn="r" rtl="1"/>
            <a:r>
              <a:rPr lang="ar-SA" dirty="0" smtClean="0"/>
              <a:t>4 ـ مهارة العوامل ذات العلاقة.</a:t>
            </a:r>
            <a:endParaRPr lang="en-US" dirty="0" smtClean="0"/>
          </a:p>
          <a:p>
            <a:pPr algn="r" rtl="1"/>
            <a:r>
              <a:rPr lang="ar-SA" dirty="0" smtClean="0"/>
              <a:t>5 ـ مهارة الأهم فالأقل أهمية.</a:t>
            </a:r>
            <a:endParaRPr lang="en-US" dirty="0" smtClean="0"/>
          </a:p>
          <a:p>
            <a:pPr algn="r" rtl="1"/>
            <a:r>
              <a:rPr lang="ar-SA" dirty="0" smtClean="0"/>
              <a:t>6 ـ مهارة البدائل والخيارات.</a:t>
            </a:r>
            <a:endParaRPr lang="en-US" dirty="0" smtClean="0"/>
          </a:p>
          <a:p>
            <a:pPr algn="r" rtl="1"/>
            <a:r>
              <a:rPr lang="ar-SA" dirty="0" smtClean="0"/>
              <a:t>7 ـ مهارة التبسيط والتوضيح.</a:t>
            </a:r>
            <a:endParaRPr lang="en-US" dirty="0" smtClean="0"/>
          </a:p>
          <a:p>
            <a:pPr algn="r" rtl="1"/>
            <a:r>
              <a:rPr lang="ar-SA" dirty="0" smtClean="0"/>
              <a:t>8 ـ مهارة الاستنتاج.</a:t>
            </a:r>
            <a:endParaRPr lang="en-US" dirty="0" smtClean="0"/>
          </a:p>
          <a:p>
            <a:pPr algn="r" rtl="1"/>
            <a:r>
              <a:rPr lang="ar-SA" dirty="0" smtClean="0"/>
              <a:t>9 ـ مهارة المقارنة.</a:t>
            </a:r>
            <a:endParaRPr lang="en-US" dirty="0" smtClean="0"/>
          </a:p>
          <a:p>
            <a:pPr algn="r" rtl="1"/>
            <a:r>
              <a:rPr lang="ar-SA" dirty="0" smtClean="0"/>
              <a:t>10 ـ مهارة الربط.</a:t>
            </a:r>
            <a:r>
              <a:rPr lang="en-US" dirty="0" smtClean="0"/>
              <a:t> </a:t>
            </a:r>
            <a:r>
              <a:rPr lang="ar-SA" dirty="0" smtClean="0"/>
              <a:t>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r" rtl="1"/>
            <a:endParaRPr lang="en-US" dirty="0" smtClean="0"/>
          </a:p>
          <a:p>
            <a:pPr algn="r" rtl="1"/>
            <a:r>
              <a:rPr lang="ar-SA" dirty="0" smtClean="0"/>
              <a:t>11 ـ مهارة التحليل.</a:t>
            </a:r>
            <a:endParaRPr lang="en-US" dirty="0" smtClean="0"/>
          </a:p>
          <a:p>
            <a:pPr algn="r" rtl="1"/>
            <a:r>
              <a:rPr lang="ar-SA" dirty="0" smtClean="0"/>
              <a:t>12 ـ مهارة التركيب.</a:t>
            </a:r>
            <a:endParaRPr lang="en-US" dirty="0" smtClean="0"/>
          </a:p>
          <a:p>
            <a:pPr algn="r" rtl="1"/>
            <a:r>
              <a:rPr lang="ar-SA" dirty="0" smtClean="0"/>
              <a:t>13 ـ مهارة التقويم.</a:t>
            </a:r>
            <a:endParaRPr lang="en-US" dirty="0" smtClean="0"/>
          </a:p>
          <a:p>
            <a:pPr algn="r" rtl="1"/>
            <a:r>
              <a:rPr lang="ar-SA" dirty="0" smtClean="0"/>
              <a:t>14 ـ مهارة اتخاذ القرار.</a:t>
            </a:r>
            <a:endParaRPr lang="en-US" dirty="0" smtClean="0"/>
          </a:p>
          <a:p>
            <a:pPr algn="r" rtl="1"/>
            <a:r>
              <a:rPr lang="ar-SA" dirty="0" smtClean="0"/>
              <a:t>15 ـ مهارة التصنيف.</a:t>
            </a:r>
            <a:endParaRPr lang="en-US" dirty="0" smtClean="0"/>
          </a:p>
          <a:p>
            <a:pPr algn="r" rtl="1"/>
            <a:r>
              <a:rPr lang="ar-SA" dirty="0" smtClean="0"/>
              <a:t>16 ـ مهارة التوقع.</a:t>
            </a:r>
            <a:endParaRPr lang="en-US" dirty="0" smtClean="0"/>
          </a:p>
          <a:p>
            <a:pPr algn="r" rtl="1"/>
            <a:r>
              <a:rPr lang="ar-SA" dirty="0" smtClean="0"/>
              <a:t>17 ـ مهارة التخيل</a:t>
            </a:r>
            <a:endParaRPr lang="en-US" dirty="0" smtClean="0"/>
          </a:p>
          <a:p>
            <a:pPr algn="r" rtl="1"/>
            <a:r>
              <a:rPr lang="ar-SA" dirty="0" smtClean="0"/>
              <a:t>18 – مهارة اكتشاف الأخطاء.</a:t>
            </a:r>
            <a:endParaRPr lang="en-US" dirty="0" smtClean="0"/>
          </a:p>
          <a:p>
            <a:pPr algn="r" rtl="1"/>
            <a:r>
              <a:rPr lang="ar-SA" dirty="0" smtClean="0"/>
              <a:t>19- مهارة التجريب.</a:t>
            </a:r>
            <a:endParaRPr lang="en-US" dirty="0" smtClean="0"/>
          </a:p>
          <a:p>
            <a:pPr algn="r" rtl="1"/>
            <a:r>
              <a:rPr lang="ar-SA" dirty="0" smtClean="0"/>
              <a:t>20 – مهارة الملاحظة.</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solidFill>
                  <a:srgbClr val="FF0000"/>
                </a:solidFill>
              </a:rPr>
              <a:t>إرشادات مهمة في تعليم التفكير</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algn="r" rtl="1"/>
            <a:r>
              <a:rPr lang="ar-SA" dirty="0" smtClean="0"/>
              <a:t> </a:t>
            </a:r>
            <a:endParaRPr lang="en-US" dirty="0" smtClean="0"/>
          </a:p>
          <a:p>
            <a:pPr algn="r" rtl="1"/>
            <a:r>
              <a:rPr lang="ar-SA" dirty="0" smtClean="0"/>
              <a:t>1 - أثناء العملية يفتح النقاش مع الطلاب كلهم ، على أن يتم ذلك بصورة فردية لا جماعية . </a:t>
            </a:r>
            <a:endParaRPr lang="en-US" dirty="0" smtClean="0"/>
          </a:p>
          <a:p>
            <a:pPr algn="r" rtl="1"/>
            <a:r>
              <a:rPr lang="ar-SA" dirty="0" smtClean="0"/>
              <a:t>2 - عدم السماح للجميع بالتحدث في نفس الوقت ومباشرة . </a:t>
            </a:r>
            <a:endParaRPr lang="en-US" dirty="0" smtClean="0"/>
          </a:p>
          <a:p>
            <a:pPr algn="r" rtl="1"/>
            <a:r>
              <a:rPr lang="ar-SA" dirty="0" smtClean="0"/>
              <a:t>3 - يطلب من طالب التكلم نيابة عن المجموعة ويفسح المجال لكل فرد للتعبير عن أفكار المجموعة . </a:t>
            </a:r>
            <a:endParaRPr lang="en-US" dirty="0" smtClean="0"/>
          </a:p>
          <a:p>
            <a:pPr algn="r" rtl="1"/>
            <a:r>
              <a:rPr lang="ar-SA" dirty="0" smtClean="0"/>
              <a:t>4 – يوضع الطلاب في مجموعات ويعتمد حجم المجموعة على طبيعة الصف ويمكن تغيير المجموعة </a:t>
            </a:r>
            <a:r>
              <a:rPr lang="ar-JO" dirty="0" smtClean="0"/>
              <a:t>من وقت لآخر.</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5 - أثناء عمل المجموعات يناقش أفراد المجموعة الموقف الذي طلب منهم أن يفكروا فيه ويطوروا </a:t>
            </a:r>
            <a:endParaRPr lang="en-US" dirty="0" smtClean="0"/>
          </a:p>
          <a:p>
            <a:pPr algn="r" rtl="1"/>
            <a:r>
              <a:rPr lang="ar-SA" dirty="0" smtClean="0"/>
              <a:t>    أفكارهم واستنتاجاتهم ، ثم تقوم المجموعة من خلال الناطق باسمها بإعطاء نتيجتها ،  وتستمع </a:t>
            </a:r>
            <a:endParaRPr lang="en-US" dirty="0" smtClean="0"/>
          </a:p>
          <a:p>
            <a:pPr algn="r" rtl="1"/>
            <a:r>
              <a:rPr lang="ar-SA" dirty="0" smtClean="0"/>
              <a:t>   المجموعات الأخرى ثم تعطى تعليقاتها ومعارضتها . </a:t>
            </a:r>
            <a:endParaRPr lang="en-US" dirty="0" smtClean="0"/>
          </a:p>
          <a:p>
            <a:pPr algn="r" rtl="1"/>
            <a:r>
              <a:rPr lang="ar-SA" dirty="0" smtClean="0"/>
              <a:t>6 - كل درس من دروس التفكير يتكون من : </a:t>
            </a:r>
            <a:endParaRPr lang="en-US" dirty="0" smtClean="0"/>
          </a:p>
          <a:p>
            <a:pPr algn="r"/>
            <a:r>
              <a:rPr lang="ar-SA" dirty="0" smtClean="0"/>
              <a:t>      المقدمة  - التمارين - / التدريب - العملية - المبادئ - المشروع . </a:t>
            </a:r>
            <a:endParaRPr lang="en-US" dirty="0"/>
          </a:p>
        </p:txBody>
      </p:sp>
    </p:spTree>
  </p:cSld>
  <p:clrMapOvr>
    <a:masterClrMapping/>
  </p:clrMapOvr>
  <p:transition>
    <p:dissolv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ar-SA" dirty="0" smtClean="0"/>
              <a:t>7 - المصادر الوحيدة المستخدمة هي تلك المصادر المتواجدة في أذهان الطلاب. </a:t>
            </a:r>
            <a:endParaRPr lang="en-US" dirty="0" smtClean="0"/>
          </a:p>
          <a:p>
            <a:pPr algn="r" rtl="1"/>
            <a:r>
              <a:rPr lang="ar-SA" dirty="0" smtClean="0"/>
              <a:t>8 - يكون دور الأستاذ: الاختيار - التنوع - الإثراء - الضبط - التأكيد - الاستجابة التحصيل </a:t>
            </a:r>
            <a:endParaRPr lang="en-US" dirty="0" smtClean="0"/>
          </a:p>
          <a:p>
            <a:pPr algn="r" rtl="1"/>
            <a:r>
              <a:rPr lang="ar-SA" dirty="0" smtClean="0"/>
              <a:t>9 - لمواجهة الهزل (وهو متوقع خاصة في البدايات لعدم تعودهم على هذا النوع من التعليم) : يقوم الأستاذ بتجاهل الملاحظات البسيطة أو تغيير تركيبة المجموعة. فإن كانت المشكلة كثرة الكلام : فيطرح على المتحدث سؤال شخصي لتلخيص النقاط الرئيسية أو قطع النقاش أو يتم الانتقال إلى نقطة أخرى. وإن كانت المشكلة الصمت (الهدوء وعدم المشاركة)، فيقدم الأستاذ اقتراحات للتلاميذ بحيث يستجيبون لها ويبدون ردود فعلهم عليها. وأن كانت المشكلة هي الكسل فيطلب من المجموعة التي لا تعمل أن تبين الناتج الذي توصل إليه باقي المجموعات ، وهكذا يمكن خلق حل لكل مشكلة تخرج في القاعة.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t>أنواع التفكير:</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rtl="1"/>
            <a:r>
              <a:rPr lang="ar-SA" dirty="0" smtClean="0"/>
              <a:t>تتعدد أنواع التفكير بتعدد العوامل والطرق التي يستخدمها العقل البشري عند البدء بعملية التفكير فمنها ما هو منظم ومدروس ومبني على أسس علمية أو استقصائية ومنه ما هو عشوائي ومنها الغريزي وقد قسم المفكرون التفكير الي أنواع عدة نذكر منها.</a:t>
            </a:r>
            <a:endParaRPr lang="en-US" dirty="0" smtClean="0"/>
          </a:p>
          <a:p>
            <a:pPr algn="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a:r>
              <a:rPr lang="ar-JO" sz="3600" b="1" dirty="0" smtClean="0"/>
              <a:t>ثالثا:</a:t>
            </a:r>
          </a:p>
          <a:p>
            <a:pPr algn="r"/>
            <a:r>
              <a:rPr lang="ar-JO" sz="3600" b="1" dirty="0" smtClean="0">
                <a:solidFill>
                  <a:srgbClr val="C00000"/>
                </a:solidFill>
              </a:rPr>
              <a:t>التفكير ضروري للنجاح الدراسي و الحياتي</a:t>
            </a:r>
            <a:endParaRPr lang="en-US" sz="3600" b="1" dirty="0">
              <a:solidFill>
                <a:srgbClr val="C00000"/>
              </a:solidFill>
            </a:endParaRPr>
          </a:p>
        </p:txBody>
      </p:sp>
    </p:spTree>
    <p:extLst>
      <p:ext uri="{BB962C8B-B14F-4D97-AF65-F5344CB8AC3E}">
        <p14:creationId xmlns:p14="http://schemas.microsoft.com/office/powerpoint/2010/main" val="2810005728"/>
      </p:ext>
    </p:extLst>
  </p:cSld>
  <p:clrMapOvr>
    <a:masterClrMapping/>
  </p:clrMapOvr>
  <p:transition>
    <p:dissolv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المستنير:</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fontScale="85000" lnSpcReduction="10000"/>
          </a:bodyPr>
          <a:lstStyle/>
          <a:p>
            <a:pPr algn="r" rtl="1"/>
            <a:r>
              <a:rPr lang="ar-SA" dirty="0" smtClean="0"/>
              <a:t>هو </a:t>
            </a:r>
            <a:r>
              <a:rPr lang="ar-SA" dirty="0" smtClean="0">
                <a:solidFill>
                  <a:srgbClr val="FF0000"/>
                </a:solidFill>
              </a:rPr>
              <a:t>أعلى درجات التفكير وأعظمها ، فهو الفكر الأرقى ، وهو الفكر المؤدي إلى النهضة الحقيقية ، وهو الفكر الذي يجلي غوامض الأمور، ولم يكتف بمعرفة أصول الأشياء وفروعها ، أو الوقائع ومسبباتها أو النصوص ومعانيها إلا أنه يتعدى ذلك لمعرفة ما يحيط بهذه الأشياء وما حولها وما يتعلق بها.</a:t>
            </a:r>
            <a:endParaRPr lang="en-US" dirty="0" smtClean="0">
              <a:solidFill>
                <a:srgbClr val="FF0000"/>
              </a:solidFill>
            </a:endParaRPr>
          </a:p>
          <a:p>
            <a:pPr algn="r" rtl="1"/>
            <a:r>
              <a:rPr lang="ar-SA" dirty="0" smtClean="0"/>
              <a:t>فهو حين يبحث في الشيء فإنه لا يكتفي بالوصول به إلى معرفة وزنه النوعي أو تركيبه الذري بل لا بد من معرفة ظروفه وأحواله أي معرفة القوانين التي تتحكم به، والخواص التي يمتاز بها، والتي يسير بموجبها سيراً جبرياً لا يستطيع الانفلات منها ولا التخلف عنها إلا إذا تغيرت حاله، وتبدلت ظروفه إلى أحوال وظروف أخرى، فتتحكم به القوانين والخواص الأخرى فحين يصل إلى هذا العمق في البحث لا بد أن يسأل عما يتعلق به أي من الذي أخضع هذا الشيء لهذه القوانين وسيره حسب هذه الظروف والأحوال وهذا يعني تسليط الأنوار على أجزاء الشيء والقوانين التي تتحكم فيه، ومعرفة من أخضعه لتلك القوانين ولذلك سمي فكراً </a:t>
            </a:r>
            <a:r>
              <a:rPr lang="ar-SA" dirty="0" smtClean="0">
                <a:solidFill>
                  <a:srgbClr val="FF0000"/>
                </a:solidFill>
              </a:rPr>
              <a:t>مستنيراً أي أنه لم يترك شيئاً إلا سلط عليه الأضواء وبين ما وراءه غير مكتف بالعمق ورافضاً للسطحية التافهة هذه هي طبيعة الفكر المستنير وما يمتاز به عن الفكر العميق.</a:t>
            </a:r>
            <a:endParaRPr lang="en-US" dirty="0" smtClean="0">
              <a:solidFill>
                <a:srgbClr val="FF0000"/>
              </a:solidFill>
            </a:endParaRPr>
          </a:p>
          <a:p>
            <a:pPr algn="r"/>
            <a:endParaRPr lang="en-US" dirty="0"/>
          </a:p>
        </p:txBody>
      </p:sp>
    </p:spTree>
  </p:cSld>
  <p:clrMapOvr>
    <a:masterClrMapping/>
  </p:clrMapOvr>
  <p:transition>
    <p:dissolv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العلمي : </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fontScale="85000" lnSpcReduction="10000"/>
          </a:bodyPr>
          <a:lstStyle/>
          <a:p>
            <a:pPr algn="r" rtl="1"/>
            <a:r>
              <a:rPr lang="ar-SA" dirty="0" smtClean="0"/>
              <a:t>هو </a:t>
            </a:r>
            <a:r>
              <a:rPr lang="ar-SA" dirty="0" smtClean="0">
                <a:solidFill>
                  <a:srgbClr val="7030A0"/>
                </a:solidFill>
              </a:rPr>
              <a:t>نشاط عقلي منظم قائم على العمل والبرهان والتجربة ويستخدمه الإنسان في معالجة مواقف مجبرة واستقصاء المشكلات بمنهجية سليمة منظمة في نطاق مسلمات عقلية واقعية </a:t>
            </a:r>
            <a:r>
              <a:rPr lang="ar-SA" dirty="0" smtClean="0"/>
              <a:t>.</a:t>
            </a:r>
            <a:endParaRPr lang="en-US" dirty="0" smtClean="0"/>
          </a:p>
          <a:p>
            <a:pPr algn="r" rtl="1"/>
            <a:r>
              <a:rPr lang="ar-SA" dirty="0" smtClean="0">
                <a:solidFill>
                  <a:schemeClr val="accent3">
                    <a:lumMod val="75000"/>
                  </a:schemeClr>
                </a:solidFill>
              </a:rPr>
              <a:t>وهو التفكير المنظم المبني على مجموعة من المبادئ التي يطبقها الفرد وهو ينبثق من المعرفة ويتضمن المنطق وحل المشكلات والتفكير بأحداث الحياة اليومية بشكل منظم وتراكمي وهو تراكمي</a:t>
            </a:r>
            <a:r>
              <a:rPr lang="ar-SA" dirty="0" smtClean="0"/>
              <a:t>.</a:t>
            </a:r>
            <a:endParaRPr lang="en-US" dirty="0" smtClean="0"/>
          </a:p>
          <a:p>
            <a:pPr algn="r" rtl="1"/>
            <a:r>
              <a:rPr lang="ar-SA" dirty="0" smtClean="0">
                <a:solidFill>
                  <a:schemeClr val="accent3">
                    <a:lumMod val="75000"/>
                  </a:schemeClr>
                </a:solidFill>
              </a:rPr>
              <a:t>وهو تفكير هادف يوصل الفرد الى الفهم وتفسير الظواهر المختلفة والتنبؤ بحدوثها </a:t>
            </a:r>
            <a:r>
              <a:rPr lang="ar-SA" dirty="0" smtClean="0"/>
              <a:t>.</a:t>
            </a:r>
            <a:endParaRPr lang="en-US" dirty="0" smtClean="0"/>
          </a:p>
          <a:p>
            <a:pPr algn="r" rtl="1"/>
            <a:r>
              <a:rPr lang="ar-SA" dirty="0" smtClean="0"/>
              <a:t>أي بمعنى آخر هو </a:t>
            </a:r>
            <a:r>
              <a:rPr lang="ar-SA" dirty="0" smtClean="0">
                <a:solidFill>
                  <a:srgbClr val="FF0000"/>
                </a:solidFill>
              </a:rPr>
              <a:t>عملية ذهنية تعتمد على العلم ونتائجه وعلى العقل والبرهان ويهدف الى فهم الظواهر وتفسيرها والتنبؤ بها أيضا ويهدف الى حل المشكلات وتفسيرها ومعرفة أسبابها عن طريق تحليلها ويقوم على الملاحظة والاستقرار والاستنتاج ويستطيع الكشف عن القوانين التي تتحكم في الظواهر المختلفة ويؤدي إلى ولادة معارف جديدة.</a:t>
            </a:r>
            <a:endParaRPr lang="en-US" dirty="0" smtClean="0">
              <a:solidFill>
                <a:srgbClr val="FF0000"/>
              </a:solidFill>
            </a:endParaRPr>
          </a:p>
          <a:p>
            <a:pPr algn="r" rtl="1"/>
            <a:r>
              <a:rPr lang="ar-SA" dirty="0" smtClean="0"/>
              <a:t>ا</a:t>
            </a:r>
            <a:endParaRPr lang="en-US" dirty="0"/>
          </a:p>
        </p:txBody>
      </p:sp>
    </p:spTree>
  </p:cSld>
  <p:clrMapOvr>
    <a:masterClrMapping/>
  </p:clrMapOvr>
  <p:transition>
    <p:dissolv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JO" b="1" dirty="0" smtClean="0"/>
              <a:t>ا</a:t>
            </a:r>
            <a:r>
              <a:rPr lang="ar-SA" b="1" dirty="0" smtClean="0"/>
              <a:t>لتفكير الناقد :</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rtl="1"/>
            <a:r>
              <a:rPr lang="ar-SA" dirty="0" smtClean="0"/>
              <a:t>اعتبره البعض </a:t>
            </a:r>
            <a:r>
              <a:rPr lang="ar-SA" dirty="0" smtClean="0">
                <a:solidFill>
                  <a:srgbClr val="FF0000"/>
                </a:solidFill>
              </a:rPr>
              <a:t>تفكيرا شاملا معقولا </a:t>
            </a:r>
            <a:r>
              <a:rPr lang="ar-SA" dirty="0" smtClean="0"/>
              <a:t>يعتمد على ما يعتقد به الفرد او يقوم بأدائه ويتضمن قابليات وقدرات ويعتبره البعض ا</a:t>
            </a:r>
            <a:r>
              <a:rPr lang="ar-SA" dirty="0" smtClean="0">
                <a:solidFill>
                  <a:srgbClr val="FF0000"/>
                </a:solidFill>
              </a:rPr>
              <a:t>ستدلالا منطقيا وهو يعتمد على الدقة في ملاحظة الوقائع التي لها علاقات بموضوعات معينة من اجل مناقشتها وتقويمها ومن ثم استخلاص النتائج بطريقة منطقية سليمة </a:t>
            </a:r>
            <a:r>
              <a:rPr lang="ar-SA" dirty="0" smtClean="0">
                <a:solidFill>
                  <a:schemeClr val="tx2"/>
                </a:solidFill>
              </a:rPr>
              <a:t>والاعتماد على الموضوعية العلمية والابتعاد عن العوامل الذاتية كالأفكار السابقة والعاطفية ويعتبره البعض بانه قرار مدروس بشكل جيد من الفرد </a:t>
            </a:r>
            <a:r>
              <a:rPr lang="ar-SA" dirty="0" smtClean="0">
                <a:solidFill>
                  <a:schemeClr val="accent4">
                    <a:lumMod val="75000"/>
                  </a:schemeClr>
                </a:solidFill>
              </a:rPr>
              <a:t>لقبول</a:t>
            </a:r>
            <a:r>
              <a:rPr lang="ar-SA" dirty="0" smtClean="0">
                <a:solidFill>
                  <a:schemeClr val="tx2"/>
                </a:solidFill>
              </a:rPr>
              <a:t> او </a:t>
            </a:r>
            <a:r>
              <a:rPr lang="ar-SA" dirty="0" smtClean="0">
                <a:solidFill>
                  <a:schemeClr val="accent4">
                    <a:lumMod val="75000"/>
                  </a:schemeClr>
                </a:solidFill>
              </a:rPr>
              <a:t>رفض</a:t>
            </a:r>
            <a:r>
              <a:rPr lang="ar-SA" dirty="0" smtClean="0">
                <a:solidFill>
                  <a:schemeClr val="tx2"/>
                </a:solidFill>
              </a:rPr>
              <a:t> موقف ما </a:t>
            </a:r>
            <a:r>
              <a:rPr lang="ar-SA" dirty="0" smtClean="0">
                <a:solidFill>
                  <a:schemeClr val="accent4">
                    <a:lumMod val="75000"/>
                  </a:schemeClr>
                </a:solidFill>
              </a:rPr>
              <a:t>بحيادية</a:t>
            </a:r>
            <a:r>
              <a:rPr lang="ar-SA" dirty="0" smtClean="0">
                <a:solidFill>
                  <a:schemeClr val="tx2"/>
                </a:solidFill>
              </a:rPr>
              <a:t> تامة.</a:t>
            </a:r>
            <a:endParaRPr lang="en-US" dirty="0" smtClean="0">
              <a:solidFill>
                <a:schemeClr val="tx2"/>
              </a:solidFill>
            </a:endParaRPr>
          </a:p>
          <a:p>
            <a:endParaRPr lang="en-US" dirty="0"/>
          </a:p>
        </p:txBody>
      </p:sp>
    </p:spTree>
  </p:cSld>
  <p:clrMapOvr>
    <a:masterClrMapping/>
  </p:clrMapOvr>
  <p:transition>
    <p:dissolv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solidFill>
                  <a:schemeClr val="accent4">
                    <a:lumMod val="75000"/>
                  </a:schemeClr>
                </a:solidFill>
              </a:rPr>
              <a:t>التفكير الإبداعي : </a:t>
            </a:r>
            <a:r>
              <a:rPr lang="en-US" b="1" dirty="0" smtClean="0">
                <a:solidFill>
                  <a:schemeClr val="accent4">
                    <a:lumMod val="75000"/>
                  </a:schemeClr>
                </a:solidFill>
              </a:rPr>
              <a:t/>
            </a:r>
            <a:br>
              <a:rPr lang="en-US" b="1" dirty="0" smtClean="0">
                <a:solidFill>
                  <a:schemeClr val="accent4">
                    <a:lumMod val="75000"/>
                  </a:schemeClr>
                </a:solidFill>
              </a:rPr>
            </a:br>
            <a:endParaRPr lang="en-US" b="1" dirty="0">
              <a:solidFill>
                <a:schemeClr val="accent4">
                  <a:lumMod val="75000"/>
                </a:schemeClr>
              </a:solidFill>
            </a:endParaRPr>
          </a:p>
        </p:txBody>
      </p:sp>
      <p:sp>
        <p:nvSpPr>
          <p:cNvPr id="3" name="Content Placeholder 2"/>
          <p:cNvSpPr>
            <a:spLocks noGrp="1"/>
          </p:cNvSpPr>
          <p:nvPr>
            <p:ph idx="1"/>
          </p:nvPr>
        </p:nvSpPr>
        <p:spPr/>
        <p:txBody>
          <a:bodyPr/>
          <a:lstStyle/>
          <a:p>
            <a:pPr algn="r" rtl="1">
              <a:buNone/>
            </a:pPr>
            <a:endParaRPr lang="en-US" dirty="0" smtClean="0"/>
          </a:p>
          <a:p>
            <a:pPr algn="r" rtl="1"/>
            <a:r>
              <a:rPr lang="ar-SA" dirty="0" smtClean="0"/>
              <a:t>هو قدرة الإنسان على إبداع ما هو </a:t>
            </a:r>
            <a:r>
              <a:rPr lang="ar-SA" dirty="0" smtClean="0">
                <a:solidFill>
                  <a:schemeClr val="accent4">
                    <a:lumMod val="75000"/>
                  </a:schemeClr>
                </a:solidFill>
              </a:rPr>
              <a:t>فريد</a:t>
            </a:r>
            <a:r>
              <a:rPr lang="ar-SA" dirty="0" smtClean="0"/>
              <a:t> من نوعه أو </a:t>
            </a:r>
            <a:r>
              <a:rPr lang="ar-SA" dirty="0" smtClean="0">
                <a:solidFill>
                  <a:schemeClr val="accent4">
                    <a:lumMod val="75000"/>
                  </a:schemeClr>
                </a:solidFill>
              </a:rPr>
              <a:t>خارق</a:t>
            </a:r>
            <a:r>
              <a:rPr lang="ar-SA" dirty="0" smtClean="0"/>
              <a:t> للعادة الأمر الذي يدفع الإنسان الى ابتكار الجديد.</a:t>
            </a:r>
            <a:endParaRPr lang="en-US" dirty="0" smtClean="0"/>
          </a:p>
          <a:p>
            <a:pPr algn="r" rtl="1"/>
            <a:r>
              <a:rPr lang="ar-SA" dirty="0" smtClean="0"/>
              <a:t>ويعتبر </a:t>
            </a:r>
            <a:r>
              <a:rPr lang="ar-SA" dirty="0" smtClean="0">
                <a:solidFill>
                  <a:schemeClr val="accent4">
                    <a:lumMod val="75000"/>
                  </a:schemeClr>
                </a:solidFill>
              </a:rPr>
              <a:t>مظهر سلوكي في نشاط الفرد </a:t>
            </a:r>
            <a:r>
              <a:rPr lang="ar-SA" dirty="0" smtClean="0"/>
              <a:t>يظهر من خلال تعامله مع أفراد المجتمع ويتسم </a:t>
            </a:r>
            <a:r>
              <a:rPr lang="ar-SA" dirty="0" smtClean="0">
                <a:solidFill>
                  <a:schemeClr val="accent4">
                    <a:lumMod val="75000"/>
                  </a:schemeClr>
                </a:solidFill>
              </a:rPr>
              <a:t>بالحداثة</a:t>
            </a:r>
            <a:r>
              <a:rPr lang="ar-SA" dirty="0" smtClean="0"/>
              <a:t> و</a:t>
            </a:r>
            <a:r>
              <a:rPr lang="ar-SA" dirty="0" smtClean="0">
                <a:solidFill>
                  <a:schemeClr val="accent4">
                    <a:lumMod val="75000"/>
                  </a:schemeClr>
                </a:solidFill>
              </a:rPr>
              <a:t>عدم النمطية </a:t>
            </a:r>
            <a:r>
              <a:rPr lang="ar-SA" dirty="0" smtClean="0"/>
              <a:t>او </a:t>
            </a:r>
            <a:r>
              <a:rPr lang="ar-SA" dirty="0" smtClean="0">
                <a:solidFill>
                  <a:schemeClr val="accent4">
                    <a:lumMod val="75000"/>
                  </a:schemeClr>
                </a:solidFill>
              </a:rPr>
              <a:t>جمود الفكر </a:t>
            </a:r>
            <a:r>
              <a:rPr lang="ar-SA" dirty="0" smtClean="0"/>
              <a:t>.</a:t>
            </a:r>
            <a:endParaRPr lang="en-US" dirty="0" smtClean="0"/>
          </a:p>
          <a:p>
            <a:pPr algn="r"/>
            <a:endParaRPr lang="en-US" dirty="0"/>
          </a:p>
        </p:txBody>
      </p:sp>
    </p:spTree>
  </p:cSld>
  <p:clrMapOvr>
    <a:masterClrMapping/>
  </p:clrMapOvr>
  <p:transition>
    <p:dissolv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الخرافي :</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a:bodyPr>
          <a:lstStyle/>
          <a:p>
            <a:pPr algn="r" rtl="1"/>
            <a:r>
              <a:rPr lang="ar-SA" dirty="0" smtClean="0"/>
              <a:t>هو ربط أفكار الفرد بروابط غير حقيقية فبعض الأفراد يصطنعون أحداث أسبابا لا تبدو مسببة او تحدث صدفة بطريقة عشوائية حيث يقيمون بينها سببية تفتقر الى علاقة مفهومة وهو تطبيق وهمي لترابط المعني عن المشابهة والاتصال يقوم على أمور غير عقلانية وهو يفسر الحوادث بتفسير ترتبط بحقائق واقعية ملموسة بل يعزوها الى أسباب فوق طبيعية وعلى أساس عقلاني غامض يعتمد الخيال غير القابل للتبرير على أساس عقلي، وهو تفكير غير علمي لا يعتمد على التجربة والأدلة المنطقية بل يعتمد القصص الخيالية والأساطير وفيه ملجأ الفرد الى أسباب غير طبيعية لتفسير او حل مشكلات طبيعية يعزونها الى علل غير صحيحة او غيبية لا يستطيع تحديدها او التحكم فيها .</a:t>
            </a:r>
            <a:endParaRPr lang="en-US" dirty="0" smtClean="0"/>
          </a:p>
          <a:p>
            <a:pPr algn="r"/>
            <a:endParaRPr lang="en-US" dirty="0"/>
          </a:p>
        </p:txBody>
      </p:sp>
    </p:spTree>
  </p:cSld>
  <p:clrMapOvr>
    <a:masterClrMapping/>
  </p:clrMapOvr>
  <p:transition>
    <p:dissolv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المنطقي: </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rtl="1"/>
            <a:r>
              <a:rPr lang="ar-SA" dirty="0" smtClean="0"/>
              <a:t>يتضمن هذا النوع من التفكير عمليات ذهنية راقية يكون فيها الفرد حيوياً فاعلاً </a:t>
            </a:r>
            <a:r>
              <a:rPr lang="ar-SA" dirty="0" smtClean="0">
                <a:solidFill>
                  <a:srgbClr val="C00000"/>
                </a:solidFill>
              </a:rPr>
              <a:t>ويتطلب مخزوناً معرفياً منظماً مدمجاً في بناء الفرد المعرفي </a:t>
            </a:r>
            <a:r>
              <a:rPr lang="ar-SA" dirty="0" smtClean="0"/>
              <a:t>كما يتطلب </a:t>
            </a:r>
            <a:r>
              <a:rPr lang="ar-SA" dirty="0" smtClean="0">
                <a:solidFill>
                  <a:srgbClr val="C00000"/>
                </a:solidFill>
              </a:rPr>
              <a:t>انتباهاً مستمراً لتحقيق الهدف</a:t>
            </a:r>
            <a:r>
              <a:rPr lang="ar-SA" dirty="0" smtClean="0"/>
              <a:t>، ويبدأ التفكير المنطقي ب</a:t>
            </a:r>
            <a:r>
              <a:rPr lang="ar-SA" dirty="0" smtClean="0">
                <a:solidFill>
                  <a:srgbClr val="C00000"/>
                </a:solidFill>
              </a:rPr>
              <a:t>خبرات حسية ثم يتطور الى خبرات متدنية التجريد</a:t>
            </a:r>
            <a:r>
              <a:rPr lang="ar-SA" dirty="0" smtClean="0"/>
              <a:t> ثم الى خبرات أكثر تجريداً ويسمى هذا النمط من التفكير بتفكير الصندوق الزجاجي.</a:t>
            </a:r>
            <a:endParaRPr lang="en-US" dirty="0" smtClean="0"/>
          </a:p>
          <a:p>
            <a:pPr algn="r"/>
            <a:endParaRPr lang="en-US" dirty="0"/>
          </a:p>
        </p:txBody>
      </p:sp>
    </p:spTree>
  </p:cSld>
  <p:clrMapOvr>
    <a:masterClrMapping/>
  </p:clrMapOvr>
  <p:transition>
    <p:dissolv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التأملي أو تفكير حل المشكلة:</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a:r>
              <a:rPr lang="ar-SA" dirty="0" smtClean="0"/>
              <a:t>هو أحد أنماط التفكير التي يلجأ إليها الفرد عندما </a:t>
            </a:r>
            <a:r>
              <a:rPr lang="ar-SA" dirty="0" smtClean="0">
                <a:solidFill>
                  <a:srgbClr val="C00000"/>
                </a:solidFill>
              </a:rPr>
              <a:t>يواجه موقف أو مشكلة تحتاج إيجاد حل مناسب</a:t>
            </a:r>
            <a:r>
              <a:rPr lang="ar-SA" dirty="0" smtClean="0"/>
              <a:t>، إن هذا النوع من التفكير من العمليات العقلية العليا والتي تطرق إليها </a:t>
            </a:r>
            <a:r>
              <a:rPr lang="ar-SA" dirty="0" smtClean="0">
                <a:solidFill>
                  <a:srgbClr val="C00000"/>
                </a:solidFill>
              </a:rPr>
              <a:t>جون ديوي في كتابه كيف نفكر منذ عام (1910) </a:t>
            </a:r>
            <a:r>
              <a:rPr lang="ar-SA" dirty="0" smtClean="0"/>
              <a:t>إذ أكد على أن نماذج التعليم التي تقدم للطلبة سوف تساعدهم على تطوير طرائقهم الخاصة والتأمل عند النظر إلى العالم والقدرة على مواجهة أي موقف مفترض أو حل أية مشكلة تواجههم، وقد استخدم جارلزهابارد  مفهوم التفكير التأملي عندما ركز على حل المشكلات الاجتماعية، وفي عام 1960 أكد كوردول وفيليب أن التفكير التأملي يجب أن يستخدم كأحد طرائق التعليم.</a:t>
            </a:r>
            <a:endParaRPr lang="en-US" dirty="0" smtClean="0"/>
          </a:p>
          <a:p>
            <a:pPr algn="r"/>
            <a:endParaRPr lang="en-US" dirty="0"/>
          </a:p>
        </p:txBody>
      </p:sp>
    </p:spTree>
  </p:cSld>
  <p:clrMapOvr>
    <a:masterClrMapping/>
  </p:clrMapOvr>
  <p:transition>
    <p:dissolv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الترابطي:</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rtl="1"/>
            <a:r>
              <a:rPr lang="ar-SA" dirty="0" smtClean="0"/>
              <a:t>وهو ربط المفكر بين </a:t>
            </a:r>
            <a:r>
              <a:rPr lang="ar-SA" dirty="0" smtClean="0">
                <a:solidFill>
                  <a:srgbClr val="C00000"/>
                </a:solidFill>
              </a:rPr>
              <a:t>المثيرات والاستجابات في المواقف المختلفة التي تواجهه ويأتي هذا النوع من التفكير نتيجة التكرار والمحاولة والتعلم.</a:t>
            </a:r>
            <a:endParaRPr lang="en-US" dirty="0" smtClean="0">
              <a:solidFill>
                <a:srgbClr val="C00000"/>
              </a:solidFill>
            </a:endParaRPr>
          </a:p>
        </p:txBody>
      </p:sp>
    </p:spTree>
  </p:cSld>
  <p:clrMapOvr>
    <a:masterClrMapping/>
  </p:clrMapOvr>
  <p:transition>
    <p:dissolv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الشامل:</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rtl="1"/>
            <a:r>
              <a:rPr lang="ar-SA" dirty="0" smtClean="0">
                <a:solidFill>
                  <a:srgbClr val="C00000"/>
                </a:solidFill>
              </a:rPr>
              <a:t>وهو تفكير موجه يتم فيه توجيه العمليات التفكيرية الى أهداف محددة ويعتمد على الاستنباط والاستقراء لكي يصل الفرد لحل مشكلته.</a:t>
            </a:r>
            <a:endParaRPr lang="en-US" dirty="0" smtClean="0">
              <a:solidFill>
                <a:srgbClr val="C00000"/>
              </a:solidFill>
            </a:endParaRPr>
          </a:p>
          <a:p>
            <a:pPr algn="r"/>
            <a:endParaRPr lang="en-US" dirty="0"/>
          </a:p>
        </p:txBody>
      </p:sp>
    </p:spTree>
  </p:cSld>
  <p:clrMapOvr>
    <a:masterClrMapping/>
  </p:clrMapOvr>
  <p:transition>
    <p:dissolv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solidFill>
                  <a:schemeClr val="accent1">
                    <a:lumMod val="75000"/>
                  </a:schemeClr>
                </a:solidFill>
              </a:rPr>
              <a:t>التفكير الإستبصاري:</a:t>
            </a:r>
            <a:r>
              <a:rPr lang="en-US" b="1" dirty="0" smtClean="0">
                <a:solidFill>
                  <a:schemeClr val="accent1">
                    <a:lumMod val="75000"/>
                  </a:schemeClr>
                </a:solidFill>
              </a:rPr>
              <a:t/>
            </a:r>
            <a:br>
              <a:rPr lang="en-US" b="1" dirty="0" smtClean="0">
                <a:solidFill>
                  <a:schemeClr val="accent1">
                    <a:lumMod val="75000"/>
                  </a:schemeClr>
                </a:solidFill>
              </a:rPr>
            </a:b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algn="r" rtl="1"/>
            <a:r>
              <a:rPr lang="ar-SA" dirty="0" smtClean="0"/>
              <a:t>نوع من التفكير يصل فيه الفرد الى حل فجأة وذلك من خلال قيامه بالتفكير بالمشكلة بشكل جاد وإدراك العناصر فيها والعلاقات حتى تأتي مرحلة الاستبصار. </a:t>
            </a:r>
            <a:endParaRPr lang="en-US" dirty="0" smtClean="0"/>
          </a:p>
          <a:p>
            <a:pPr algn="r"/>
            <a:endParaRPr lang="en-US"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JO" dirty="0" smtClean="0"/>
              <a:t>رابعا:</a:t>
            </a:r>
          </a:p>
          <a:p>
            <a:pPr algn="r"/>
            <a:r>
              <a:rPr lang="ar-JO" dirty="0" smtClean="0"/>
              <a:t>التفكير قوة متجددة لبقاء الفرد و المجتمع معا في عالم اليوم والغد...</a:t>
            </a:r>
          </a:p>
          <a:p>
            <a:pPr algn="r"/>
            <a:endParaRPr lang="ar-JO" dirty="0"/>
          </a:p>
          <a:p>
            <a:pPr algn="r"/>
            <a:r>
              <a:rPr lang="ar-JO" dirty="0" smtClean="0"/>
              <a:t>العالم قرية صغيرة</a:t>
            </a:r>
          </a:p>
          <a:p>
            <a:pPr algn="r"/>
            <a:endParaRPr lang="ar-JO" dirty="0"/>
          </a:p>
          <a:p>
            <a:pPr algn="r"/>
            <a:r>
              <a:rPr lang="ar-JO" dirty="0" smtClean="0"/>
              <a:t>تتضاعف المعرفة مرة كل ثلاث الى خمس سنوات....( التسعينيات)</a:t>
            </a:r>
          </a:p>
          <a:p>
            <a:pPr algn="r"/>
            <a:r>
              <a:rPr lang="ar-JO" dirty="0" smtClean="0"/>
              <a:t>المعارف قديمة لكن المهارات تبقى جديدة.....( </a:t>
            </a:r>
            <a:r>
              <a:rPr lang="ar-JO" dirty="0" err="1" smtClean="0"/>
              <a:t>ستيرنبرج</a:t>
            </a:r>
            <a:r>
              <a:rPr lang="ar-JO" dirty="0" smtClean="0"/>
              <a:t>)-جامعة </a:t>
            </a:r>
            <a:r>
              <a:rPr lang="ar-JO" dirty="0" err="1" smtClean="0"/>
              <a:t>ييل</a:t>
            </a:r>
            <a:endParaRPr lang="en-US" dirty="0"/>
          </a:p>
        </p:txBody>
      </p:sp>
    </p:spTree>
    <p:extLst>
      <p:ext uri="{BB962C8B-B14F-4D97-AF65-F5344CB8AC3E}">
        <p14:creationId xmlns:p14="http://schemas.microsoft.com/office/powerpoint/2010/main" val="2052958214"/>
      </p:ext>
    </p:extLst>
  </p:cSld>
  <p:clrMapOvr>
    <a:masterClrMapping/>
  </p:clrMapOvr>
  <p:transition>
    <p:dissolv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التسلطي:</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rtl="1"/>
            <a:r>
              <a:rPr lang="ar-SA" dirty="0" smtClean="0"/>
              <a:t>تفكير يحكم على </a:t>
            </a:r>
            <a:r>
              <a:rPr lang="ar-SA" dirty="0" smtClean="0">
                <a:solidFill>
                  <a:srgbClr val="FF0000"/>
                </a:solidFill>
              </a:rPr>
              <a:t>الفورية والتلقائية والنقد والإبداع بالإعدام </a:t>
            </a:r>
            <a:r>
              <a:rPr lang="ar-SA" dirty="0" smtClean="0"/>
              <a:t>وقد يرجع سبب تبنيه إلى </a:t>
            </a:r>
            <a:r>
              <a:rPr lang="ar-SA" dirty="0" smtClean="0">
                <a:solidFill>
                  <a:schemeClr val="accent1">
                    <a:lumMod val="75000"/>
                  </a:schemeClr>
                </a:solidFill>
              </a:rPr>
              <a:t>أساليب التنشئة الاجتماعية الخاطئة وهو تفكير مغلق ويتمسك صاحبه بالأفكار المتطرفة التي يتصف بالجمود والثبات والميل الى القبول المطلق او الرفض المطلق مع مقارنة التغيير وعدم تحمل الغموض او الضغوط النفسية ويمتاز صاحبه بنظرة سطحية للحياة وعدم التشاؤم إزاء المعتقدات وهو معادي للتفكير العلمي ويسود هذا التفكير بين العسكريين</a:t>
            </a:r>
            <a:r>
              <a:rPr lang="ar-SA" dirty="0" smtClean="0"/>
              <a:t>.</a:t>
            </a:r>
            <a:endParaRPr lang="en-US" dirty="0" smtClean="0"/>
          </a:p>
          <a:p>
            <a:endParaRPr lang="en-US" dirty="0"/>
          </a:p>
        </p:txBody>
      </p:sp>
    </p:spTree>
  </p:cSld>
  <p:clrMapOvr>
    <a:masterClrMapping/>
  </p:clrMapOvr>
  <p:transition>
    <p:dissolv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التفكير ما وراء المعرفي : </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rtl="1"/>
            <a:r>
              <a:rPr lang="ar-SA" dirty="0" smtClean="0"/>
              <a:t>ويعد هذا النمط من التفكير من </a:t>
            </a:r>
            <a:r>
              <a:rPr lang="ar-SA" dirty="0" smtClean="0">
                <a:solidFill>
                  <a:schemeClr val="accent4">
                    <a:lumMod val="75000"/>
                  </a:schemeClr>
                </a:solidFill>
              </a:rPr>
              <a:t>أعلى</a:t>
            </a:r>
            <a:r>
              <a:rPr lang="ar-SA" dirty="0" smtClean="0"/>
              <a:t> مستويات التفكير حيث يتطلب من الفرد </a:t>
            </a:r>
            <a:r>
              <a:rPr lang="ar-SA" dirty="0" smtClean="0">
                <a:solidFill>
                  <a:srgbClr val="C00000"/>
                </a:solidFill>
              </a:rPr>
              <a:t>ان يمارس عمليات التخطيط والمراقبة والتقويم لتفكيره بصورة مستمرة كما يعد من أنماط التفكير الذاتي المتطور</a:t>
            </a:r>
            <a:r>
              <a:rPr lang="ar-SA" dirty="0" smtClean="0"/>
              <a:t> والذي يتعلق بمراقبة الفرد لذاته وكيفية استخدامه لتفكيره أي انه التفكير في التفكير.</a:t>
            </a:r>
            <a:endParaRPr lang="en-US" dirty="0" smtClean="0"/>
          </a:p>
          <a:p>
            <a:pPr algn="r"/>
            <a:endParaRPr lang="en-US"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normAutofit/>
          </a:bodyPr>
          <a:lstStyle/>
          <a:p>
            <a:pPr rtl="1"/>
            <a:r>
              <a:rPr lang="ar-SA" b="1" dirty="0" smtClean="0"/>
              <a:t>عناصرتنمية مهارات التفكير في التعليم</a:t>
            </a:r>
            <a:br>
              <a:rPr lang="ar-SA" b="1" dirty="0" smtClean="0"/>
            </a:br>
            <a:endParaRPr lang="en-US" dirty="0" smtClean="0"/>
          </a:p>
        </p:txBody>
      </p:sp>
      <p:sp>
        <p:nvSpPr>
          <p:cNvPr id="3" name="Content Placeholder 2"/>
          <p:cNvSpPr>
            <a:spLocks noGrp="1"/>
          </p:cNvSpPr>
          <p:nvPr>
            <p:ph idx="1"/>
          </p:nvPr>
        </p:nvSpPr>
        <p:spPr/>
        <p:txBody>
          <a:bodyPr>
            <a:normAutofit lnSpcReduction="10000"/>
          </a:bodyPr>
          <a:lstStyle/>
          <a:p>
            <a:pPr algn="r" rtl="1"/>
            <a:r>
              <a:rPr lang="ar-SA" b="1" dirty="0" smtClean="0"/>
              <a:t>عناصرتنمية مهارات التفكير في التعليم</a:t>
            </a:r>
            <a:br>
              <a:rPr lang="ar-SA" b="1" dirty="0" smtClean="0"/>
            </a:br>
            <a:endParaRPr lang="en-US" dirty="0" smtClean="0"/>
          </a:p>
          <a:p>
            <a:pPr algn="r" rtl="1"/>
            <a:r>
              <a:rPr lang="ar-SA" dirty="0" smtClean="0"/>
              <a:t>     إن ما يجب تلافيه في العمليات التعلمية التعليمية هو التركيز على العمليات المعرفية التي تقوم على أسس التلقي السلبي من جانب المتعلمين على حساب الجوانب العقلية والقدرات الإبداعية التي تتعامل مع المضامين المعرفية للمناهج الدراسية، وذلك  حتى يمكن تحقيق نقلة نوعية من مرحلة التلقين إلى بناء المضامين المعرفية للمناهج الدراسية، وإطلاق مقومات الفكر وملكات الإبداع لدى المتعلم، وفي إطار هذا المفهوم يكون المعلم مخططا ومديرا للتفاعلات التي تشملها مواقف التدريس والنشاطات التي يتضمنها الكتاب المدرسي، ومكتشفا للمواهب وليس مجرد ملقن لمضمون المنهج.</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أولا: في طرائق التعليم</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A" b="1" dirty="0" smtClean="0"/>
              <a:t/>
            </a:r>
            <a:br>
              <a:rPr lang="ar-SA" b="1" dirty="0" smtClean="0"/>
            </a:br>
            <a:r>
              <a:rPr lang="ar-SA" b="1" dirty="0" smtClean="0"/>
              <a:t>تعرض الدروس بطرائق تفاعلية تحاور المتعلم وتنمي مهارات التفكير لديه مثل:</a:t>
            </a:r>
            <a:br>
              <a:rPr lang="ar-SA" b="1" dirty="0" smtClean="0"/>
            </a:br>
            <a:r>
              <a:rPr lang="ar-SA" b="1" dirty="0" smtClean="0"/>
              <a:t>-   الاكتشاف بحيث تتاح للطالب فرص عديدة للقيام بمفرده أو بالتعاون مع زملائه بعمليات الملاحظة أو القياس أو التصنيف .. الخ.</a:t>
            </a:r>
            <a:endParaRPr lang="en-US" b="1" dirty="0" smtClean="0"/>
          </a:p>
          <a:p>
            <a:pPr algn="r" rtl="1"/>
            <a:r>
              <a:rPr lang="ar-SA" b="1" dirty="0" smtClean="0"/>
              <a:t>  -  العصف الذهني في النشاطات والأسئلة المفتوحة.</a:t>
            </a:r>
            <a:br>
              <a:rPr lang="ar-SA" b="1" dirty="0" smtClean="0"/>
            </a:br>
            <a:r>
              <a:rPr lang="ar-SA" b="1" dirty="0" smtClean="0"/>
              <a:t>-   حل المشكلات بحيث تتاح للطالب فرص كافية للقيام بعمليات وضع الفروض واختبارها وتعميمها.</a:t>
            </a:r>
            <a:endParaRPr lang="en-US" b="1" dirty="0" smtClean="0"/>
          </a:p>
          <a:p>
            <a:pPr algn="r" rtl="1"/>
            <a:r>
              <a:rPr lang="ar-SA" b="1" dirty="0" smtClean="0"/>
              <a:t> -    الأسلوب القصصي ولعب الأدوار والمحاكاة.</a:t>
            </a:r>
            <a:br>
              <a:rPr lang="ar-SA" b="1" dirty="0" smtClean="0"/>
            </a:br>
            <a:r>
              <a:rPr lang="ar-SA" b="1" dirty="0" smtClean="0"/>
              <a:t>-    الأشكال التوضيحية وخرائط المفاهيم .</a:t>
            </a:r>
            <a:br>
              <a:rPr lang="ar-SA" b="1" dirty="0" smtClean="0"/>
            </a:br>
            <a:r>
              <a:rPr lang="ar-SA" b="1" dirty="0" smtClean="0"/>
              <a:t>-    استخدام مصادر المعرفة وتقنياتها بترك مساحات للتعلم الذاتي.</a:t>
            </a:r>
            <a:endParaRPr lang="en-US" b="1" dirty="0" smtClean="0"/>
          </a:p>
          <a:p>
            <a:pPr algn="r" rtl="1"/>
            <a:r>
              <a:rPr lang="ar-SA" b="1" dirty="0" smtClean="0"/>
              <a:t>  -    المناظرات الفردية والجماعية.</a:t>
            </a:r>
            <a:endParaRPr lang="en-US" b="1" dirty="0" smtClean="0"/>
          </a:p>
          <a:p>
            <a:pPr algn="r" rtl="1"/>
            <a:r>
              <a:rPr lang="ar-SA" b="1" dirty="0" smtClean="0"/>
              <a:t>   -   التعلم التعاوني. </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ثانيا: في التدريبات والأسئلة</a:t>
            </a:r>
            <a:endParaRPr lang="en-US" dirty="0"/>
          </a:p>
        </p:txBody>
      </p:sp>
      <p:sp>
        <p:nvSpPr>
          <p:cNvPr id="3" name="Content Placeholder 2"/>
          <p:cNvSpPr>
            <a:spLocks noGrp="1"/>
          </p:cNvSpPr>
          <p:nvPr>
            <p:ph idx="1"/>
          </p:nvPr>
        </p:nvSpPr>
        <p:spPr/>
        <p:txBody>
          <a:bodyPr/>
          <a:lstStyle/>
          <a:p>
            <a:pPr algn="r" rtl="1"/>
            <a:r>
              <a:rPr lang="ar-SA" b="1" dirty="0" smtClean="0"/>
              <a:t/>
            </a:r>
            <a:br>
              <a:rPr lang="ar-SA" b="1" dirty="0" smtClean="0"/>
            </a:br>
            <a:r>
              <a:rPr lang="ar-SA" b="1" dirty="0" smtClean="0"/>
              <a:t>- إعطاء تدريبات وأسئلة  مفتوحة مثل خرائط المفاهيم والألعاب اللغوية والرياضية.</a:t>
            </a:r>
            <a:endParaRPr lang="en-US" b="1" dirty="0" smtClean="0"/>
          </a:p>
          <a:p>
            <a:pPr algn="r"/>
            <a:r>
              <a:rPr lang="ar-SA" b="1" dirty="0" smtClean="0"/>
              <a:t> –  إعطاء تدريبات من نوع حل المشكلات بالطرق المختلفة- تدريبات الطلاقة والمرونة والأصالة – تدريبات الفهم والتحليل والتقويم – تدريبات التدخل في النص – الألعاب اللغوية</a:t>
            </a:r>
            <a:endParaRPr lang="en-US" b="1"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t>ثالثا: في أساليب التقويم</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r" rtl="1"/>
            <a:r>
              <a:rPr lang="ar-SA" b="1" dirty="0" smtClean="0"/>
              <a:t>- تنويع أساليب التقويم وتحسين دافعية الطلبة للتعلم المستمربأساليب إبداعية غير التلويح بالامتحانات التقليدية والتركيز على الدرجات.</a:t>
            </a:r>
            <a:endParaRPr lang="en-US" b="1" dirty="0" smtClean="0"/>
          </a:p>
          <a:p>
            <a:pPr algn="r" rtl="1"/>
            <a:r>
              <a:rPr lang="ar-SA" b="1" dirty="0" smtClean="0"/>
              <a:t>- التنويع في مستويات أسئلة الامتحانات مع توضيح معايير التصحيح بالنسبة لمهارات التفكير الإبداعي ( الطلاقة والمرونة والأصالة )، ومهارات مستويات الأهداف العليا في تصنيف بلوم كالتركيب والتقويم.</a:t>
            </a:r>
            <a:endParaRPr lang="en-US" b="1" dirty="0" smtClean="0"/>
          </a:p>
          <a:p>
            <a:pPr algn="r" rtl="1"/>
            <a:r>
              <a:rPr lang="ar-SA" b="1" dirty="0" smtClean="0"/>
              <a:t>- استخدام أسلوب التقويم الذاتي للسلوكات الدالة على تطور مهارات التفكير وعملياته لدى الطلبة على أساس مقياس تقدير خاص يتم بناؤه وتطويره بالتعاون بين معلمي المواد المختلفة.</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t>رابعا: في نتاجات التعلم</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r" rtl="1"/>
            <a:r>
              <a:rPr lang="ar-SA" b="1" dirty="0" smtClean="0"/>
              <a:t>- عدم اقتصار نتاجات التعلم على أوراق الإمتحانات وكراسات الواجبات المنزلية وتنويعها لتشمل تقارير البحوث والدراسات المسحية، وتصميمات الوسائل والتجارب العلمية، واللوحات الفنية، والعروض والمسابقات الفردية والجماعية. </a:t>
            </a:r>
            <a:endParaRPr lang="en-US" b="1"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خامسا: في سلوكات الطلبة والمعلمين</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gn="r" rtl="1"/>
            <a:r>
              <a:rPr lang="ar-SA" b="1" dirty="0" smtClean="0"/>
              <a:t>أورد الباحثان أودل</a:t>
            </a:r>
            <a:r>
              <a:rPr lang="en-US" b="1" dirty="0" smtClean="0"/>
              <a:t> </a:t>
            </a:r>
            <a:r>
              <a:rPr lang="ar-SA" b="1" dirty="0" smtClean="0"/>
              <a:t>ودانيالز</a:t>
            </a:r>
            <a:r>
              <a:rPr lang="en-US" b="1" i="1" dirty="0" smtClean="0"/>
              <a:t>(Udall &amp; Daniels, 1991)</a:t>
            </a:r>
            <a:r>
              <a:rPr lang="ar-SA" b="1" dirty="0" smtClean="0"/>
              <a:t> قائمة بسلوكات الطلبة وسلوكات المعلم التي تساعد في إيجاد المناخ الصفي المثير للتفكير وتميزه عن غيره:</a:t>
            </a:r>
            <a:endParaRPr lang="en-US" b="1" dirty="0" smtClean="0"/>
          </a:p>
          <a:p>
            <a:pPr algn="r" rtl="1"/>
            <a:r>
              <a:rPr lang="ar-SA" b="1" u="sng" dirty="0" smtClean="0"/>
              <a:t>سلوكات الطالب</a:t>
            </a:r>
            <a:endParaRPr lang="en-US" b="1" dirty="0" smtClean="0"/>
          </a:p>
          <a:p>
            <a:pPr lvl="0" algn="r" rtl="1"/>
            <a:r>
              <a:rPr lang="ar-SA" b="1" dirty="0" smtClean="0"/>
              <a:t>يشارك في الأنشطة الصفـية؛</a:t>
            </a:r>
            <a:endParaRPr lang="en-US" b="1" dirty="0" smtClean="0"/>
          </a:p>
          <a:p>
            <a:pPr lvl="0" algn="r" rtl="1"/>
            <a:r>
              <a:rPr lang="ar-SA" b="1" dirty="0" smtClean="0"/>
              <a:t>يعلل إجاباته ويقدم أدلة لدعمها؛</a:t>
            </a:r>
            <a:endParaRPr lang="en-US" b="1" dirty="0" smtClean="0"/>
          </a:p>
          <a:p>
            <a:pPr lvl="0" algn="r" rtl="1"/>
            <a:r>
              <a:rPr lang="ar-SA" b="1" dirty="0" smtClean="0"/>
              <a:t>يستخدم مفردات محددة ودقيقة، ويتجنب استخدام مفردات عامة فضفاضة مثل: دائما، أبدا، كل واحد، المعلمون، الطلاب، نحن، الإدارة، الأشياء، الآباء، …؛</a:t>
            </a:r>
            <a:endParaRPr lang="en-US" b="1" dirty="0" smtClean="0"/>
          </a:p>
          <a:p>
            <a:pPr lvl="0" algn="r" rtl="1"/>
            <a:r>
              <a:rPr lang="ar-SA" b="1" dirty="0" smtClean="0"/>
              <a:t>يأخذ وقته في التفكير عند بروز مشكلة أو مواجهة موقف السؤال من دون ملل؛</a:t>
            </a:r>
            <a:endParaRPr lang="en-US" b="1" dirty="0" smtClean="0"/>
          </a:p>
          <a:p>
            <a:pPr lvl="0" algn="r" rtl="1"/>
            <a:r>
              <a:rPr lang="ar-SA" b="1" dirty="0" smtClean="0"/>
              <a:t>يبحث عن عدة حلول ممكنة للمشكلة؛</a:t>
            </a:r>
            <a:endParaRPr lang="en-US" b="1" dirty="0" smtClean="0"/>
          </a:p>
          <a:p>
            <a:pPr lvl="0" algn="r" rtl="1"/>
            <a:r>
              <a:rPr lang="ar-SA" b="1" dirty="0" smtClean="0"/>
              <a:t>يركز انتباهه على المشكلة ولا ينصرف ذهنه عنها بسهولة؛</a:t>
            </a:r>
            <a:endParaRPr lang="en-US" b="1" dirty="0" smtClean="0"/>
          </a:p>
          <a:p>
            <a:pPr lvl="0" algn="r" rtl="1"/>
            <a:r>
              <a:rPr lang="ar-SA" b="1" dirty="0" smtClean="0"/>
              <a:t>يستمع جيدا لما يقوله زملاؤه في الصف؛</a:t>
            </a:r>
            <a:endParaRPr lang="en-US" b="1" dirty="0" smtClean="0"/>
          </a:p>
          <a:p>
            <a:pPr lvl="0" algn="r" rtl="1"/>
            <a:r>
              <a:rPr lang="ar-SA" b="1" dirty="0" smtClean="0"/>
              <a:t>يراجع نفسه ويفكر فيما فعله أو قاله ويراقب ما يفعله؛</a:t>
            </a:r>
            <a:endParaRPr lang="en-US" b="1" dirty="0" smtClean="0"/>
          </a:p>
          <a:p>
            <a:pPr lvl="0" algn="r" rtl="1"/>
            <a:r>
              <a:rPr lang="ar-SA" b="1" dirty="0" smtClean="0"/>
              <a:t>يوجه أسئلة معقدة وصعبة حول الموضوع؛</a:t>
            </a:r>
            <a:endParaRPr lang="en-US" b="1" dirty="0" smtClean="0"/>
          </a:p>
          <a:p>
            <a:pPr algn="r" rtl="1"/>
            <a:r>
              <a:rPr lang="ar-SA" b="1" dirty="0" smtClean="0"/>
              <a:t> </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sz="6000" b="0" dirty="0">
                <a:solidFill>
                  <a:schemeClr val="tx1"/>
                </a:solidFill>
                <a:effectLst/>
                <a:latin typeface="Calibri Light" panose="020F0302020204030204"/>
                <a:cs typeface="Times New Roman" panose="02020603050405020304" pitchFamily="18" charset="0"/>
              </a:rPr>
              <a:t>تعليم مهارات التفكير بين القول و الممارسة..</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2971800" y="3114000"/>
            <a:ext cx="3328704" cy="3712786"/>
          </a:xfrm>
          <a:prstGeom prst="rect">
            <a:avLst/>
          </a:prstGeom>
        </p:spPr>
      </p:pic>
      <p:sp>
        <p:nvSpPr>
          <p:cNvPr id="4" name="Subtitle 3"/>
          <p:cNvSpPr>
            <a:spLocks noGrp="1"/>
          </p:cNvSpPr>
          <p:nvPr>
            <p:ph type="subTitle" idx="1"/>
          </p:nvPr>
        </p:nvSpPr>
        <p:spPr/>
        <p:txBody>
          <a:bodyPr>
            <a:normAutofit/>
          </a:bodyPr>
          <a:lstStyle/>
          <a:p>
            <a:endParaRPr lang="en-US" b="1"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u="sng" dirty="0" smtClean="0"/>
              <a:t>سلوكات المعلم</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lgn="r" rtl="1"/>
            <a:r>
              <a:rPr lang="ar-SA" b="1" dirty="0" smtClean="0"/>
              <a:t>يركز انتباه طلبته على المهمة؛</a:t>
            </a:r>
            <a:endParaRPr lang="en-US" b="1" dirty="0" smtClean="0"/>
          </a:p>
          <a:p>
            <a:pPr lvl="0" algn="r" rtl="1"/>
            <a:r>
              <a:rPr lang="ar-SA" b="1" dirty="0" smtClean="0"/>
              <a:t>يوجه أسئلة مفتوحة؛</a:t>
            </a:r>
            <a:endParaRPr lang="en-US" b="1" dirty="0" smtClean="0"/>
          </a:p>
          <a:p>
            <a:pPr lvl="0" algn="r" rtl="1"/>
            <a:r>
              <a:rPr lang="ar-SA" b="1" dirty="0" smtClean="0"/>
              <a:t>يوجه أسئلة تغني وتوسع آفاق إجابات الطلبة وإسهاماتهم؛</a:t>
            </a:r>
            <a:endParaRPr lang="en-US" b="1" dirty="0" smtClean="0"/>
          </a:p>
          <a:p>
            <a:pPr lvl="0" algn="r" rtl="1"/>
            <a:r>
              <a:rPr lang="ar-SA" b="1" dirty="0" smtClean="0"/>
              <a:t>ينتظر قليلا قبل طلب الإجابة على الأسئلة؛</a:t>
            </a:r>
            <a:endParaRPr lang="en-US" b="1" dirty="0" smtClean="0"/>
          </a:p>
          <a:p>
            <a:pPr lvl="0" algn="r" rtl="1"/>
            <a:r>
              <a:rPr lang="ar-SA" b="1" dirty="0" smtClean="0"/>
              <a:t>يتقبل استجابات عديدة ومتنوعة على أسئلته؛</a:t>
            </a:r>
            <a:endParaRPr lang="en-US" b="1" dirty="0" smtClean="0"/>
          </a:p>
          <a:p>
            <a:pPr lvl="0" algn="r" rtl="1"/>
            <a:r>
              <a:rPr lang="ar-SA" b="1" dirty="0" smtClean="0"/>
              <a:t>يشجع تفاعل الطلبة مع بعضهم ومعه؛</a:t>
            </a:r>
            <a:endParaRPr lang="en-US" b="1" dirty="0" smtClean="0"/>
          </a:p>
          <a:p>
            <a:pPr lvl="0" algn="r" rtl="1"/>
            <a:r>
              <a:rPr lang="ar-SA" b="1" dirty="0" smtClean="0"/>
              <a:t>لا يصدر أحكاما ولا يعطي آراء شخصية؛</a:t>
            </a:r>
            <a:endParaRPr lang="en-US" b="1" dirty="0" smtClean="0"/>
          </a:p>
          <a:p>
            <a:pPr lvl="0" algn="r" rtl="1"/>
            <a:r>
              <a:rPr lang="ar-SA" b="1" dirty="0" smtClean="0"/>
              <a:t>لا يكرر إجابات الطلبة؛</a:t>
            </a:r>
            <a:endParaRPr lang="en-US" b="1" dirty="0" smtClean="0"/>
          </a:p>
          <a:p>
            <a:pPr lvl="0" algn="r" rtl="1"/>
            <a:r>
              <a:rPr lang="ar-SA" b="1" dirty="0" smtClean="0"/>
              <a:t>عدم التشديد على صحة أو خطأ الفكرة بل التركيزعلى مدى حداثة الفكرة وأصالتها وتشجيع الطلاب على بذل مزيد من الجهد لتحقيق التجديد والتطوير.</a:t>
            </a:r>
            <a:endParaRPr lang="en-US" b="1" dirty="0" smtClean="0"/>
          </a:p>
          <a:p>
            <a:pPr lvl="0" algn="r" rtl="1"/>
            <a:r>
              <a:rPr lang="ar-SA" b="1" dirty="0" smtClean="0"/>
              <a:t>الاستماع والإصغاء الجيد لآراء الطلاب والإضافة والبناء على اقتراحاتهم وطرح أسئلة حولها، مثل، هل يمكن تطبيق فكرتك هذه ؟ في أي مجال يمكن تعميمها ؟ </a:t>
            </a:r>
            <a:endParaRPr lang="en-US" b="1" dirty="0" smtClean="0"/>
          </a:p>
          <a:p>
            <a:pPr lvl="0" algn="r" rtl="1"/>
            <a:r>
              <a:rPr lang="ar-SA" b="1" dirty="0" smtClean="0"/>
              <a:t>تزويد الطلاب بالتغذية الراجعة بإستمرار لتقييم جهودهم .</a:t>
            </a:r>
            <a:endParaRPr lang="en-US" b="1" dirty="0" smtClean="0"/>
          </a:p>
          <a:p>
            <a:pPr lvl="0" algn="r" rtl="1"/>
            <a:r>
              <a:rPr lang="ar-SA" b="1" dirty="0" smtClean="0"/>
              <a:t>تهيئة الجو العام  الآمن والمشجع  والمثير للتفكير .</a:t>
            </a:r>
            <a:endParaRPr lang="en-US" b="1" dirty="0" smtClean="0"/>
          </a:p>
          <a:p>
            <a:pPr lvl="0" algn="r" rtl="1"/>
            <a:r>
              <a:rPr lang="ar-SA" b="1" dirty="0" smtClean="0"/>
              <a:t>منح الطلاب الوقت الكافي للتفكير .</a:t>
            </a:r>
            <a:endParaRPr lang="en-US" b="1" dirty="0" smtClean="0"/>
          </a:p>
          <a:p>
            <a:pPr lvl="0" algn="r" rtl="1"/>
            <a:r>
              <a:rPr lang="ar-SA" b="1" dirty="0" smtClean="0"/>
              <a:t>يسأل طلبته أن يتأملوا ويقيموا تفكيرهم؛</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lgn="r" rtl="1"/>
            <a:r>
              <a:rPr lang="ar-SA" b="1" dirty="0" smtClean="0"/>
              <a:t>ويمكن بدلا من هذه الردود استخدام تعبيرات مشجعة، مثل: </a:t>
            </a:r>
            <a:endParaRPr lang="en-US" b="1" dirty="0" smtClean="0"/>
          </a:p>
          <a:p>
            <a:pPr lvl="0" algn="r" rtl="1"/>
            <a:r>
              <a:rPr lang="ar-JO" b="1" dirty="0" smtClean="0"/>
              <a:t>ا</a:t>
            </a:r>
            <a:r>
              <a:rPr lang="ar-SA" b="1" dirty="0" smtClean="0"/>
              <a:t>قتربت من الإجابة الصحيحة؛</a:t>
            </a:r>
            <a:endParaRPr lang="en-US" b="1" dirty="0" smtClean="0"/>
          </a:p>
          <a:p>
            <a:pPr lvl="0" algn="r" rtl="1"/>
            <a:r>
              <a:rPr lang="ar-SA" b="1" dirty="0" smtClean="0"/>
              <a:t>هل لديك إضافة؟</a:t>
            </a:r>
            <a:endParaRPr lang="en-US" b="1" dirty="0" smtClean="0"/>
          </a:p>
          <a:p>
            <a:pPr lvl="0" algn="r" rtl="1"/>
            <a:r>
              <a:rPr lang="ar-SA" b="1" dirty="0" smtClean="0"/>
              <a:t>من يستطيع إعطاء إجابة أو طريقة أخرى؟</a:t>
            </a:r>
            <a:endParaRPr lang="en-US" b="1" dirty="0" smtClean="0"/>
          </a:p>
          <a:p>
            <a:pPr lvl="0" algn="r" rtl="1"/>
            <a:r>
              <a:rPr lang="ar-SA" b="1" dirty="0" smtClean="0"/>
              <a:t>محاولة جيّدة؛</a:t>
            </a:r>
            <a:endParaRPr lang="en-US" b="1" dirty="0" smtClean="0"/>
          </a:p>
          <a:p>
            <a:pPr lvl="0" algn="r" rtl="1"/>
            <a:r>
              <a:rPr lang="ar-SA" b="1" dirty="0" smtClean="0"/>
              <a:t>فكرة جيدة ولكن ....</a:t>
            </a:r>
            <a:endParaRPr lang="en-US" b="1" dirty="0" smtClean="0"/>
          </a:p>
          <a:p>
            <a:pPr lvl="0" algn="r" rtl="1"/>
            <a:r>
              <a:rPr lang="ar-SA" b="1" dirty="0" smtClean="0"/>
              <a:t>هل يمكن توظيف هذه الفكرة عمليا ؟</a:t>
            </a:r>
            <a:endParaRPr lang="en-US" b="1" dirty="0" smtClean="0"/>
          </a:p>
          <a:p>
            <a:pPr lvl="0" algn="r" rtl="1"/>
            <a:r>
              <a:rPr lang="ar-SA" b="1" dirty="0" smtClean="0"/>
              <a:t> ما قدمته جميل، هل يمكنك إعطاء مثال على ذلك؟ </a:t>
            </a:r>
            <a:endParaRPr lang="en-US" b="1" dirty="0" smtClean="0"/>
          </a:p>
          <a:p>
            <a:pPr lvl="0" algn="r" rtl="1"/>
            <a:r>
              <a:rPr lang="ar-SA" b="1" dirty="0" smtClean="0"/>
              <a:t>إنها فكرة ثمينة، من منكم لديه فكرة أخرى؟</a:t>
            </a:r>
            <a:endParaRPr lang="en-US" b="1" dirty="0" smtClean="0"/>
          </a:p>
          <a:p>
            <a:pPr lvl="0" algn="r" rtl="1"/>
            <a:r>
              <a:rPr lang="ar-SA" b="1" dirty="0" smtClean="0"/>
              <a:t>هل أخذت بعين الاعتبار ....</a:t>
            </a:r>
            <a:endParaRPr lang="en-US" b="1" dirty="0" smtClean="0"/>
          </a:p>
          <a:p>
            <a:pPr lvl="0" algn="r" rtl="1"/>
            <a:r>
              <a:rPr lang="ar-SA" b="1" dirty="0" smtClean="0"/>
              <a:t>من المؤكد أنك تعرف أفضل .</a:t>
            </a:r>
            <a:endParaRPr lang="en-US" b="1" dirty="0" smtClean="0"/>
          </a:p>
          <a:p>
            <a:pPr lvl="0" algn="r" rtl="1"/>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lvl="0" algn="r" rtl="1"/>
            <a:r>
              <a:rPr lang="ar-SA" b="1" dirty="0" smtClean="0"/>
              <a:t>بالتأكيد أنت تحتفظ بأفضل من هذا .</a:t>
            </a:r>
            <a:endParaRPr lang="en-US" b="1" dirty="0" smtClean="0"/>
          </a:p>
          <a:p>
            <a:pPr lvl="0" algn="r" rtl="1"/>
            <a:r>
              <a:rPr lang="ar-SA" b="1" dirty="0" smtClean="0"/>
              <a:t>دعنا نعتقد أن المشكلة إنتهت لفترة من الزمن.</a:t>
            </a:r>
            <a:endParaRPr lang="en-US" b="1" dirty="0" smtClean="0"/>
          </a:p>
          <a:p>
            <a:pPr lvl="0" algn="r" rtl="1"/>
            <a:r>
              <a:rPr lang="ar-SA" b="1" dirty="0" smtClean="0"/>
              <a:t>دعنا نجري مسحا شاملا أولا .</a:t>
            </a:r>
            <a:endParaRPr lang="en-US" b="1" dirty="0" smtClean="0"/>
          </a:p>
          <a:p>
            <a:pPr lvl="0" algn="r" rtl="1"/>
            <a:r>
              <a:rPr lang="ar-SA" b="1" dirty="0" smtClean="0"/>
              <a:t>دعنا نكون مجموعات عمل تعاونية .</a:t>
            </a:r>
            <a:endParaRPr lang="en-US" b="1" dirty="0" smtClean="0"/>
          </a:p>
          <a:p>
            <a:pPr lvl="0" algn="r" rtl="1"/>
            <a:r>
              <a:rPr lang="ar-SA" b="1" dirty="0" smtClean="0"/>
              <a:t>اسمح لي أن أضيف لما قلته .....</a:t>
            </a:r>
            <a:endParaRPr lang="en-US" b="1" dirty="0" smtClean="0"/>
          </a:p>
          <a:p>
            <a:pPr lvl="0" algn="r" rtl="1"/>
            <a:r>
              <a:rPr lang="ar-SA" b="1" dirty="0" smtClean="0"/>
              <a:t>من جرب هذه الفكرة أيضا ؟</a:t>
            </a:r>
            <a:endParaRPr lang="en-US" b="1" dirty="0" smtClean="0"/>
          </a:p>
          <a:p>
            <a:pPr lvl="0" algn="r" rtl="1"/>
            <a:r>
              <a:rPr lang="ar-SA" b="1" dirty="0" smtClean="0"/>
              <a:t>هل لديكم طرق أخرى ؟</a:t>
            </a:r>
            <a:endParaRPr lang="en-US" b="1" dirty="0" smtClean="0"/>
          </a:p>
          <a:p>
            <a:pPr lvl="0" algn="r" rtl="1"/>
            <a:r>
              <a:rPr lang="ar-SA" b="1" dirty="0" smtClean="0"/>
              <a:t>ما هي آراؤكم عن هذه الفكرة ؟</a:t>
            </a:r>
            <a:endParaRPr lang="en-US" b="1" dirty="0" smtClean="0"/>
          </a:p>
          <a:p>
            <a:pPr lvl="0" algn="r" rtl="1"/>
            <a:r>
              <a:rPr lang="ar-SA" b="1" dirty="0" smtClean="0"/>
              <a:t>دعنا نستفيد من هذه الفكرة</a:t>
            </a:r>
            <a:endParaRPr lang="en-US" b="1" dirty="0" smtClean="0"/>
          </a:p>
          <a:p>
            <a:pPr algn="r" rtl="1"/>
            <a:r>
              <a:rPr lang="en-US" b="1" dirty="0" smtClean="0"/>
              <a:t> </a:t>
            </a:r>
          </a:p>
          <a:p>
            <a:pPr algn="r" rtl="1"/>
            <a:r>
              <a:rPr lang="ar-SA" b="1" dirty="0" smtClean="0"/>
              <a:t> </a:t>
            </a:r>
            <a:endParaRPr lang="en-US" b="1" dirty="0" smtClean="0"/>
          </a:p>
          <a:p>
            <a:pPr lvl="0" algn="r" rtl="1"/>
            <a:r>
              <a:rPr lang="ar-SA" b="1" dirty="0" smtClean="0"/>
              <a:t>يستخدم ألفاظا وتعبيرات مرتبطة بمهارات التفكير وعملياته حتى ترسخ منهجية علمية عامـة في التواصل والمناقشة وحل المشكلات واتخاذ القرارات.</a:t>
            </a:r>
            <a:endParaRPr lang="en-US" b="1" dirty="0" smtClean="0"/>
          </a:p>
          <a:p>
            <a:pPr algn="r" rtl="1"/>
            <a:r>
              <a:rPr lang="en-US" b="1" dirty="0" smtClean="0"/>
              <a:t> </a:t>
            </a:r>
          </a:p>
          <a:p>
            <a:pPr algn="r" rtl="1"/>
            <a:endParaRPr lang="en-US" b="1"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endParaRPr lang="en-US" b="1" dirty="0" smtClean="0"/>
          </a:p>
          <a:p>
            <a:pPr algn="r" rtl="1"/>
            <a:r>
              <a:rPr lang="ar-SA" b="1" dirty="0" smtClean="0"/>
              <a:t> ومن الأمثلة المشتقة من الممارسات الصفيـة التي توصلت إليها الدراسات المرتبطة بتعليم التفكير نورد الأمثلة الآتية مع تحديد نوع المهارة أو العملية التفكيرية المتضمنة في كل مثال باللغة الإنجليزية:</a:t>
            </a:r>
            <a:endParaRPr lang="en-US" b="1" dirty="0" smtClean="0"/>
          </a:p>
          <a:p>
            <a:pPr algn="r" rtl="1"/>
            <a:r>
              <a:rPr lang="ar-SA" b="1" dirty="0" smtClean="0"/>
              <a:t> </a:t>
            </a:r>
            <a:endParaRPr lang="en-US" b="1"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dirty="0" smtClean="0"/>
              <a:t>- أعط مثالا على قاعدة  "لا ضرر ولا ضرار"؛ </a:t>
            </a:r>
            <a:r>
              <a:rPr lang="en-US" i="1" dirty="0" smtClean="0"/>
              <a:t>Exemplify</a:t>
            </a:r>
            <a:endParaRPr lang="en-US" dirty="0" smtClean="0"/>
          </a:p>
          <a:p>
            <a:pPr algn="r">
              <a:buNone/>
            </a:pP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 أعط دليلا على صحة ما تقول؛ </a:t>
            </a:r>
            <a:r>
              <a:rPr lang="en-US" i="1" dirty="0" smtClean="0"/>
              <a:t>Evidence</a:t>
            </a:r>
            <a:endParaRPr lang="en-US" dirty="0" smtClean="0"/>
          </a:p>
          <a:p>
            <a:pPr algn="r" rtl="1"/>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 هل يمكن إيجاد طريقة أخرى للحل أو إعطـاء بدائل أو استعمالات أخرى؟ </a:t>
            </a:r>
            <a:r>
              <a:rPr lang="en-US" i="1" dirty="0" smtClean="0"/>
              <a:t>Flexibility, Fluency, Alternatives</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 هل يوجد نسق أو عناصر مشتركة تجمع هذه الأشكال أو المفردات أو الأعداد؟ </a:t>
            </a:r>
            <a:r>
              <a:rPr lang="en-US" i="1" dirty="0" smtClean="0"/>
              <a:t>Patterns, Generalizations, Observation</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 ما أوجه الشبه وأوجه الاختلاف بين …؟ </a:t>
            </a:r>
            <a:r>
              <a:rPr lang="en-US" i="1" dirty="0" smtClean="0"/>
              <a:t>Comparing, Contrasting</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b="1" dirty="0" smtClean="0"/>
              <a:t>- ما نوع العلاقة بين المد والجزر هل هي علاقة سببية أو ارتباطية؟</a:t>
            </a:r>
            <a:r>
              <a:rPr lang="en-US" b="1" i="1" dirty="0" smtClean="0"/>
              <a:t>causal or </a:t>
            </a:r>
            <a:r>
              <a:rPr lang="en-US" b="1" i="1" dirty="0" err="1" smtClean="0"/>
              <a:t>corrolational</a:t>
            </a:r>
            <a:endParaRPr lang="en-US" b="1"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a:r>
              <a:rPr lang="ar-SA" b="1" dirty="0" smtClean="0"/>
              <a:t> إن سرعة التغير الذي يكاد يعصف بما اصطلح على </a:t>
            </a:r>
            <a:r>
              <a:rPr lang="ar-SA" b="1" dirty="0" smtClean="0">
                <a:solidFill>
                  <a:srgbClr val="FF0000"/>
                </a:solidFill>
              </a:rPr>
              <a:t>تسميته " بالثوابت </a:t>
            </a:r>
            <a:r>
              <a:rPr lang="ar-SA" b="1" dirty="0" smtClean="0"/>
              <a:t>" في مختلف جوانب حياة المجتمعات المختلفة، وطبيعة المشكلات التي تواجهها تحتم على قياداتها السياسية والتربوية والاقتصادية عدم إضاعة الوقت والتردد في اتخاذ قرارات جريئة لإحداث تحولات جذرية في النظم التربوية القائمة والسياسات والممارسات التعليمية التقليدية</a:t>
            </a:r>
            <a:r>
              <a:rPr lang="ar-SA" b="1" dirty="0" smtClean="0">
                <a:solidFill>
                  <a:srgbClr val="FF0000"/>
                </a:solidFill>
              </a:rPr>
              <a:t>، التي لم تعد صالحة ولا فعالة في مجابهة وإيجاد حلول فعالة لأزمات التعليم</a:t>
            </a:r>
            <a:r>
              <a:rPr lang="ar-SA" b="1" dirty="0" smtClean="0"/>
              <a:t> المستعصية. وربما لا يختلف المصلحون على أن التعليم والتعلم من أجل تنمية مهارات التفكير والإبداع أو التعليم والتعلم الإبداعيين أصبح ضرورة ملحة، ويتصدر سلم الأولويات في عملية الإصلاح المدرسي، وإعداد الكوادر الإدارية والتعليمية القادرة على على توفير الأجواء والفرص التعليمية المثيرة للتفكير والإبداع لدى الطلبة في جميع المراحل الدراسية.  </a:t>
            </a:r>
            <a:endParaRPr lang="en-US" b="1"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 ما هي المعايير أو المحكات ذات العلاقة التي استخدمتها للحكم أو الاختيـار أو التفضيل أو القرار؟ </a:t>
            </a:r>
            <a:r>
              <a:rPr lang="en-US" i="1" dirty="0" smtClean="0"/>
              <a:t>Relevant Criteria, Standards, Advantages, Disadvantages</a:t>
            </a:r>
            <a:endParaRPr lang="en-US" dirty="0" smtClean="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b="1" dirty="0" smtClean="0"/>
              <a:t>رتب الوقائع أو المعارك أو الأحداث في سياق تاريخي؛ رتب الأعداد الآتية تنازليا؛ </a:t>
            </a:r>
            <a:r>
              <a:rPr lang="en-US" b="1" i="1" dirty="0" err="1" smtClean="0"/>
              <a:t>SequencingOrdering</a:t>
            </a:r>
            <a:r>
              <a:rPr lang="en-US" b="1" i="1" dirty="0" smtClean="0"/>
              <a:t>,</a:t>
            </a:r>
            <a:endParaRPr lang="en-US" b="1" dirty="0" smtClean="0"/>
          </a:p>
          <a:p>
            <a:pPr algn="r" rtl="1"/>
            <a:r>
              <a:rPr lang="ar-JO" b="1" dirty="0" smtClean="0"/>
              <a:t> </a:t>
            </a:r>
            <a:endParaRPr lang="en-US" b="1"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b="1" dirty="0" smtClean="0"/>
              <a:t>- رتب متطلبات المشروع أو الرحلة حسب الأهمـية؛ </a:t>
            </a:r>
            <a:r>
              <a:rPr lang="en-US" b="1" i="1" dirty="0" smtClean="0"/>
              <a:t>Prioritizing</a:t>
            </a:r>
            <a:endParaRPr lang="en-US" b="1" dirty="0" smtClean="0"/>
          </a:p>
          <a:p>
            <a:pPr algn="r" rtl="1"/>
            <a:r>
              <a:rPr lang="ar-SA" b="1" dirty="0" smtClean="0"/>
              <a:t>- رتب المواد أو الأدوات أو الكواكب حسب الحجم؛ </a:t>
            </a:r>
            <a:r>
              <a:rPr lang="en-US" b="1" i="1" dirty="0" smtClean="0"/>
              <a:t>Ordering</a:t>
            </a:r>
            <a:endParaRPr lang="en-US" b="1" dirty="0" smtClean="0"/>
          </a:p>
          <a:p>
            <a:pPr algn="r" rtl="1"/>
            <a:r>
              <a:rPr lang="ar-SA" b="1" dirty="0" smtClean="0"/>
              <a:t>- دعونا نحلل المشكلة؛ </a:t>
            </a:r>
            <a:r>
              <a:rPr lang="en-US" b="1" i="1" dirty="0" smtClean="0"/>
              <a:t>Analyzing</a:t>
            </a:r>
            <a:endParaRPr lang="en-US" b="1" dirty="0" smtClean="0"/>
          </a:p>
          <a:p>
            <a:pPr algn="r" rtl="1"/>
            <a:r>
              <a:rPr lang="ar-SA" b="1" dirty="0" smtClean="0"/>
              <a:t>- إذا افترضنا أنّ …، بماذا تتنبأ؟ </a:t>
            </a:r>
            <a:r>
              <a:rPr lang="en-US" b="1" i="1" dirty="0" smtClean="0"/>
              <a:t>Hypothesize, Predict, Speculate</a:t>
            </a:r>
            <a:endParaRPr lang="en-US" b="1" dirty="0" smtClean="0"/>
          </a:p>
          <a:p>
            <a:pPr algn="r" rtl="1"/>
            <a:r>
              <a:rPr lang="ar-SA" b="1" dirty="0" smtClean="0"/>
              <a:t>- هل يمكن إعطاء إيضاحات أوفى؟ هل لديك أيّ إضافات أخرى؟ </a:t>
            </a:r>
            <a:r>
              <a:rPr lang="en-US" b="1" i="1" dirty="0" smtClean="0"/>
              <a:t>Elaboration</a:t>
            </a:r>
            <a:endParaRPr lang="en-US" b="1"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b="1" dirty="0" smtClean="0"/>
              <a:t>- ما هي الكلمة (أو العنصر أو الشكل أو العدد) الشاذ في المجموعة؟ </a:t>
            </a:r>
            <a:r>
              <a:rPr lang="en-US" b="1" i="1" dirty="0" smtClean="0"/>
              <a:t>Classifying</a:t>
            </a:r>
            <a:endParaRPr lang="en-US" b="1" dirty="0" smtClean="0"/>
          </a:p>
          <a:p>
            <a:pPr algn="r" rtl="1"/>
            <a:r>
              <a:rPr lang="ar-SA" b="1" dirty="0" smtClean="0"/>
              <a:t>-</a:t>
            </a:r>
            <a:endParaRPr lang="en-US" b="1"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t>	معوقات تعليم مهارات التفكير</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a:r>
              <a:rPr lang="ar-SA" dirty="0" smtClean="0"/>
              <a:t>إن الفحص الدقيق للمناهج الدراسية والممارسات الصفية يكشف عن بعض العوامل التي تقف عائقا في طريق التغيير ؛ وتودي بالتالي الى عدم نجاح </a:t>
            </a:r>
            <a:r>
              <a:rPr lang="en-US" dirty="0" smtClean="0"/>
              <a:t>:</a:t>
            </a:r>
            <a:r>
              <a:rPr lang="ar-SA" dirty="0" smtClean="0"/>
              <a:t>برامج التطوير التربوي وفيما يلي إيجاز لهذه العوامل</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b="1" dirty="0" smtClean="0"/>
              <a:t>1 ـ الطابع العام السائد في وضع المناهج والكتب الدراسية المقررة في التعليم العام لا يزال متأثراً بالافتراض السائد الذي مفاده أن </a:t>
            </a:r>
            <a:r>
              <a:rPr lang="ar-SA" b="1" dirty="0" smtClean="0">
                <a:solidFill>
                  <a:schemeClr val="accent1">
                    <a:lumMod val="75000"/>
                  </a:schemeClr>
                </a:solidFill>
              </a:rPr>
              <a:t>عملية تراكم كم هائل من المعلومات والحقائق ضرورية وكافية لتنمية مهارات التفكير لدى الطلبة ، وهذا ما ينعكس على حشو عقول الطلاب بالمعلومات والقوانين والنظريات عن طريق التلقين </a:t>
            </a:r>
            <a:r>
              <a:rPr lang="ar-SA" b="1" dirty="0" smtClean="0"/>
              <a:t>، كما ينعكس في بناء </a:t>
            </a:r>
            <a:r>
              <a:rPr lang="ar-SA" b="1" dirty="0" smtClean="0">
                <a:solidFill>
                  <a:srgbClr val="FF0000"/>
                </a:solidFill>
              </a:rPr>
              <a:t>الاختبارات المدرسية </a:t>
            </a:r>
            <a:r>
              <a:rPr lang="ar-SA" b="1" dirty="0" smtClean="0"/>
              <a:t>والعامة والتدريبات المعرفية الصفية والبيتية التي </a:t>
            </a:r>
            <a:r>
              <a:rPr lang="ar-SA" b="1" dirty="0" smtClean="0">
                <a:solidFill>
                  <a:srgbClr val="FF0000"/>
                </a:solidFill>
              </a:rPr>
              <a:t>تثقل الذاكرة ولا تنمي مستويات التفكير العليا من تحليل ونقد و تقويم .</a:t>
            </a:r>
            <a:endParaRPr lang="en-US" b="1" dirty="0" smtClean="0">
              <a:solidFill>
                <a:srgbClr val="FF0000"/>
              </a:solidFill>
            </a:endParaRPr>
          </a:p>
          <a:p>
            <a:pPr algn="r"/>
            <a:endParaRPr lang="en-US" b="1"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a:r>
              <a:rPr lang="ar-SA" b="1" dirty="0" smtClean="0"/>
              <a:t>2 ـ التركيز من قبل المدرسة ، وأهداف التعليم ، ورسالة العلم على عملية </a:t>
            </a:r>
            <a:r>
              <a:rPr lang="ar-SA" b="1" dirty="0" smtClean="0">
                <a:solidFill>
                  <a:srgbClr val="FF0000"/>
                </a:solidFill>
              </a:rPr>
              <a:t>نقل وتوصيل المعلومات بدلاً من التركيز على توليدها أو استعمالها </a:t>
            </a:r>
            <a:r>
              <a:rPr lang="ar-SA" b="1" dirty="0" smtClean="0"/>
              <a:t>، ويلحظ ذلك في استئثار المعلمين معظم الوقت بالكلام دون الاهتمام بالأسئلة والمناشط التي تتطلب إمعان النظر  والتفكير ، أو الاهتمام بإعطاء </a:t>
            </a:r>
            <a:r>
              <a:rPr lang="ar-SA" b="1" dirty="0" smtClean="0">
                <a:solidFill>
                  <a:srgbClr val="FF0000"/>
                </a:solidFill>
              </a:rPr>
              <a:t>دور إيجابي للطلبة </a:t>
            </a:r>
            <a:r>
              <a:rPr lang="ar-SA" b="1" dirty="0" smtClean="0"/>
              <a:t>الذين يصرح المعلمون بأنهم </a:t>
            </a:r>
            <a:r>
              <a:rPr lang="ar-SA" b="1" dirty="0" smtClean="0">
                <a:solidFill>
                  <a:srgbClr val="FF0000"/>
                </a:solidFill>
              </a:rPr>
              <a:t>محور</a:t>
            </a:r>
            <a:r>
              <a:rPr lang="ar-SA" b="1" dirty="0" smtClean="0"/>
              <a:t> العملية التعليمية و غايتها .</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b="1" dirty="0" smtClean="0"/>
              <a:t> 3 ـ اختلاف وجهات النظر حول </a:t>
            </a:r>
            <a:r>
              <a:rPr lang="ar-SA" b="1" dirty="0" smtClean="0">
                <a:solidFill>
                  <a:srgbClr val="FF0000"/>
                </a:solidFill>
              </a:rPr>
              <a:t>تعريف مفهوم التفكير وتحديد مكوناته </a:t>
            </a:r>
            <a:r>
              <a:rPr lang="ar-SA" b="1" dirty="0" smtClean="0"/>
              <a:t>بصورة واضحة تسهل عملية تطوير نشاطات واستراتيجيات فعالة في تعليمه مما يؤدي ذلك بدوره وجود مشكلة كبيرة تواجه الهيئات التعليمية والإدارية في كيفية تطبيقه .</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b="1" dirty="0" smtClean="0"/>
              <a:t> 4 ـ غالباً ما يعتمد النظام التعليمي والتربوي في تقويم الطلاب على </a:t>
            </a:r>
            <a:r>
              <a:rPr lang="ar-SA" b="1" dirty="0" smtClean="0">
                <a:solidFill>
                  <a:srgbClr val="FF0000"/>
                </a:solidFill>
              </a:rPr>
              <a:t>اختبارات مدرسية  </a:t>
            </a:r>
            <a:r>
              <a:rPr lang="ar-SA" b="1" dirty="0" smtClean="0"/>
              <a:t>وعامة قوامها </a:t>
            </a:r>
            <a:r>
              <a:rPr lang="ar-SA" b="1" dirty="0" smtClean="0">
                <a:solidFill>
                  <a:srgbClr val="FF0000"/>
                </a:solidFill>
              </a:rPr>
              <a:t>أسئلة تتطلب مهارات معرفية متدنية </a:t>
            </a:r>
            <a:r>
              <a:rPr lang="ar-SA" b="1" dirty="0" smtClean="0"/>
              <a:t>، </a:t>
            </a:r>
            <a:r>
              <a:rPr lang="ar-SA" b="1" dirty="0" smtClean="0">
                <a:solidFill>
                  <a:srgbClr val="FF0000"/>
                </a:solidFill>
              </a:rPr>
              <a:t>كالمعرفة والفهم ، </a:t>
            </a:r>
            <a:r>
              <a:rPr lang="ar-SA" b="1" dirty="0" smtClean="0"/>
              <a:t>وكأنها تمثل نهاية المطاف بالنسبة للمنهج المقرر وأهداف التربية .</a:t>
            </a:r>
            <a:endParaRPr lang="en-US" b="1"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ar-SA" sz="4000" b="1" dirty="0" smtClean="0">
                <a:solidFill>
                  <a:schemeClr val="tx2">
                    <a:lumMod val="75000"/>
                  </a:schemeClr>
                </a:solidFill>
              </a:rPr>
              <a:t>	برامج تعليم مهارات التفكير</a:t>
            </a:r>
            <a:r>
              <a:rPr lang="en-US" sz="4000" dirty="0" smtClean="0">
                <a:solidFill>
                  <a:schemeClr val="tx2">
                    <a:lumMod val="75000"/>
                  </a:schemeClr>
                </a:solidFill>
              </a:rPr>
              <a:t/>
            </a:r>
            <a:br>
              <a:rPr lang="en-US" sz="4000" dirty="0" smtClean="0">
                <a:solidFill>
                  <a:schemeClr val="tx2">
                    <a:lumMod val="75000"/>
                  </a:schemeClr>
                </a:solidFill>
              </a:rPr>
            </a:br>
            <a:endParaRPr lang="en-US" sz="4000" dirty="0">
              <a:solidFill>
                <a:schemeClr val="tx2">
                  <a:lumMod val="75000"/>
                </a:schemeClr>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يشبـه الباحث ستيوارت </a:t>
            </a:r>
            <a:r>
              <a:rPr lang="ar-SA" dirty="0" err="1" smtClean="0"/>
              <a:t>مكلير</a:t>
            </a:r>
            <a:endParaRPr lang="ar-JO" dirty="0" smtClean="0"/>
          </a:p>
          <a:p>
            <a:pPr algn="r"/>
            <a:r>
              <a:rPr lang="en-US" i="1" dirty="0" smtClean="0"/>
              <a:t>(Maclure,1991)</a:t>
            </a:r>
            <a:r>
              <a:rPr lang="ar-SA" dirty="0" smtClean="0"/>
              <a:t> </a:t>
            </a:r>
            <a:r>
              <a:rPr lang="ar-SA" dirty="0" smtClean="0">
                <a:solidFill>
                  <a:srgbClr val="FF0000"/>
                </a:solidFill>
              </a:rPr>
              <a:t>التفكير بعملية التنفس للإنسان</a:t>
            </a:r>
            <a:r>
              <a:rPr lang="ar-SA" dirty="0" smtClean="0"/>
              <a:t>، وكما أن التنفس عملية لازمة لحياة الإنسان، فإن </a:t>
            </a:r>
            <a:r>
              <a:rPr lang="ar-SA" dirty="0" smtClean="0">
                <a:solidFill>
                  <a:srgbClr val="FF0000"/>
                </a:solidFill>
              </a:rPr>
              <a:t>التفكير أشبه ما يكون بنشاط طبيعي لا غنىً عنه للإنسان في حياته اليومية</a:t>
            </a:r>
            <a:r>
              <a:rPr lang="ar-SA" dirty="0" smtClean="0"/>
              <a:t>. ويبدو أن التعلم الفعال لمهارات التفكير حاجة ملحة أكثر من أي وقت مضى، لأن العالم أصبح أكثر تعقيداً نتيجة التحديات التي تفرضها تكنولوجيا المعلومات والاتصالات في شتى مناحي حياة الإنسان. وربما كان النجاح في مواجهة هذه التحديات لا يعتمد على الكم المعرفي بقدر ما يعتمد على كيفية استخدام المعرفـة وتطبيقها. يضاف إلى ذلك أن المعارف والمهارات التي يكتسبها الفـرد خلال التحاقه بالمدرسة والجامعة لم تعد كافيةً لضمان مستقبل مهني زاهر</a:t>
            </a:r>
            <a:endParaRPr lang="en-US"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3600" b="1" dirty="0" smtClean="0"/>
              <a:t>.	</a:t>
            </a: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t>
            </a:r>
            <a:br>
              <a:rPr lang="en-US" sz="3600" b="1" dirty="0" smtClean="0"/>
            </a:br>
            <a:r>
              <a:rPr lang="ar-SA" sz="3600" b="1" dirty="0" smtClean="0"/>
              <a:t>برامج العمليات المعرفية </a:t>
            </a:r>
            <a:r>
              <a:rPr lang="en-US" sz="3600" b="1" dirty="0" smtClean="0"/>
              <a:t/>
            </a:r>
            <a:br>
              <a:rPr lang="en-US" sz="3600" b="1" dirty="0" smtClean="0"/>
            </a:br>
            <a:r>
              <a:rPr lang="en-US" sz="3600" b="1" i="1" dirty="0" smtClean="0"/>
              <a:t>Cognitive Operations 1.</a:t>
            </a:r>
            <a:r>
              <a:rPr lang="en-US" sz="3600" b="1" dirty="0" smtClean="0"/>
              <a:t/>
            </a:r>
            <a:br>
              <a:rPr lang="en-US" sz="3600" b="1" dirty="0" smtClean="0"/>
            </a:br>
            <a:endParaRPr lang="en-US" sz="3600" dirty="0"/>
          </a:p>
        </p:txBody>
      </p:sp>
      <p:sp>
        <p:nvSpPr>
          <p:cNvPr id="3" name="Content Placeholder 2"/>
          <p:cNvSpPr>
            <a:spLocks noGrp="1"/>
          </p:cNvSpPr>
          <p:nvPr>
            <p:ph idx="1"/>
          </p:nvPr>
        </p:nvSpPr>
        <p:spPr/>
        <p:txBody>
          <a:bodyPr/>
          <a:lstStyle/>
          <a:p>
            <a:pPr algn="r" rtl="1"/>
            <a:r>
              <a:rPr lang="ar-SA" b="1" dirty="0" smtClean="0"/>
              <a:t> </a:t>
            </a:r>
            <a:endParaRPr lang="en-US" b="1" dirty="0" smtClean="0"/>
          </a:p>
          <a:p>
            <a:pPr algn="r" rtl="1"/>
            <a:r>
              <a:rPr lang="ar-SA" b="1" dirty="0" smtClean="0"/>
              <a:t>	تركز هذه البرامج على </a:t>
            </a:r>
            <a:r>
              <a:rPr lang="ar-SA" b="1" dirty="0" smtClean="0">
                <a:solidFill>
                  <a:srgbClr val="FF0000"/>
                </a:solidFill>
              </a:rPr>
              <a:t>العمليات أو المهارات المعرفية للتفكير </a:t>
            </a:r>
            <a:r>
              <a:rPr lang="ar-SA" b="1" dirty="0" smtClean="0"/>
              <a:t>مثل </a:t>
            </a:r>
            <a:r>
              <a:rPr lang="ar-SA" b="1" dirty="0" smtClean="0">
                <a:solidFill>
                  <a:schemeClr val="accent4">
                    <a:lumMod val="75000"/>
                  </a:schemeClr>
                </a:solidFill>
              </a:rPr>
              <a:t>المقارنة</a:t>
            </a:r>
            <a:r>
              <a:rPr lang="ar-SA" b="1" dirty="0" smtClean="0"/>
              <a:t> و</a:t>
            </a:r>
            <a:r>
              <a:rPr lang="ar-SA" b="1" dirty="0" smtClean="0">
                <a:solidFill>
                  <a:srgbClr val="00B050"/>
                </a:solidFill>
              </a:rPr>
              <a:t>التصنيف</a:t>
            </a:r>
            <a:r>
              <a:rPr lang="ar-SA" b="1" dirty="0" smtClean="0"/>
              <a:t> </a:t>
            </a:r>
            <a:r>
              <a:rPr lang="ar-SA" b="1" dirty="0" smtClean="0">
                <a:solidFill>
                  <a:schemeClr val="accent6">
                    <a:lumMod val="50000"/>
                  </a:schemeClr>
                </a:solidFill>
              </a:rPr>
              <a:t>والاستنتاج،</a:t>
            </a:r>
            <a:r>
              <a:rPr lang="ar-SA" b="1" dirty="0" smtClean="0"/>
              <a:t> نظراً لكونها أساسيةً في </a:t>
            </a:r>
            <a:r>
              <a:rPr lang="ar-SA" b="1" dirty="0" smtClean="0">
                <a:solidFill>
                  <a:schemeClr val="bg2">
                    <a:lumMod val="10000"/>
                  </a:schemeClr>
                </a:solidFill>
              </a:rPr>
              <a:t>اكتساب المعرفة ومعالجة المعلومات</a:t>
            </a:r>
            <a:r>
              <a:rPr lang="ar-SA" b="1" dirty="0" smtClean="0"/>
              <a:t>. وتهدف هذه البرامج إلى تطوير العمليات المعرفية وتدعيمها كطريقة يمكن من خلالها تطوير القدرة على التفكير. ومن بين البرامج المعروفة التي تمثل اتجـاه العمليات المعرفيـة برنامج "البنـاء العقلي لجيلفورد" الذي طورته الباحثة ميكر</a:t>
            </a:r>
            <a:r>
              <a:rPr lang="en-US" b="1" i="1" dirty="0" smtClean="0"/>
              <a:t>(Meeker, 1969)</a:t>
            </a:r>
            <a:r>
              <a:rPr lang="ar-SA" b="1" dirty="0" smtClean="0"/>
              <a:t> وبرنـامج "فيورستين التعليمي الإغنائي" </a:t>
            </a:r>
            <a:r>
              <a:rPr lang="en-US" b="1" i="1" dirty="0" smtClean="0"/>
              <a:t>(Feuerstein, 1980)</a:t>
            </a:r>
            <a:r>
              <a:rPr lang="ar-SA" b="1" dirty="0" smtClean="0"/>
              <a:t>.</a:t>
            </a:r>
            <a:endParaRPr lang="en-US" b="1" dirty="0" smtClean="0"/>
          </a:p>
          <a:p>
            <a:pPr algn="r" rtl="1"/>
            <a:r>
              <a:rPr lang="ar-SA" b="1" dirty="0" smtClean="0"/>
              <a:t> </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800" b="1" dirty="0" smtClean="0"/>
              <a:t>2.</a:t>
            </a:r>
            <a:r>
              <a:rPr lang="ar-SA" sz="2800" b="1" dirty="0" smtClean="0"/>
              <a:t>برامج العمليات فوق المعرفية </a:t>
            </a:r>
            <a:r>
              <a:rPr lang="en-US" sz="2800" b="1" dirty="0" smtClean="0"/>
              <a:t/>
            </a:r>
            <a:br>
              <a:rPr lang="en-US" sz="2800" b="1" dirty="0" smtClean="0"/>
            </a:br>
            <a:r>
              <a:rPr lang="en-US" sz="2800" b="1" i="1" dirty="0" smtClean="0"/>
              <a:t>Metacognitive Operations</a:t>
            </a:r>
            <a:endParaRPr lang="en-US" sz="2800" dirty="0"/>
          </a:p>
        </p:txBody>
      </p:sp>
      <p:sp>
        <p:nvSpPr>
          <p:cNvPr id="3" name="Content Placeholder 2"/>
          <p:cNvSpPr>
            <a:spLocks noGrp="1"/>
          </p:cNvSpPr>
          <p:nvPr>
            <p:ph idx="1"/>
          </p:nvPr>
        </p:nvSpPr>
        <p:spPr/>
        <p:txBody>
          <a:bodyPr/>
          <a:lstStyle/>
          <a:p>
            <a:pPr algn="r" rtl="1"/>
            <a:r>
              <a:rPr lang="ar-SA" b="1" dirty="0" smtClean="0"/>
              <a:t>.	</a:t>
            </a:r>
            <a:endParaRPr lang="en-US" b="1" dirty="0" smtClean="0"/>
          </a:p>
          <a:p>
            <a:pPr algn="r" rtl="1"/>
            <a:r>
              <a:rPr lang="ar-SA" b="1" dirty="0" smtClean="0"/>
              <a:t>	تركز هذه البرامج على التفكير </a:t>
            </a:r>
            <a:r>
              <a:rPr lang="ar-SA" b="1" dirty="0" smtClean="0">
                <a:solidFill>
                  <a:srgbClr val="FF0000"/>
                </a:solidFill>
              </a:rPr>
              <a:t>كموضوع قائم بذاتـه</a:t>
            </a:r>
            <a:r>
              <a:rPr lang="ar-SA" b="1" dirty="0" smtClean="0"/>
              <a:t>، وعلى تعليم مهارات التفكير </a:t>
            </a:r>
            <a:r>
              <a:rPr lang="ar-SA" b="1" dirty="0" smtClean="0">
                <a:solidFill>
                  <a:srgbClr val="FF0000"/>
                </a:solidFill>
              </a:rPr>
              <a:t>فوق المعرفية </a:t>
            </a:r>
            <a:r>
              <a:rPr lang="ar-SA" b="1" dirty="0" smtClean="0"/>
              <a:t>التي تسيطر على العمليات المعرفية وتديرها، ومن أهمها </a:t>
            </a:r>
            <a:r>
              <a:rPr lang="ar-SA" b="1" dirty="0" smtClean="0">
                <a:solidFill>
                  <a:schemeClr val="accent1">
                    <a:lumMod val="50000"/>
                  </a:schemeClr>
                </a:solidFill>
              </a:rPr>
              <a:t>التخطيط والمراقبـة والتقييم</a:t>
            </a:r>
            <a:r>
              <a:rPr lang="ar-SA" b="1" dirty="0" smtClean="0"/>
              <a:t>. وتهدف إلى تشجيع الطلبة على التفكير حول </a:t>
            </a:r>
            <a:r>
              <a:rPr lang="ar-SA" b="1" dirty="0" smtClean="0">
                <a:solidFill>
                  <a:srgbClr val="C00000"/>
                </a:solidFill>
              </a:rPr>
              <a:t>تفكيرهم </a:t>
            </a:r>
            <a:r>
              <a:rPr lang="en-US" b="1" i="1" dirty="0" smtClean="0">
                <a:solidFill>
                  <a:srgbClr val="C00000"/>
                </a:solidFill>
              </a:rPr>
              <a:t>Thinking about Thinking</a:t>
            </a:r>
            <a:r>
              <a:rPr lang="ar-SA" b="1" dirty="0" smtClean="0"/>
              <a:t>، والتعلم من الآخرين، وزيادة الوعي بعمليات التفكير الذاتية. ومن أبرز البرامج الممثلة لهذا الاتجاه برنامج "الفلسفة للأطفال" </a:t>
            </a:r>
            <a:r>
              <a:rPr lang="en-US" b="1" i="1" dirty="0" smtClean="0"/>
              <a:t>(</a:t>
            </a:r>
            <a:r>
              <a:rPr lang="en-US" b="1" i="1" dirty="0" err="1" smtClean="0"/>
              <a:t>Lipman</a:t>
            </a:r>
            <a:r>
              <a:rPr lang="en-US" b="1" i="1" dirty="0" smtClean="0"/>
              <a:t>, 1991)</a:t>
            </a:r>
            <a:r>
              <a:rPr lang="ar-SA" b="1" dirty="0" smtClean="0"/>
              <a:t> وبرنامج "المهارات فوق المعرفية".</a:t>
            </a:r>
            <a:endParaRPr lang="en-US" b="1" dirty="0" smtClean="0"/>
          </a:p>
          <a:p>
            <a:pPr algn="r" rtl="1"/>
            <a:r>
              <a:rPr lang="ar-SA" b="1" dirty="0" smtClean="0"/>
              <a:t> </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smtClean="0"/>
              <a:t>.	</a:t>
            </a:r>
            <a:r>
              <a:rPr lang="en-US" sz="3200" dirty="0" smtClean="0"/>
              <a:t>3.</a:t>
            </a:r>
            <a:br>
              <a:rPr lang="en-US" sz="3200" dirty="0" smtClean="0"/>
            </a:br>
            <a:r>
              <a:rPr lang="ar-SA" sz="3200" dirty="0" smtClean="0"/>
              <a:t>برامج التعلم بالاكتشاف </a:t>
            </a:r>
            <a:r>
              <a:rPr lang="en-US" sz="3200" i="1" dirty="0" smtClean="0"/>
              <a:t>Heuristic-Oriented Learning </a:t>
            </a:r>
            <a:endParaRPr lang="en-US" sz="3200" dirty="0"/>
          </a:p>
        </p:txBody>
      </p:sp>
      <p:sp>
        <p:nvSpPr>
          <p:cNvPr id="3" name="Content Placeholder 2"/>
          <p:cNvSpPr>
            <a:spLocks noGrp="1"/>
          </p:cNvSpPr>
          <p:nvPr>
            <p:ph idx="1"/>
          </p:nvPr>
        </p:nvSpPr>
        <p:spPr/>
        <p:txBody>
          <a:bodyPr/>
          <a:lstStyle/>
          <a:p>
            <a:pPr algn="r"/>
            <a:r>
              <a:rPr lang="ar-SA" b="1" dirty="0" smtClean="0"/>
              <a:t>تؤكد هذه البرامج على أهمـية </a:t>
            </a:r>
            <a:r>
              <a:rPr lang="ar-SA" b="1" dirty="0" smtClean="0">
                <a:solidFill>
                  <a:srgbClr val="7030A0"/>
                </a:solidFill>
              </a:rPr>
              <a:t>تعليم أساليب واستراتيجيات محددة للتعامل مع المشكلات، وتهدف إلى تزويد الطلبة بعدة استراتيجيات لحل المشكلات في المجالات المعرفية المختلفة،</a:t>
            </a:r>
            <a:r>
              <a:rPr lang="ar-SA" b="1" dirty="0" smtClean="0"/>
              <a:t> والتي يمكن تطبيقها بعد توعيـة الطلبة بالشروط الخاصة الملائمة لكل مجال. وتضم هذه الاستراتيجيات: </a:t>
            </a:r>
            <a:r>
              <a:rPr lang="ar-SA" b="1" dirty="0" smtClean="0">
                <a:solidFill>
                  <a:schemeClr val="accent2">
                    <a:lumMod val="75000"/>
                  </a:schemeClr>
                </a:solidFill>
              </a:rPr>
              <a:t>التخطيط، إعادة بناء المشكلة، تمثيل المشكلة بالرموز أو الصور أو الرسم البياني، والبرهـان على صحة الحل. </a:t>
            </a:r>
            <a:r>
              <a:rPr lang="ar-SA" b="1" dirty="0" smtClean="0"/>
              <a:t>ومن البرامج الممثلة لهذا الاتجـاه برنامج "كورت </a:t>
            </a:r>
            <a:r>
              <a:rPr lang="en-US" b="1" i="1" dirty="0" err="1" smtClean="0">
                <a:solidFill>
                  <a:srgbClr val="FF0000"/>
                </a:solidFill>
              </a:rPr>
              <a:t>CoRT</a:t>
            </a:r>
            <a:r>
              <a:rPr lang="ar-SA" b="1" dirty="0" smtClean="0"/>
              <a:t>لديبونو".</a:t>
            </a:r>
            <a:endParaRPr lang="en-US" b="1" dirty="0" smtClean="0"/>
          </a:p>
          <a:p>
            <a:pPr algn="r"/>
            <a:endParaRPr lang="en-US" b="1"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Cort</a:t>
            </a:r>
            <a:r>
              <a:rPr lang="en-US" dirty="0" smtClean="0"/>
              <a:t>: </a:t>
            </a:r>
            <a:r>
              <a:rPr lang="ar-JO" dirty="0" smtClean="0"/>
              <a:t>كورت </a:t>
            </a:r>
            <a:endParaRPr lang="en-US" dirty="0"/>
          </a:p>
        </p:txBody>
      </p:sp>
      <p:sp>
        <p:nvSpPr>
          <p:cNvPr id="3" name="Content Placeholder 2"/>
          <p:cNvSpPr>
            <a:spLocks noGrp="1"/>
          </p:cNvSpPr>
          <p:nvPr>
            <p:ph idx="1"/>
          </p:nvPr>
        </p:nvSpPr>
        <p:spPr/>
        <p:txBody>
          <a:bodyPr>
            <a:noAutofit/>
          </a:bodyPr>
          <a:lstStyle/>
          <a:p>
            <a:pPr algn="r"/>
            <a:endParaRPr lang="en-US" sz="1600" b="1" dirty="0" smtClean="0"/>
          </a:p>
          <a:p>
            <a:pPr algn="r"/>
            <a:r>
              <a:rPr lang="ar-JO" sz="1600" b="1" dirty="0" smtClean="0"/>
              <a:t>برنامج الكورت لتعليم التفكير والكشف عن الموهوبين</a:t>
            </a:r>
            <a:br>
              <a:rPr lang="ar-JO" sz="1600" b="1" dirty="0" smtClean="0"/>
            </a:br>
            <a:r>
              <a:rPr lang="en-US" sz="1600" b="1" dirty="0" smtClean="0"/>
              <a:t>The CORT Thinking Program</a:t>
            </a:r>
          </a:p>
          <a:p>
            <a:pPr algn="r"/>
            <a:endParaRPr lang="en-US" sz="1600" b="1" dirty="0" smtClean="0"/>
          </a:p>
          <a:p>
            <a:pPr algn="r"/>
            <a:r>
              <a:rPr lang="ar-JO" sz="1600" b="1" dirty="0" smtClean="0"/>
              <a:t>وصف موجز للبرنامج المطبَّق:</a:t>
            </a:r>
          </a:p>
          <a:p>
            <a:pPr algn="r"/>
            <a:r>
              <a:rPr lang="ar-JO" sz="1600" b="1" dirty="0" smtClean="0"/>
              <a:t>برنامج الكورت لتعليم التفكير برنامجٌ عالمي للدكتور/ إدوارد دي بونو، وضع سنة 1970م.</a:t>
            </a:r>
          </a:p>
          <a:p>
            <a:pPr algn="r"/>
            <a:r>
              <a:rPr lang="ar-JO" sz="1600" b="1" dirty="0" smtClean="0"/>
              <a:t/>
            </a:r>
            <a:br>
              <a:rPr lang="ar-JO" sz="1600" b="1" dirty="0" smtClean="0"/>
            </a:br>
            <a:r>
              <a:rPr lang="en-US" sz="1600" b="1" smtClean="0"/>
              <a:t>Cort</a:t>
            </a:r>
            <a:r>
              <a:rPr lang="en-US" sz="1600" b="1" dirty="0" smtClean="0"/>
              <a:t> </a:t>
            </a:r>
            <a:r>
              <a:rPr lang="ar-JO" sz="1600" b="1" dirty="0" smtClean="0"/>
              <a:t>تمثِّل الحروف الأولى لـ </a:t>
            </a:r>
            <a:r>
              <a:rPr lang="en-US" sz="1600" b="1" dirty="0" smtClean="0"/>
              <a:t>Cognitive Research Trust </a:t>
            </a:r>
            <a:r>
              <a:rPr lang="ar-JO" sz="1600" b="1" dirty="0" smtClean="0"/>
              <a:t>مؤسسة البحث المعرفي.</a:t>
            </a:r>
          </a:p>
          <a:p>
            <a:pPr algn="r"/>
            <a:r>
              <a:rPr lang="ar-JO" sz="1600" b="1" dirty="0" smtClean="0"/>
              <a:t> </a:t>
            </a:r>
          </a:p>
          <a:p>
            <a:pPr algn="r"/>
            <a:r>
              <a:rPr lang="ar-JO" sz="1600" b="1" dirty="0" smtClean="0"/>
              <a:t>يطبق البرنامج في أكثر من 30 دولة على مستوى العالم؛ أمريكا - بريطانيا - فنزويلا - الكيان الصِّهْيَوني - أستراليا - ماليزيا - الأردن - قطر... إلخ.</a:t>
            </a:r>
          </a:p>
          <a:p>
            <a:pPr algn="r"/>
            <a:r>
              <a:rPr lang="ar-JO" sz="1600" b="1" dirty="0" smtClean="0"/>
              <a:t> </a:t>
            </a:r>
          </a:p>
          <a:p>
            <a:pPr algn="r"/>
            <a:r>
              <a:rPr lang="ar-JO" sz="1600" b="1" dirty="0" smtClean="0"/>
              <a:t>استفاد من البرنامج أكثر من 7 ملايين طالب.</a:t>
            </a:r>
          </a:p>
          <a:p>
            <a:pPr algn="r"/>
            <a:r>
              <a:rPr lang="ar-JO" sz="1600" b="1" dirty="0" smtClean="0"/>
              <a:t> </a:t>
            </a:r>
          </a:p>
          <a:p>
            <a:pPr algn="r"/>
            <a:r>
              <a:rPr lang="ar-JO" sz="1600" b="1" dirty="0" smtClean="0"/>
              <a:t>برنامجٌ يعلِّم التفكير كمادَّة مستقلة، ويحوي أدوات ومهارات في التفكير يدرَّب عليها الطالب ليمارسَها في حياته اليومية.</a:t>
            </a:r>
          </a:p>
          <a:p>
            <a:pPr algn="r"/>
            <a:r>
              <a:rPr lang="ar-JO" sz="1600" b="1" dirty="0" smtClean="0"/>
              <a:t> </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JO" dirty="0" smtClean="0"/>
              <a:t>يتكوَّن البرنامج من </a:t>
            </a:r>
            <a:r>
              <a:rPr lang="ar-JO" dirty="0" smtClean="0">
                <a:solidFill>
                  <a:srgbClr val="FF0000"/>
                </a:solidFill>
              </a:rPr>
              <a:t>ستة</a:t>
            </a:r>
            <a:r>
              <a:rPr lang="ar-JO" dirty="0" smtClean="0"/>
              <a:t> أجزاء، في كل جزء </a:t>
            </a:r>
            <a:r>
              <a:rPr lang="ar-JO" dirty="0" smtClean="0">
                <a:solidFill>
                  <a:srgbClr val="FF0000"/>
                </a:solidFill>
              </a:rPr>
              <a:t>عشرة</a:t>
            </a:r>
            <a:r>
              <a:rPr lang="ar-JO" dirty="0" smtClean="0"/>
              <a:t> دروس (أدوات)، كل جزء يحمل اسمًا وهدفًا يجب تحقيقه خلال دروس الجزء:</a:t>
            </a:r>
          </a:p>
          <a:p>
            <a:pPr algn="r"/>
            <a:r>
              <a:rPr lang="ar-JO" b="1" dirty="0" smtClean="0"/>
              <a:t>كورت 1: توسعة مجال الإدراك:</a:t>
            </a:r>
            <a:endParaRPr lang="ar-JO" dirty="0" smtClean="0"/>
          </a:p>
          <a:p>
            <a:pPr algn="r"/>
            <a:r>
              <a:rPr lang="ar-JO" dirty="0" smtClean="0"/>
              <a:t>الهدف الأساسي من هذا الجزء هو توسيعُ دائرة الفهم والإدراك لدى التلاميذ، وهو جزء أساسي، ويجب أن يدرس قبل أي من الأجزاء الأخرى.</a:t>
            </a:r>
          </a:p>
          <a:p>
            <a:pPr algn="r"/>
            <a:endParaRPr lang="en-US" dirty="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JO" b="1" dirty="0" smtClean="0"/>
              <a:t>كورت 2: التنظيم</a:t>
            </a:r>
            <a:r>
              <a:rPr lang="ar-JO" dirty="0" smtClean="0"/>
              <a:t>:</a:t>
            </a:r>
          </a:p>
          <a:p>
            <a:pPr algn="r"/>
            <a:r>
              <a:rPr lang="ar-JO" dirty="0" smtClean="0"/>
              <a:t>يساعد هذا الجزءُ التلاميذَ على تنظيمِ أفكارهم؛ فالدروس الخمسة الأولى تساعد التلميذ على تحديد معالم المشكلة، والخمسةُ الأخيرة تعلِّم التلميذَ كيفية تطوير إستراتيجيات لوضع الحلول.</a:t>
            </a:r>
          </a:p>
          <a:p>
            <a:pPr algn="r"/>
            <a:r>
              <a:rPr lang="ar-JO" dirty="0" smtClean="0"/>
              <a:t> </a:t>
            </a: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JO" b="1" dirty="0" smtClean="0"/>
              <a:t>كورت 3: التفاعل:</a:t>
            </a:r>
            <a:endParaRPr lang="ar-JO" dirty="0" smtClean="0"/>
          </a:p>
          <a:p>
            <a:pPr algn="r"/>
            <a:r>
              <a:rPr lang="ar-JO" dirty="0" smtClean="0"/>
              <a:t>يهتمُّ هذا الجزء بتطوير عملية المناقشة والتفاوض لدى التلاميذ، وذلك حتى يستطيع التلاميذ تقييم مداركهم والسيطرة عليها.</a:t>
            </a:r>
          </a:p>
          <a:p>
            <a:pPr algn="r"/>
            <a:r>
              <a:rPr lang="ar-JO" dirty="0" smtClean="0"/>
              <a:t> </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a:r>
              <a:rPr lang="ar-JO" b="1" dirty="0" smtClean="0"/>
              <a:t>كورت 4: الإبداع:</a:t>
            </a:r>
            <a:endParaRPr lang="ar-JO" dirty="0" smtClean="0"/>
          </a:p>
          <a:p>
            <a:pPr algn="r"/>
            <a:r>
              <a:rPr lang="ar-JO" dirty="0" smtClean="0"/>
              <a:t>غالبًا ما نعتبر الإبداع موهبةً خاصَّة يمتلكها البعضُ، ولا يستطيع امتلاكَها آخرون، أما في كورت 4، فإن الإبداع يتم تناولُه كجزء طبيعي من عملية التفكير، وبالتالي يمكن تعليمه للتلاميذ وتدريبهم عليه، والهدف الأساسي من كورت 4 هو تدريب التلاميذ على الهروب الواعي من حصر الأفكار، وبالتالي إنتاج الأفكار الجديدة.</a:t>
            </a:r>
          </a:p>
          <a:p>
            <a:pPr algn="r"/>
            <a:r>
              <a:rPr lang="ar-JO" dirty="0" smtClean="0"/>
              <a:t> </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JO" b="1" dirty="0" smtClean="0"/>
              <a:t>كورت 5: المعلومات والعواطف:</a:t>
            </a:r>
          </a:p>
          <a:p>
            <a:pPr algn="r"/>
            <a:r>
              <a:rPr lang="ar-JO" b="1" dirty="0" smtClean="0"/>
              <a:t>في كورت 5 يتعلَّم التلاميذ كيفية جمع وتقييم المعلومات بشكل فاعل، كما يتعلمون كيفية التعرف على سبل تأثر مشاعرهم وقيمهم وعواطفهم على عمليات بناء المعلومات.</a:t>
            </a:r>
          </a:p>
          <a:p>
            <a:pPr algn="r"/>
            <a:endParaRPr lang="en-US" dirty="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JO" b="1" dirty="0" smtClean="0"/>
              <a:t>كورت 6: العمل:</a:t>
            </a:r>
          </a:p>
          <a:p>
            <a:pPr algn="r"/>
            <a:r>
              <a:rPr lang="ar-JO" b="1" dirty="0" smtClean="0"/>
              <a:t>تختصُّ الوحدات الخمس الأولى من "الكورت" بجوانبَ خاصَّةٍ من التفكير، أما كورت 6، فمختلفٌ تمامًا؛ إذ إنه يهتمُّ بعملية التفكير في مجموعها بَدْءًا باختيار الهدف وانتهاءً بتشكيل الخطة لتنفيذ الحل.</a:t>
            </a:r>
          </a:p>
          <a:p>
            <a:pPr algn="r"/>
            <a:r>
              <a:rPr lang="ar-JO" b="1" dirty="0" smtClean="0"/>
              <a:t> </a:t>
            </a:r>
          </a:p>
          <a:p>
            <a:pPr algn="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639219"/>
            <a:ext cx="4572000" cy="2981325"/>
          </a:xfrm>
        </p:spPr>
      </p:pic>
    </p:spTree>
    <p:extLst>
      <p:ext uri="{BB962C8B-B14F-4D97-AF65-F5344CB8AC3E}">
        <p14:creationId xmlns:p14="http://schemas.microsoft.com/office/powerpoint/2010/main" val="2162004721"/>
      </p:ext>
    </p:extLst>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r"/>
            <a:r>
              <a:rPr lang="ar-JO" b="1" dirty="0" smtClean="0">
                <a:solidFill>
                  <a:srgbClr val="FF0000"/>
                </a:solidFill>
              </a:rPr>
              <a:t/>
            </a:r>
            <a:br>
              <a:rPr lang="ar-JO" b="1" dirty="0" smtClean="0">
                <a:solidFill>
                  <a:srgbClr val="FF0000"/>
                </a:solidFill>
              </a:rPr>
            </a:br>
            <a:r>
              <a:rPr lang="ar-JO" b="1" dirty="0" smtClean="0">
                <a:solidFill>
                  <a:srgbClr val="FF0000"/>
                </a:solidFill>
              </a:rPr>
              <a:t>أساسيات الكورت:</a:t>
            </a:r>
          </a:p>
          <a:p>
            <a:pPr algn="r"/>
            <a:r>
              <a:rPr lang="ar-JO" b="1" dirty="0" smtClean="0"/>
              <a:t>• العمل الجماعي.</a:t>
            </a:r>
          </a:p>
          <a:p>
            <a:pPr algn="r"/>
            <a:r>
              <a:rPr lang="ar-JO" b="1" dirty="0" smtClean="0"/>
              <a:t>• التدريبات.</a:t>
            </a:r>
          </a:p>
          <a:p>
            <a:pPr algn="r"/>
            <a:r>
              <a:rPr lang="ar-JO" b="1" dirty="0" smtClean="0"/>
              <a:t>• الإثراء.</a:t>
            </a:r>
          </a:p>
          <a:p>
            <a:pPr algn="r"/>
            <a:r>
              <a:rPr lang="ar-JO" b="1" dirty="0" smtClean="0"/>
              <a:t>• التحفيز.</a:t>
            </a:r>
          </a:p>
          <a:p>
            <a:pPr algn="r"/>
            <a:r>
              <a:rPr lang="ar-JO" b="1" dirty="0" smtClean="0"/>
              <a:t>• التنويع.</a:t>
            </a:r>
          </a:p>
          <a:p>
            <a:pPr algn="r"/>
            <a:r>
              <a:rPr lang="ar-JO" b="1" dirty="0" smtClean="0"/>
              <a:t>• الإثارة.</a:t>
            </a:r>
          </a:p>
          <a:p>
            <a:pPr algn="r"/>
            <a:r>
              <a:rPr lang="ar-JO" b="1" dirty="0" smtClean="0"/>
              <a:t>• الإنجاز.</a:t>
            </a:r>
          </a:p>
          <a:p>
            <a:pPr algn="r"/>
            <a:r>
              <a:rPr lang="ar-JO" b="1" dirty="0" smtClean="0"/>
              <a:t>• التركيز.</a:t>
            </a:r>
          </a:p>
          <a:p>
            <a:pPr algn="r"/>
            <a:r>
              <a:rPr lang="ar-JO" b="1" dirty="0" smtClean="0"/>
              <a:t>• الضبط والانضباط.</a:t>
            </a:r>
          </a:p>
          <a:p>
            <a:pPr algn="r"/>
            <a:r>
              <a:rPr lang="ar-JO" b="1" dirty="0" smtClean="0"/>
              <a:t>• السرعة.</a:t>
            </a:r>
          </a:p>
          <a:p>
            <a:pPr algn="r"/>
            <a:r>
              <a:rPr lang="ar-JO" b="1" dirty="0" smtClean="0"/>
              <a:t>• التعزيز.</a:t>
            </a:r>
          </a:p>
          <a:p>
            <a:pPr algn="r"/>
            <a:r>
              <a:rPr lang="ar-JO" b="1" dirty="0" smtClean="0"/>
              <a:t>• الاختيار ومراعاة المراحل السِّنِّية والقدرات الفردية.</a:t>
            </a:r>
          </a:p>
          <a:p>
            <a:pPr algn="r"/>
            <a:endParaRPr lang="en-US"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JO" b="1" dirty="0" smtClean="0"/>
              <a:t>أهداف الكورت:</a:t>
            </a:r>
          </a:p>
          <a:p>
            <a:pPr algn="r"/>
            <a:r>
              <a:rPr lang="ar-JO" b="1" dirty="0" smtClean="0"/>
              <a:t>• التسليم بأن التفكير مهارة يمكن تنميتها.</a:t>
            </a:r>
          </a:p>
          <a:p>
            <a:pPr algn="r"/>
            <a:r>
              <a:rPr lang="ar-JO" b="1" dirty="0" smtClean="0"/>
              <a:t>• تنمية مهارة التفكير العملي لدى الطلاب والمتدربين.</a:t>
            </a:r>
          </a:p>
          <a:p>
            <a:pPr algn="r"/>
            <a:r>
              <a:rPr lang="ar-JO" b="1" dirty="0" smtClean="0"/>
              <a:t>• تشجيع الطلاب والمتدرِّبين على النظر بصورة موضوعية تجاه تفكيرهم وتفكير الآخرين.</a:t>
            </a:r>
          </a:p>
          <a:p>
            <a:pPr algn="r"/>
            <a:r>
              <a:rPr lang="ar-JO" b="1" dirty="0" smtClean="0"/>
              <a:t>• تقدير واحترام الذات والثقة في القدرة على التفكير..."أنا مفكِّر".</a:t>
            </a:r>
          </a:p>
          <a:p>
            <a:pPr algn="r"/>
            <a:r>
              <a:rPr lang="ar-JO" b="1" dirty="0" smtClean="0"/>
              <a:t> </a:t>
            </a:r>
          </a:p>
          <a:p>
            <a:pPr algn="r"/>
            <a:endParaRPr lang="en-US"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smtClean="0"/>
              <a:t>فلسفة ديبونو في الكورت:</a:t>
            </a:r>
            <a:br>
              <a:rPr lang="ar-JO" b="1" dirty="0" smtClean="0"/>
            </a:br>
            <a:endParaRPr lang="en-US" dirty="0"/>
          </a:p>
        </p:txBody>
      </p:sp>
      <p:sp>
        <p:nvSpPr>
          <p:cNvPr id="3" name="Content Placeholder 2"/>
          <p:cNvSpPr>
            <a:spLocks noGrp="1"/>
          </p:cNvSpPr>
          <p:nvPr>
            <p:ph idx="1"/>
          </p:nvPr>
        </p:nvSpPr>
        <p:spPr/>
        <p:txBody>
          <a:bodyPr>
            <a:normAutofit fontScale="92500" lnSpcReduction="20000"/>
          </a:bodyPr>
          <a:lstStyle/>
          <a:p>
            <a:pPr algn="r"/>
            <a:r>
              <a:rPr lang="ar-JO" b="1" dirty="0" smtClean="0"/>
              <a:t> </a:t>
            </a:r>
          </a:p>
          <a:p>
            <a:pPr algn="r"/>
            <a:r>
              <a:rPr lang="ar-JO" b="1" dirty="0" smtClean="0"/>
              <a:t>فلسفة ديبونو في الكورت:</a:t>
            </a:r>
          </a:p>
          <a:p>
            <a:pPr algn="r"/>
            <a:r>
              <a:rPr lang="ar-JO" b="1" dirty="0" smtClean="0"/>
              <a:t>• إن دروس الكورت تغلِّف بعض مواضيع التفكير في صورة عمليات محدَّدة، يمكن أن تستخدم بصورة مدروسة ومقصودة</a:t>
            </a:r>
            <a:r>
              <a:rPr lang="ar-JO" b="1" smtClean="0"/>
              <a:t>، </a:t>
            </a:r>
            <a:r>
              <a:rPr lang="ar-JO" b="1" dirty="0" smtClean="0"/>
              <a:t> </a:t>
            </a:r>
          </a:p>
          <a:p>
            <a:pPr algn="r"/>
            <a:r>
              <a:rPr lang="ar-JO" b="1" dirty="0" smtClean="0"/>
              <a:t>• الغرض منها أن يكون لدى الطالب شيء محسوس، يتمكن به أن يقوم بمهمَّة التفكير، فبدلاً من أن يُطلَب منه أن يفكِّر بوضوح وباتِّزانٍ وبشكل أفضل، فلا يستطيع أن يستجيب لهذه المطالب، يُطلَب منه أن يقوم بواحدة من هذه العمليات.</a:t>
            </a:r>
          </a:p>
          <a:p>
            <a:pPr algn="r"/>
            <a:r>
              <a:rPr lang="ar-JO" b="1" dirty="0" smtClean="0"/>
              <a:t> </a:t>
            </a:r>
          </a:p>
          <a:p>
            <a:pPr algn="r"/>
            <a:r>
              <a:rPr lang="ar-JO" b="1" dirty="0" smtClean="0"/>
              <a:t>• بعد التدرُّب على الأداة ذاتِ الاسم المصطنع وإتقانها، يكون استخدامها سلوكًا داخليًّا لدى الطالب في المواقف اليومية التي يواجهُها، حينها لن يحتاج إلى التسميات المصطنعة للأدوات، وهذا هو الهدف الحقيقي من التدرُّب على أدوات التفكير.</a:t>
            </a:r>
          </a:p>
          <a:p>
            <a:pPr algn="r"/>
            <a:r>
              <a:rPr lang="ar-JO" b="1" dirty="0" smtClean="0"/>
              <a:t> </a:t>
            </a:r>
          </a:p>
          <a:p>
            <a:pPr algn="r"/>
            <a:endParaRPr lang="en-US"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JO" b="1" dirty="0" smtClean="0"/>
              <a:t>معايير برنامج الكورت لتعليم التفكير:</a:t>
            </a:r>
            <a:r>
              <a:rPr lang="ar-JO" dirty="0" smtClean="0"/>
              <a:t/>
            </a:r>
            <a:br>
              <a:rPr lang="ar-JO" dirty="0" smtClean="0"/>
            </a:br>
            <a:endParaRPr lang="en-US" dirty="0"/>
          </a:p>
        </p:txBody>
      </p:sp>
      <p:sp>
        <p:nvSpPr>
          <p:cNvPr id="3" name="Content Placeholder 2"/>
          <p:cNvSpPr>
            <a:spLocks noGrp="1"/>
          </p:cNvSpPr>
          <p:nvPr>
            <p:ph idx="1"/>
          </p:nvPr>
        </p:nvSpPr>
        <p:spPr/>
        <p:txBody>
          <a:bodyPr>
            <a:normAutofit lnSpcReduction="10000"/>
          </a:bodyPr>
          <a:lstStyle/>
          <a:p>
            <a:pPr algn="r"/>
            <a:r>
              <a:rPr lang="ar-JO" dirty="0" smtClean="0"/>
              <a:t>إن البرنامج بسيطٌ وعملي، ويمكن أن يستخدمه المعلِّمون في تمثيل مجموعة واسعة من الأساليب.</a:t>
            </a:r>
          </a:p>
          <a:p>
            <a:pPr algn="r"/>
            <a:r>
              <a:rPr lang="ar-JO" dirty="0" smtClean="0"/>
              <a:t>• إن هذا البرنامج متماسك؛ بحيث يبقى سليمًا على مدار انتقاله من متدرب إلى متدرب آخر، إلى معلم إلى تلميذ.</a:t>
            </a:r>
          </a:p>
          <a:p>
            <a:pPr algn="r"/>
            <a:r>
              <a:rPr lang="ar-JO" dirty="0" smtClean="0"/>
              <a:t> </a:t>
            </a:r>
          </a:p>
          <a:p>
            <a:pPr algn="r"/>
            <a:r>
              <a:rPr lang="ar-JO" dirty="0" smtClean="0"/>
              <a:t>• إن هذا البرنامج لديه تصميم متوازٍ، فهذا يعني أن كل جزء فيه يمكن استخدامه والاستفادة منه على حدةٍ، وذلك بعد الانتهاء من الجزء الأول من البرنامج، والذي يعتبر الجزء الأساسي من البرنامج، حتى لو لم يتمَّ استخدام الأجزاء الأخرى أو نسيانها، وذلك على العكس من البرامج الأخرى ذاتِ التصميم الهَرَمِي التي يتطلَّب فيها تعليم الهيكل أو البناء بأكمله وتذكره، وإلا فَقَدت أجزاؤه فائدتَها.</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a:r>
              <a:rPr lang="ar-JO" dirty="0" smtClean="0"/>
              <a:t>هذا البرنامج يمكِّن التلاميذ من أن يكونوا مفكِّرين فاعلين ومتفاعلين في الوقت نفسه، كما ينمِّي هذا البرنامجُ المهارةَ العملية التي تتطلَّبها الحياة الواقعية.</a:t>
            </a:r>
          </a:p>
          <a:p>
            <a:pPr algn="r"/>
            <a:r>
              <a:rPr lang="ar-JO" dirty="0" smtClean="0"/>
              <a:t> </a:t>
            </a:r>
          </a:p>
          <a:p>
            <a:pPr algn="r"/>
            <a:r>
              <a:rPr lang="ar-JO" dirty="0" smtClean="0"/>
              <a:t>• يستمتع التلاميذ بدروس التفكير.</a:t>
            </a:r>
          </a:p>
          <a:p>
            <a:pPr algn="r">
              <a:buNone/>
            </a:pPr>
            <a:endParaRPr lang="ar-JO" dirty="0" smtClean="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600" b="1" dirty="0" smtClean="0"/>
              <a:t>4.	برامج تعليم التفكير المنهجي </a:t>
            </a:r>
            <a:r>
              <a:rPr lang="en-US" sz="3600" b="1" i="1" dirty="0" smtClean="0"/>
              <a:t>Formal Thinking</a:t>
            </a:r>
            <a:r>
              <a:rPr lang="en-US" sz="3600" b="1" dirty="0" smtClean="0"/>
              <a:t/>
            </a:r>
            <a:br>
              <a:rPr lang="en-US" sz="3600" b="1" dirty="0" smtClean="0"/>
            </a:br>
            <a:endParaRPr lang="en-US" sz="3600" dirty="0"/>
          </a:p>
        </p:txBody>
      </p:sp>
      <p:sp>
        <p:nvSpPr>
          <p:cNvPr id="3" name="Content Placeholder 2"/>
          <p:cNvSpPr>
            <a:spLocks noGrp="1"/>
          </p:cNvSpPr>
          <p:nvPr>
            <p:ph idx="1"/>
          </p:nvPr>
        </p:nvSpPr>
        <p:spPr/>
        <p:txBody>
          <a:bodyPr/>
          <a:lstStyle/>
          <a:p>
            <a:pPr algn="r" rtl="1">
              <a:buNone/>
            </a:pPr>
            <a:endParaRPr lang="en-US" b="1" dirty="0" smtClean="0"/>
          </a:p>
          <a:p>
            <a:pPr algn="r" rtl="1"/>
            <a:r>
              <a:rPr lang="ar-SA" b="1" dirty="0" smtClean="0"/>
              <a:t>	تتبنى هذه البرامج منحى بياجيه</a:t>
            </a:r>
            <a:r>
              <a:rPr lang="en-US" b="1" i="1" dirty="0" smtClean="0">
                <a:solidFill>
                  <a:srgbClr val="FF0000"/>
                </a:solidFill>
              </a:rPr>
              <a:t>Piaget</a:t>
            </a:r>
            <a:r>
              <a:rPr lang="ar-SA" b="1" dirty="0" smtClean="0"/>
              <a:t> في التطور المعرفي. </a:t>
            </a:r>
            <a:r>
              <a:rPr lang="ar-SA" b="1" dirty="0" smtClean="0">
                <a:solidFill>
                  <a:srgbClr val="990099"/>
                </a:solidFill>
              </a:rPr>
              <a:t>وتهدف إلى تزويد الطلبة بالخبرات والتدريبات التي تنقلهم من مرحلة العمليات المادية إلى مرحلة العمليات المجردة التي يبدأ فيها تطـور التفكير المنطقي والعلمي. وتركـز على الاستكشاف ومهارات التفكير والاستدلال والتعرف على العلاقات ضمن محتوى المواد الدراسية التقليدية. </a:t>
            </a:r>
            <a:endParaRPr lang="en-US" b="1" dirty="0" smtClean="0">
              <a:solidFill>
                <a:srgbClr val="990099"/>
              </a:solidFill>
            </a:endParaRPr>
          </a:p>
          <a:p>
            <a:pPr algn="r"/>
            <a:endParaRPr lang="en-US" b="1"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	اتجاهات و أساليب تعليم مهارات التفكير</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pPr algn="r"/>
            <a:r>
              <a:rPr lang="ar-SA" b="1" dirty="0" smtClean="0"/>
              <a:t>إن مهارات التفكير تشبه أي مهارة أخرى يحاول الطالب تعلمها ، فلابد من معرفة هذه المهارة، وممارستها حتى يتقنها ، وكذلك مهارات التفكير فإن على الطالب أن يتعلمها ويمارسها في النشاطات التعليمية والتعلمية حتى يتمكن من التفكير بفاعلية . و كما أن مهارات أي رياضة مثلا  (ككرة القدم  أو قيادة الدراجة أو السباحة و غيرها ) يمكن تعلمها ، فإن مهارات التفكير يمكن تعلمها كذلك .(عصر، 2005) </a:t>
            </a:r>
            <a:endParaRPr lang="en-US" b="1" dirty="0"/>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كيف يمكن للمختصين تضمين ودمج مهارات التفكير لدى الطلبة في المناهج الدراسية ؟</a:t>
            </a:r>
            <a:endParaRPr lang="en-US" sz="3600" dirty="0"/>
          </a:p>
        </p:txBody>
      </p:sp>
      <p:sp>
        <p:nvSpPr>
          <p:cNvPr id="3" name="Content Placeholder 2"/>
          <p:cNvSpPr>
            <a:spLocks noGrp="1"/>
          </p:cNvSpPr>
          <p:nvPr>
            <p:ph idx="1"/>
          </p:nvPr>
        </p:nvSpPr>
        <p:spPr/>
        <p:txBody>
          <a:bodyPr/>
          <a:lstStyle/>
          <a:p>
            <a:pPr algn="r" rtl="1"/>
            <a:r>
              <a:rPr lang="en-US" b="1" dirty="0" smtClean="0"/>
              <a:t>  </a:t>
            </a:r>
            <a:r>
              <a:rPr lang="ar-SA" b="1" dirty="0" smtClean="0"/>
              <a:t>لقد أدى ذلك إلى ظهور اتجاهين في كيفية تطوير مهارات التفكير لدى الطلبة  بشكل عاموليس لمادة دراسية محددة</a:t>
            </a:r>
            <a:r>
              <a:rPr lang="en-US" b="1" dirty="0" smtClean="0"/>
              <a:t> :</a:t>
            </a:r>
          </a:p>
          <a:p>
            <a:pPr lvl="0" algn="r" rtl="1"/>
            <a:r>
              <a:rPr lang="ar-SA" b="1" dirty="0" smtClean="0"/>
              <a:t>الاتجاه الأول : يرى أن يتم ذلك </a:t>
            </a:r>
            <a:r>
              <a:rPr lang="ar-SA" b="1" dirty="0" smtClean="0">
                <a:solidFill>
                  <a:srgbClr val="FF0000"/>
                </a:solidFill>
              </a:rPr>
              <a:t>من خلال دروس </a:t>
            </a:r>
            <a:r>
              <a:rPr lang="ar-SA" b="1" dirty="0" smtClean="0">
                <a:solidFill>
                  <a:schemeClr val="tx1">
                    <a:lumMod val="65000"/>
                    <a:lumOff val="35000"/>
                  </a:schemeClr>
                </a:solidFill>
              </a:rPr>
              <a:t>وبرامج خاصة ومحددة </a:t>
            </a:r>
            <a:r>
              <a:rPr lang="ar-SA" b="1" dirty="0" smtClean="0">
                <a:solidFill>
                  <a:srgbClr val="FF0000"/>
                </a:solidFill>
              </a:rPr>
              <a:t>في </a:t>
            </a:r>
            <a:r>
              <a:rPr lang="ar-SA" b="1" dirty="0" smtClean="0">
                <a:solidFill>
                  <a:schemeClr val="tx1">
                    <a:lumMod val="65000"/>
                    <a:lumOff val="35000"/>
                  </a:schemeClr>
                </a:solidFill>
              </a:rPr>
              <a:t>تطوير</a:t>
            </a:r>
            <a:r>
              <a:rPr lang="en-US" b="1" dirty="0" smtClean="0">
                <a:solidFill>
                  <a:schemeClr val="tx1">
                    <a:lumMod val="65000"/>
                    <a:lumOff val="35000"/>
                  </a:schemeClr>
                </a:solidFill>
              </a:rPr>
              <a:t> </a:t>
            </a:r>
            <a:r>
              <a:rPr lang="ar-SA" b="1" dirty="0" smtClean="0">
                <a:solidFill>
                  <a:schemeClr val="tx1">
                    <a:lumMod val="65000"/>
                    <a:lumOff val="35000"/>
                  </a:schemeClr>
                </a:solidFill>
              </a:rPr>
              <a:t>مهارات التفكير</a:t>
            </a:r>
            <a:r>
              <a:rPr lang="en-US" b="1" dirty="0" smtClean="0">
                <a:solidFill>
                  <a:schemeClr val="tx1">
                    <a:lumMod val="65000"/>
                    <a:lumOff val="35000"/>
                  </a:schemeClr>
                </a:solidFill>
              </a:rPr>
              <a:t>De Bono,1986) </a:t>
            </a:r>
            <a:r>
              <a:rPr lang="ar-SA" b="1" dirty="0" smtClean="0">
                <a:solidFill>
                  <a:srgbClr val="FF0000"/>
                </a:solidFill>
              </a:rPr>
              <a:t>).</a:t>
            </a:r>
            <a:endParaRPr lang="en-US" b="1" dirty="0" smtClean="0">
              <a:solidFill>
                <a:srgbClr val="FF0000"/>
              </a:solidFill>
            </a:endParaRPr>
          </a:p>
          <a:p>
            <a:pPr algn="r" rtl="1"/>
            <a:r>
              <a:rPr lang="en-US" b="1" dirty="0" smtClean="0"/>
              <a:t>  </a:t>
            </a:r>
            <a:r>
              <a:rPr lang="ar-SA" b="1" dirty="0" smtClean="0"/>
              <a:t>2</a:t>
            </a:r>
            <a:r>
              <a:rPr lang="en-US" b="1" dirty="0" smtClean="0"/>
              <a:t>.. </a:t>
            </a:r>
            <a:r>
              <a:rPr lang="ar-SA" b="1" dirty="0" smtClean="0"/>
              <a:t>الاتجاه الثاني: يرى </a:t>
            </a:r>
            <a:r>
              <a:rPr lang="ar-SA" b="1" dirty="0" smtClean="0">
                <a:solidFill>
                  <a:srgbClr val="FF0000"/>
                </a:solidFill>
              </a:rPr>
              <a:t>إمكانية تطوير مهارات التفكير من خلال </a:t>
            </a:r>
            <a:r>
              <a:rPr lang="ar-SA" b="1" dirty="0" smtClean="0">
                <a:solidFill>
                  <a:schemeClr val="tx1">
                    <a:lumMod val="65000"/>
                    <a:lumOff val="35000"/>
                  </a:schemeClr>
                </a:solidFill>
              </a:rPr>
              <a:t>الحصص اليومية</a:t>
            </a:r>
            <a:r>
              <a:rPr lang="en-US" b="1" dirty="0" smtClean="0">
                <a:solidFill>
                  <a:schemeClr val="tx1">
                    <a:lumMod val="65000"/>
                    <a:lumOff val="35000"/>
                  </a:schemeClr>
                </a:solidFill>
              </a:rPr>
              <a:t> </a:t>
            </a:r>
            <a:r>
              <a:rPr lang="ar-SA" b="1" dirty="0" smtClean="0">
                <a:solidFill>
                  <a:schemeClr val="tx1">
                    <a:lumMod val="65000"/>
                    <a:lumOff val="35000"/>
                  </a:schemeClr>
                </a:solidFill>
              </a:rPr>
              <a:t>للمواد الدراسية وخاصة في المواد العلمية كمادة الرياضيات</a:t>
            </a:r>
            <a:r>
              <a:rPr lang="en-US" b="1" dirty="0" smtClean="0">
                <a:solidFill>
                  <a:schemeClr val="tx1">
                    <a:lumMod val="65000"/>
                    <a:lumOff val="35000"/>
                  </a:schemeClr>
                </a:solidFill>
              </a:rPr>
              <a:t> </a:t>
            </a:r>
            <a:r>
              <a:rPr lang="ar-SA" b="1" dirty="0" smtClean="0">
                <a:solidFill>
                  <a:schemeClr val="tx1">
                    <a:lumMod val="65000"/>
                    <a:lumOff val="35000"/>
                  </a:schemeClr>
                </a:solidFill>
              </a:rPr>
              <a:t>التطبيقية ومادتي الفيزياء والكيمياء </a:t>
            </a:r>
            <a:r>
              <a:rPr lang="ar-SA" b="1" dirty="0" smtClean="0">
                <a:solidFill>
                  <a:srgbClr val="FF0000"/>
                </a:solidFill>
              </a:rPr>
              <a:t>على حد سواء</a:t>
            </a:r>
            <a:r>
              <a:rPr lang="ar-SA" b="1" dirty="0" smtClean="0"/>
              <a:t>.</a:t>
            </a:r>
            <a:endParaRPr lang="en-US" b="1" dirty="0"/>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rtl="1"/>
            <a:r>
              <a:rPr lang="en-US" b="1" dirty="0" smtClean="0"/>
              <a:t>                                                          </a:t>
            </a:r>
            <a:r>
              <a:rPr lang="ar-SA" b="1" dirty="0" smtClean="0"/>
              <a:t>الأسلوب المباشر</a:t>
            </a:r>
            <a:endParaRPr lang="en-US" dirty="0" smtClean="0"/>
          </a:p>
          <a:p>
            <a:pPr rtl="1"/>
            <a:r>
              <a:rPr lang="ar-SA" b="1" dirty="0" smtClean="0"/>
              <a:t>أسلوب الدمج والتكامل</a:t>
            </a:r>
            <a:endParaRPr lang="en-US" dirty="0" smtClean="0"/>
          </a:p>
          <a:p>
            <a:pPr lvl="0" rtl="1"/>
            <a:r>
              <a:rPr lang="ar-SA" dirty="0" smtClean="0"/>
              <a:t>تعليم مهارات التفكير يكون على شكل مهارات مستقلة عن محتوى المواد الدراسية؛</a:t>
            </a:r>
            <a:endParaRPr lang="en-US" dirty="0" smtClean="0"/>
          </a:p>
          <a:p>
            <a:pPr lvl="0" rtl="1"/>
            <a:r>
              <a:rPr lang="ar-SA" dirty="0" smtClean="0"/>
              <a:t>تعليم مهارات التفكير يمثل جزءا من الدروس الصفـية المعتادة؛</a:t>
            </a:r>
            <a:endParaRPr lang="en-US" dirty="0" smtClean="0"/>
          </a:p>
          <a:p>
            <a:pPr lvl="0" rtl="1"/>
            <a:r>
              <a:rPr lang="ar-SA" dirty="0" smtClean="0"/>
              <a:t>يتم تحديـد المهارة أو العملية، ويعطى المصطلح في بداية الحصة؛</a:t>
            </a:r>
            <a:endParaRPr lang="en-US" dirty="0" smtClean="0"/>
          </a:p>
          <a:p>
            <a:pPr lvl="0" rtl="1"/>
            <a:r>
              <a:rPr lang="ar-SA" dirty="0" smtClean="0"/>
              <a:t>لا يتم إفراد حصة، ولا يتم التركيز على المصطلح بصورة مباشرة؛</a:t>
            </a:r>
            <a:endParaRPr lang="en-US" dirty="0" smtClean="0"/>
          </a:p>
          <a:p>
            <a:pPr lvl="0" rtl="1"/>
            <a:r>
              <a:rPr lang="ar-SA" dirty="0" smtClean="0"/>
              <a:t>لا يوجـد علاقة لمحتوى الدرس بالمنهاج العادي؛</a:t>
            </a:r>
            <a:endParaRPr lang="en-US" dirty="0" smtClean="0"/>
          </a:p>
          <a:p>
            <a:pPr lvl="0" rtl="1"/>
            <a:r>
              <a:rPr lang="ar-SA" dirty="0" smtClean="0"/>
              <a:t>محتوى الدرس الذي تعلم فيه المهارة جزء من المنهاج المعتاد؛</a:t>
            </a:r>
            <a:endParaRPr lang="en-US" dirty="0" smtClean="0"/>
          </a:p>
          <a:p>
            <a:pPr lvl="0" rtl="1"/>
            <a:r>
              <a:rPr lang="ar-SA" dirty="0" smtClean="0"/>
              <a:t>يراعى أن يكون محتوى الدرس بسيطا حتى لا يتداخل أو يعقد تعلم مهارة التفكير؛</a:t>
            </a:r>
            <a:endParaRPr lang="en-US" dirty="0" smtClean="0"/>
          </a:p>
          <a:p>
            <a:pPr lvl="0" rtl="1"/>
            <a:r>
              <a:rPr lang="ar-SA" dirty="0" smtClean="0"/>
              <a:t>يصمم المعلم الدرس وفق المنهاج المعتاد ويضمنه المهارة التي يريدها؛</a:t>
            </a:r>
            <a:endParaRPr lang="en-US" dirty="0" smtClean="0"/>
          </a:p>
          <a:p>
            <a:pPr lvl="0" rtl="1"/>
            <a:r>
              <a:rPr lang="ar-SA" dirty="0" smtClean="0"/>
              <a:t>يتم الانتهاء من برنامج تعليم مهارات التفكير خلال فترة زمنية معينة؛</a:t>
            </a:r>
            <a:endParaRPr lang="en-US" dirty="0" smtClean="0"/>
          </a:p>
          <a:p>
            <a:pPr lvl="0" rtl="1"/>
            <a:r>
              <a:rPr lang="ar-SA" dirty="0" smtClean="0"/>
              <a:t>لا يتوقف إدماج مهارات التفكير مع المحتوى الدراسي طيلة السنوات الدراسية؛</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err="1" smtClean="0"/>
              <a:t>beyer</a:t>
            </a:r>
            <a:r>
              <a:rPr lang="ar-SA" sz="3200" b="1" u="sng" dirty="0" smtClean="0"/>
              <a:t> طريقة باير لتعليم مهارات التفكير :</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a:bodyPr>
          <a:lstStyle/>
          <a:p>
            <a:pPr algn="r" rtl="1"/>
            <a:r>
              <a:rPr lang="ar-SA" b="1" dirty="0" smtClean="0"/>
              <a:t>تقوم هذه الطريقة على الدمج بين مهارات التفكير والمواد الدراسية المختلفة، أو تدريس مهارات التفكير وفق سياق تعليم المواد الدراسية .</a:t>
            </a:r>
            <a:endParaRPr lang="en-US" b="1" dirty="0" smtClean="0"/>
          </a:p>
          <a:p>
            <a:pPr algn="r" rtl="1"/>
            <a:r>
              <a:rPr lang="ar-SA" b="1" dirty="0" smtClean="0"/>
              <a:t>وتتكون هذه الطريقة من عدة خطوات وهي :</a:t>
            </a:r>
            <a:endParaRPr lang="en-US" b="1" dirty="0" smtClean="0"/>
          </a:p>
          <a:p>
            <a:pPr algn="r" rtl="1"/>
            <a:r>
              <a:rPr lang="ar-SA" b="1" dirty="0" smtClean="0"/>
              <a:t>1 ـ يقدم المعلم مهارة التفكير المقررة ضمن سياق الموضوع الذي يدرّسه ، ويبدأ بذكر وكتابة اسم المهارة كهدف للدرس، ثم يعطي كلمات مرادفة لها في المعنى، ويعرّف المهارة بصورة مبسطة وعملية، وينهي تقديمه بأن يستعرض المجالات التي يمكن أن تستخدم المهارة فيها وأهمية تعلمها</a:t>
            </a:r>
            <a:r>
              <a:rPr lang="en-US" b="1" dirty="0" smtClean="0"/>
              <a:t>.</a:t>
            </a:r>
            <a:r>
              <a:rPr lang="ar-SA" b="1" dirty="0" smtClean="0"/>
              <a:t> </a:t>
            </a:r>
            <a:endParaRPr lang="en-US" b="1" dirty="0" smtClean="0"/>
          </a:p>
          <a:p>
            <a:pPr algn="r" rtl="1"/>
            <a:r>
              <a:rPr lang="ar-SA" b="1" dirty="0" smtClean="0"/>
              <a:t>2 ـ يستعرض المعلم بشيء من التفصيل الخطوات الرئيسة التي تتبع في تطبيق المهارة  والقواعد أو المعلومات المفيدة للطالب عند استخدامها. </a:t>
            </a:r>
            <a:endParaRPr lang="en-US" b="1" dirty="0" smtClean="0"/>
          </a:p>
          <a:p>
            <a:pPr algn="r" rtl="1"/>
            <a:endParaRPr lang="en-US" b="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solidFill>
                  <a:srgbClr val="FF0000"/>
                </a:solidFill>
              </a:rPr>
              <a:t>لا تطعمني كل يوم سمكة بل علمني كيف أصطاد!!</a:t>
            </a:r>
            <a:endParaRPr lang="en-US" dirty="0">
              <a:solidFill>
                <a:srgbClr val="FF0000"/>
              </a:solidFill>
            </a:endParaRPr>
          </a:p>
        </p:txBody>
      </p:sp>
      <p:sp>
        <p:nvSpPr>
          <p:cNvPr id="3" name="Content Placeholder 2"/>
          <p:cNvSpPr>
            <a:spLocks noGrp="1"/>
          </p:cNvSpPr>
          <p:nvPr>
            <p:ph idx="1"/>
          </p:nvPr>
        </p:nvSpPr>
        <p:spPr/>
        <p:txBody>
          <a:bodyPr/>
          <a:lstStyle/>
          <a:p>
            <a:pPr algn="r"/>
            <a:r>
              <a:rPr lang="ar-SA" smtClean="0"/>
              <a:t>إن عصر التغيرات المتسارعـة يفرض على المربين التعامل مع التربية والتعليم كعملية لا يحدهـا زمان أو مكان، وتستمر مع الإنسان كحاجة وضرورة لتسهيل تكيفه مع المستجدات في بيئته. ومن هنا تكتسب شعارات </a:t>
            </a:r>
            <a:r>
              <a:rPr lang="ar-SA" b="1" smtClean="0">
                <a:solidFill>
                  <a:srgbClr val="FF0000"/>
                </a:solidFill>
              </a:rPr>
              <a:t>"</a:t>
            </a:r>
            <a:r>
              <a:rPr lang="ar-SA" smtClean="0">
                <a:solidFill>
                  <a:srgbClr val="FF0000"/>
                </a:solidFill>
              </a:rPr>
              <a:t>تعليم الطالب كيف يتعلم</a:t>
            </a:r>
            <a:r>
              <a:rPr lang="ar-SA" b="1" smtClean="0"/>
              <a:t>"</a:t>
            </a:r>
            <a:r>
              <a:rPr lang="ar-SA" smtClean="0"/>
              <a:t> و</a:t>
            </a:r>
            <a:r>
              <a:rPr lang="ar-SA" b="1" smtClean="0"/>
              <a:t>"</a:t>
            </a:r>
            <a:r>
              <a:rPr lang="ar-SA" smtClean="0"/>
              <a:t>تعليم الطالب كيف يفكر</a:t>
            </a:r>
            <a:r>
              <a:rPr lang="ar-SA" b="1" smtClean="0"/>
              <a:t>"</a:t>
            </a:r>
            <a:r>
              <a:rPr lang="ar-SA" smtClean="0"/>
              <a:t> أهمـيةً خاصة لأنها تحمل مدلولات مستقبليةً في غاية الأهمـية. </a:t>
            </a:r>
            <a:r>
              <a:rPr lang="ar-SA" smtClean="0">
                <a:solidFill>
                  <a:srgbClr val="FF0000"/>
                </a:solidFill>
              </a:rPr>
              <a:t>إن التكيف مع المستجدات يستدعي تعلم مهارات جديدة واستخدام المعرفـة فـي مواقف جديدة</a:t>
            </a:r>
            <a:endParaRPr lang="en-US"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r>
              <a:rPr lang="ar-SA" b="1" dirty="0" smtClean="0"/>
              <a:t> </a:t>
            </a:r>
            <a:r>
              <a:rPr lang="en-US" b="1" dirty="0" smtClean="0"/>
              <a:t>3</a:t>
            </a:r>
            <a:r>
              <a:rPr lang="ar-SA" b="1" dirty="0" smtClean="0"/>
              <a:t>ـ يقوم المعلم بمساعدة الطلبة في تطبيق المهارة على شكل خطوات، مشيرا إلى الهدف والقواعد والأسباب وراء كل خطوة، ويفضل أن يستخدم المعلم مثالا من الموضوع الذي يدرّسه .</a:t>
            </a:r>
            <a:endParaRPr lang="en-US" b="1" dirty="0" smtClean="0"/>
          </a:p>
          <a:p>
            <a:pPr algn="r" rtl="1"/>
            <a:r>
              <a:rPr lang="ar-SA" b="1" dirty="0" smtClean="0"/>
              <a:t>4 ـ يقوم المعلم بإجراء نقاش مع الطلبة بعد الانتهاء من التطبيق لمراجعة الخطوات والقواعد التي اتّبعت في تنفيذ المهارة .</a:t>
            </a:r>
            <a:endParaRPr lang="en-US" b="1" dirty="0" smtClean="0"/>
          </a:p>
          <a:p>
            <a:pPr algn="r" rtl="1"/>
            <a:r>
              <a:rPr lang="ar-SA" b="1" dirty="0" smtClean="0"/>
              <a:t>5 ـ يقوم الطلبة بحل تمرين تطبيقي آخر بمساعدة وإشراف المعلم للتأكد من إتقانهم للمهارة، ويمكن أن يعمل الطلبة فرادى، أو على شكل مجموعات صغيرة. </a:t>
            </a:r>
            <a:endParaRPr lang="en-US" b="1" dirty="0" smtClean="0"/>
          </a:p>
          <a:p>
            <a:pPr algn="r" rtl="1"/>
            <a:r>
              <a:rPr lang="ar-SA" b="1" dirty="0" smtClean="0"/>
              <a:t>6 ـ يجري المعلم نقاشا عاما بهدف كشف وجلاء الخبرات الشخصية للطلبة حول كيفية تنفيذهم للمهارة ، ومحاولة استخدامها داخل المدرسة وخارجها .</a:t>
            </a:r>
            <a:endParaRPr lang="en-US" b="1" dirty="0" smtClean="0"/>
          </a:p>
          <a:p>
            <a:endParaRPr lang="en-US" dirty="0"/>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sz="3200" dirty="0" smtClean="0">
                <a:solidFill>
                  <a:srgbClr val="FF0000"/>
                </a:solidFill>
              </a:rPr>
              <a:t>طبيعة التفكير</a:t>
            </a:r>
            <a:endParaRPr lang="en-US" sz="3200" dirty="0" smtClean="0">
              <a:solidFill>
                <a:srgbClr val="FF0000"/>
              </a:solidFill>
            </a:endParaRPr>
          </a:p>
          <a:p>
            <a:pPr algn="r" rtl="1"/>
            <a:r>
              <a:rPr lang="ar-SA" sz="3200" dirty="0" smtClean="0">
                <a:solidFill>
                  <a:srgbClr val="FF0000"/>
                </a:solidFill>
              </a:rPr>
              <a:t>تعريف التفكير</a:t>
            </a:r>
            <a:endParaRPr lang="en-US" sz="3200" dirty="0" smtClean="0">
              <a:solidFill>
                <a:srgbClr val="FF0000"/>
              </a:solidFill>
            </a:endParaRPr>
          </a:p>
          <a:p>
            <a:pPr algn="r"/>
            <a:r>
              <a:rPr lang="ar-SA" sz="3200" b="1" dirty="0" smtClean="0">
                <a:solidFill>
                  <a:srgbClr val="FF0000"/>
                </a:solidFill>
              </a:rPr>
              <a:t>تعريف التفكير :</a:t>
            </a:r>
            <a:endParaRPr lang="en-US" sz="32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b="1" dirty="0" smtClean="0"/>
              <a:t>ذكر دي بونو (</a:t>
            </a:r>
            <a:r>
              <a:rPr lang="en-US" b="1" dirty="0" smtClean="0"/>
              <a:t>De Bono</a:t>
            </a:r>
            <a:r>
              <a:rPr lang="ar-SA" b="1" dirty="0" smtClean="0"/>
              <a:t>) أن هنالك عدة تعريفات للتفكير صحيحة ولكن كلاً منها يتطرق إلى جانب محدد أو جزء معين من التفكر وإن كان ويرى أن التفكير هو التقصي المدروس للخبرة من اجل غرض ما</a:t>
            </a:r>
            <a:r>
              <a:rPr lang="ar-SA" b="1" baseline="30000" dirty="0" smtClean="0"/>
              <a:t>()</a:t>
            </a:r>
            <a:r>
              <a:rPr lang="ar-SA" b="1" dirty="0" smtClean="0"/>
              <a:t>. </a:t>
            </a:r>
            <a:endParaRPr lang="en-US" b="1" dirty="0"/>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b="1" dirty="0" smtClean="0"/>
              <a:t>والتفكيرهو ذلك الشيء الذي يحدث في أثناء حل المشكلة وهو الذي يجعل للحياة معنى" </a:t>
            </a:r>
            <a:r>
              <a:rPr lang="ar-SA" b="1" baseline="30000" dirty="0" smtClean="0"/>
              <a:t>()</a:t>
            </a:r>
            <a:r>
              <a:rPr lang="ar-SA" b="1" dirty="0" smtClean="0"/>
              <a:t>.والتفكير هو إعمال العقل في مشكلة للتوصل إلى حلها  </a:t>
            </a:r>
            <a:r>
              <a:rPr lang="ar-SA" b="1" baseline="30000" dirty="0" smtClean="0"/>
              <a:t>()</a:t>
            </a:r>
            <a:r>
              <a:rPr lang="ar-SA" b="1" dirty="0" smtClean="0"/>
              <a:t>. </a:t>
            </a:r>
            <a:endParaRPr lang="en-US" dirty="0"/>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b="1" dirty="0" smtClean="0"/>
              <a:t>والتفكير عبارة</a:t>
            </a:r>
            <a:r>
              <a:rPr lang="en-US" b="1" dirty="0" smtClean="0"/>
              <a:t>:</a:t>
            </a:r>
          </a:p>
          <a:p>
            <a:pPr algn="r"/>
            <a:r>
              <a:rPr lang="ar-SA" b="1" dirty="0" smtClean="0"/>
              <a:t> عن عصف ذهني يمر به الفرد وفق مراحل معينة للوصول إلى نتيجة محددة. وهذا يعني أن التفكير يحتاج إلى </a:t>
            </a:r>
            <a:r>
              <a:rPr lang="ar-SA" b="1" dirty="0" smtClean="0">
                <a:solidFill>
                  <a:srgbClr val="FF0000"/>
                </a:solidFill>
              </a:rPr>
              <a:t>نشاط</a:t>
            </a:r>
            <a:r>
              <a:rPr lang="ar-SA" b="1" dirty="0" smtClean="0"/>
              <a:t> </a:t>
            </a:r>
            <a:r>
              <a:rPr lang="ar-SA" b="1" dirty="0" smtClean="0">
                <a:solidFill>
                  <a:srgbClr val="FF0000"/>
                </a:solidFill>
              </a:rPr>
              <a:t>ذهني</a:t>
            </a:r>
            <a:r>
              <a:rPr lang="ar-SA" b="1" dirty="0" smtClean="0"/>
              <a:t> نسبي يتباين من شخص إلى آخر وفق المعطيات الذهنية لدى كل فرد وجميعهم يبحثون دائماً عن حل اقتصادي أي نتائج، أفضل وكلفة أقل.</a:t>
            </a:r>
            <a:endParaRPr lang="en-US" b="1"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b="1" dirty="0" smtClean="0">
                <a:solidFill>
                  <a:schemeClr val="accent5">
                    <a:lumMod val="50000"/>
                  </a:schemeClr>
                </a:solidFill>
              </a:rPr>
              <a:t> التفكير والإبداع : </a:t>
            </a:r>
            <a:endParaRPr lang="en-US" dirty="0" smtClean="0">
              <a:solidFill>
                <a:schemeClr val="accent5">
                  <a:lumMod val="50000"/>
                </a:schemeClr>
              </a:solidFill>
            </a:endParaRPr>
          </a:p>
          <a:p>
            <a:pPr algn="r" rtl="1"/>
            <a:r>
              <a:rPr lang="ar-SA" dirty="0" smtClean="0"/>
              <a:t>من القواعد الأساس في مجال التفكير أن </a:t>
            </a:r>
            <a:r>
              <a:rPr lang="ar-SA" dirty="0" smtClean="0">
                <a:solidFill>
                  <a:srgbClr val="FF0000"/>
                </a:solidFill>
              </a:rPr>
              <a:t>الإبداع نسبي وغير مرتبط بالذكاء فقد يكون الشخص ذكياً لكن ليس شرطاً أن يكون مبدعاً </a:t>
            </a:r>
            <a:r>
              <a:rPr lang="ar-SA" dirty="0" smtClean="0"/>
              <a:t>وهنا يجب الحذر من الوقوع في نفس الخطأ الذي وقع فيه </a:t>
            </a:r>
            <a:r>
              <a:rPr lang="ar-SA" dirty="0" smtClean="0">
                <a:solidFill>
                  <a:schemeClr val="accent1">
                    <a:lumMod val="75000"/>
                  </a:schemeClr>
                </a:solidFill>
              </a:rPr>
              <a:t>علماء النفس قديماً عندما أطلقوا كلمة عبقري على الشخص ذي الذكاء المرتفع لأن من يحصلون على نسب عالية من الذكاء كان المتوقع منهم - وهم توقعوا من أنفسهم- أن يصبحوا أشخاصاً مشهورين وينتجوا أفكاراً تهز العالم، وحين خاب ظنهم أدى بهم ذلك إلى حالة من الاضطراب النفسي أدّت في بعض الحالات إلى نتائج وخيمة.</a:t>
            </a:r>
            <a:endParaRPr lang="en-US" dirty="0" smtClean="0">
              <a:solidFill>
                <a:schemeClr val="accent1">
                  <a:lumMod val="75000"/>
                </a:schemeClr>
              </a:solidFill>
            </a:endParaRPr>
          </a:p>
          <a:p>
            <a:pPr algn="r"/>
            <a:endParaRPr lang="en-US" dirty="0"/>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أيضاً حين الاستسلام إلى فكرة أن </a:t>
            </a:r>
            <a:r>
              <a:rPr lang="ar-SA" dirty="0" smtClean="0">
                <a:solidFill>
                  <a:srgbClr val="7030A0"/>
                </a:solidFill>
              </a:rPr>
              <a:t>الشخص الذكي فقط هو المبدع فمعنى ذلك أنه قد قُضي على جميع صور الإبداع في أي مجتمع من المجتمعات كون الأشخاص ذوي الذكاء المرتفع لا يشكلون سوى قلة قليلة منه</a:t>
            </a:r>
            <a:r>
              <a:rPr lang="ar-SA" dirty="0" smtClean="0"/>
              <a:t>.</a:t>
            </a:r>
            <a:endParaRPr lang="en-US" dirty="0" smtClean="0"/>
          </a:p>
          <a:p>
            <a:pPr algn="r"/>
            <a:r>
              <a:rPr lang="ar-SA" dirty="0" smtClean="0"/>
              <a:t> وللتفوق والإبداع عوامل متعددة منها ما يرتبط بشخصية المبدع ونعني بذلك العوامل الداخلية، ومنها العوامل الخارجية التي تؤثر على المبدع وإبداعه، ومن ذلك </a:t>
            </a:r>
            <a:r>
              <a:rPr lang="ar-SA" dirty="0" smtClean="0">
                <a:solidFill>
                  <a:srgbClr val="FF0000"/>
                </a:solidFill>
              </a:rPr>
              <a:t>طبيعة المجتمع ونسبة الحرية فيه</a:t>
            </a:r>
            <a:r>
              <a:rPr lang="ar-SA" dirty="0" smtClean="0"/>
              <a:t>، </a:t>
            </a:r>
            <a:r>
              <a:rPr lang="ar-SA" dirty="0" smtClean="0">
                <a:solidFill>
                  <a:srgbClr val="FF0000"/>
                </a:solidFill>
              </a:rPr>
              <a:t>الدور الذي تلعبه المؤسسات التربوية في ذلك المجتمع في تنمية المبدعين </a:t>
            </a:r>
            <a:r>
              <a:rPr lang="ar-SA" dirty="0" smtClean="0"/>
              <a:t>والاهتمام بهم، وقبل المؤسسات الرسمية </a:t>
            </a:r>
            <a:r>
              <a:rPr lang="ar-SA" dirty="0" smtClean="0">
                <a:solidFill>
                  <a:srgbClr val="FF0000"/>
                </a:solidFill>
              </a:rPr>
              <a:t>يأتي دور الأسرة كأول مؤسسة تربوية في بناء هذه </a:t>
            </a:r>
            <a:r>
              <a:rPr lang="ar-SA" dirty="0" smtClean="0"/>
              <a:t>السمة المهمة. </a:t>
            </a:r>
            <a:endParaRPr lang="en-US" dirty="0"/>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فالإبداع مرحلة متقدمة من مراحل التفكير فإذا نُمّيت وطورت مهارة التفكير بشكل متزّن وفاعل فإنه يمكن الوصول إلى مرحلة متقدمة قد تتطور إلى مرحلة الإبداع</a:t>
            </a:r>
            <a:endParaRPr lang="en-US" dirty="0"/>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sz="4000" b="1" dirty="0" smtClean="0">
                <a:solidFill>
                  <a:schemeClr val="tx2">
                    <a:lumMod val="75000"/>
                  </a:schemeClr>
                </a:solidFill>
              </a:rPr>
              <a:t>أساليب تنمية التفكير  </a:t>
            </a:r>
            <a:endParaRPr lang="en-US" sz="4000" dirty="0" smtClean="0">
              <a:solidFill>
                <a:schemeClr val="tx2">
                  <a:lumMod val="75000"/>
                </a:schemeClr>
              </a:solidFill>
            </a:endParaRP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إن التفكير كما هي عضلات الإنسان تماماً؛ يحتاج إلى </a:t>
            </a:r>
            <a:r>
              <a:rPr lang="ar-SA" dirty="0" smtClean="0">
                <a:solidFill>
                  <a:srgbClr val="FF0000"/>
                </a:solidFill>
              </a:rPr>
              <a:t>التمرين</a:t>
            </a:r>
            <a:r>
              <a:rPr lang="ar-SA" dirty="0" smtClean="0"/>
              <a:t>، وهو نوع مختلف من التمرين، </a:t>
            </a:r>
            <a:r>
              <a:rPr lang="ar-SA" dirty="0" smtClean="0">
                <a:solidFill>
                  <a:srgbClr val="FF0000"/>
                </a:solidFill>
              </a:rPr>
              <a:t>فالممارسة والتأمل والبحث والتقصي هي أدوات تمرين التفكير وعمليات</a:t>
            </a:r>
            <a:r>
              <a:rPr lang="ar-SA" dirty="0" smtClean="0"/>
              <a:t>ه، والتفكير إن لم يحصل على القدر الكافي من التدريب والتمرين فإن </a:t>
            </a:r>
            <a:r>
              <a:rPr lang="ar-SA" dirty="0" smtClean="0">
                <a:solidFill>
                  <a:srgbClr val="FF0000"/>
                </a:solidFill>
              </a:rPr>
              <a:t>الخلايا</a:t>
            </a:r>
            <a:r>
              <a:rPr lang="ar-SA" dirty="0" smtClean="0"/>
              <a:t> </a:t>
            </a:r>
            <a:r>
              <a:rPr lang="ar-SA" dirty="0" smtClean="0">
                <a:solidFill>
                  <a:srgbClr val="FF0000"/>
                </a:solidFill>
              </a:rPr>
              <a:t>التفكيرية</a:t>
            </a:r>
            <a:r>
              <a:rPr lang="ar-SA" dirty="0" smtClean="0"/>
              <a:t> </a:t>
            </a:r>
            <a:r>
              <a:rPr lang="ar-SA" dirty="0" smtClean="0">
                <a:solidFill>
                  <a:srgbClr val="FF0000"/>
                </a:solidFill>
              </a:rPr>
              <a:t>تضعف</a:t>
            </a:r>
            <a:r>
              <a:rPr lang="ar-SA" dirty="0" smtClean="0"/>
              <a:t> وتصبح غير فاعلة بما يحقق الحد الكافي من الرضا.</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777331"/>
            <a:ext cx="3810000" cy="2705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00" y="1007250"/>
            <a:ext cx="9144000" cy="5143500"/>
          </a:xfrm>
          <a:prstGeom prst="rect">
            <a:avLst/>
          </a:prstGeom>
        </p:spPr>
      </p:pic>
    </p:spTree>
    <p:extLst>
      <p:ext uri="{BB962C8B-B14F-4D97-AF65-F5344CB8AC3E}">
        <p14:creationId xmlns:p14="http://schemas.microsoft.com/office/powerpoint/2010/main" val="3869941823"/>
      </p:ext>
    </p:extLst>
  </p:cSld>
  <p:clrMapOvr>
    <a:masterClrMapping/>
  </p:clrMapOvr>
  <p:transition>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dirty="0" smtClean="0"/>
              <a:t>ومن الأشياء التي تساعد على تنمية التفكير لدى الطفل: </a:t>
            </a:r>
            <a:endParaRPr lang="en-US" dirty="0" smtClean="0"/>
          </a:p>
          <a:p>
            <a:pPr lvl="0" algn="r" rtl="1"/>
            <a:r>
              <a:rPr lang="ar-SA" dirty="0" smtClean="0">
                <a:solidFill>
                  <a:srgbClr val="00B050"/>
                </a:solidFill>
              </a:rPr>
              <a:t>بناء احترام الذات كدعوته لتحمل المسؤولية واعطائه فرص الاختيار وتقدير اقتراحاته وتشجيعه على الاعتزاز بما هو عليه.</a:t>
            </a:r>
            <a:endParaRPr lang="en-US" dirty="0" smtClean="0">
              <a:solidFill>
                <a:srgbClr val="00B050"/>
              </a:solidFill>
            </a:endParaRPr>
          </a:p>
          <a:p>
            <a:pPr lvl="0" algn="r" rtl="1"/>
            <a:endParaRPr lang="en-US" dirty="0" smtClean="0">
              <a:solidFill>
                <a:srgbClr val="00B050"/>
              </a:solidFill>
            </a:endParaRPr>
          </a:p>
          <a:p>
            <a:pPr lvl="0" algn="r" rtl="1"/>
            <a:r>
              <a:rPr lang="ar-SA" dirty="0" smtClean="0">
                <a:solidFill>
                  <a:srgbClr val="7030A0"/>
                </a:solidFill>
              </a:rPr>
              <a:t>  التواصل مع جميع الأطفال، المعلم الجيد هو من يتواصل مع جميع الطلاب ولا يقصر اهتمامه على عدد منهم. </a:t>
            </a:r>
            <a:endParaRPr lang="en-US" dirty="0" smtClean="0">
              <a:solidFill>
                <a:srgbClr val="7030A0"/>
              </a:solidFill>
            </a:endParaRPr>
          </a:p>
          <a:p>
            <a:pPr lvl="0" algn="r" rtl="1"/>
            <a:r>
              <a:rPr lang="ar-SA" dirty="0" smtClean="0"/>
              <a:t>.</a:t>
            </a:r>
            <a:r>
              <a:rPr lang="ar-SA" baseline="30000" dirty="0" smtClean="0"/>
              <a:t> </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r>
              <a:rPr lang="ar-SA" dirty="0" smtClean="0">
                <a:solidFill>
                  <a:schemeClr val="accent1"/>
                </a:solidFill>
              </a:rPr>
              <a:t>الإصغاء باهتمام، فمن الوسائل الهامة في التعرّف على مدى التعلّم أن يسأل  المعلم الطفل ثم يستمع إليه بعناية حتى لا يتولّد لديهم شعور بالإهمال ثم الاحباط. </a:t>
            </a:r>
            <a:endParaRPr lang="en-US" dirty="0" smtClean="0">
              <a:solidFill>
                <a:schemeClr val="accent1"/>
              </a:solidFill>
            </a:endParaRPr>
          </a:p>
          <a:p>
            <a:pPr lvl="0" algn="r" rtl="1"/>
            <a:r>
              <a:rPr lang="ar-SA" dirty="0" smtClean="0">
                <a:solidFill>
                  <a:srgbClr val="FF0000"/>
                </a:solidFill>
              </a:rPr>
              <a:t>الصميميّة، يجب ألاّ يبالغ المعلّم في الثناء والمدح دون مناسبة فاستخدامه المبالغ فيه لهذا الأسلوب يفقده أهميته وتأثيره المطلوب؟</a:t>
            </a:r>
            <a:endParaRPr lang="en-US" dirty="0" smtClean="0">
              <a:solidFill>
                <a:srgbClr val="FF0000"/>
              </a:solidFill>
            </a:endParaRPr>
          </a:p>
          <a:p>
            <a:pPr lvl="0" algn="r" rtl="1"/>
            <a:r>
              <a:rPr lang="ar-SA" dirty="0" smtClean="0">
                <a:solidFill>
                  <a:srgbClr val="FFC000"/>
                </a:solidFill>
              </a:rPr>
              <a:t> الإيجابية، السلوك الإيجابي من المعلم يعني أن يقبل الطفل كما هو.</a:t>
            </a:r>
            <a:endParaRPr lang="en-US" dirty="0" smtClean="0">
              <a:solidFill>
                <a:srgbClr val="FFC000"/>
              </a:solidFill>
            </a:endParaRPr>
          </a:p>
          <a:p>
            <a:pPr lvl="0" algn="r" rtl="1"/>
            <a:r>
              <a:rPr lang="ar-SA" dirty="0" smtClean="0">
                <a:solidFill>
                  <a:schemeClr val="tx2">
                    <a:lumMod val="75000"/>
                  </a:schemeClr>
                </a:solidFill>
              </a:rPr>
              <a:t> الوضوح، يجب أن تكون تعابير المعلم واضحة، وأن تكون دعوته للتفكير واضحة وأن يتأكد أن ما يريده واضح لجميع الأطفال. </a:t>
            </a:r>
            <a:endParaRPr lang="en-US" dirty="0" smtClean="0">
              <a:solidFill>
                <a:schemeClr val="tx2">
                  <a:lumMod val="75000"/>
                </a:schemeClr>
              </a:solidFill>
            </a:endParaRPr>
          </a:p>
          <a:p>
            <a:pPr lvl="0" algn="r" rtl="1"/>
            <a:r>
              <a:rPr lang="ar-SA" dirty="0" smtClean="0"/>
              <a:t> الرغبة في التعلم، على المعلم أن يظهر رغبته بالتعلّم أمام الأطفال ويطلب منهم مشاركته هذه الرغبة</a:t>
            </a:r>
            <a:endParaRPr lang="en-US" dirty="0"/>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r>
              <a:rPr lang="ar-SA" sz="2800" dirty="0" smtClean="0"/>
              <a:t>فالتفكير كما ورد آنفاً مثل عضلات جسم الإنسان يحتاج إلى تدريب بأساليب وطرق متنوعة وإن لم يتحقق ذلك فسيقل مستوى الذكاء وبالتالي تنخفض الأصالة والمرونة والطلاقة لدى الفرد.</a:t>
            </a:r>
            <a:endParaRPr lang="en-US" sz="1800" dirty="0" smtClean="0"/>
          </a:p>
          <a:p>
            <a:pPr algn="r" rtl="1"/>
            <a:r>
              <a:rPr lang="ar-SA" sz="2800" dirty="0" smtClean="0"/>
              <a:t>ومن العناصر المهمة لتنمية التفكير وتطوير المهارات الذهنية:</a:t>
            </a:r>
            <a:endParaRPr lang="en-US" sz="1800" dirty="0" smtClean="0"/>
          </a:p>
          <a:p>
            <a:pPr lvl="1" algn="r" rtl="1"/>
            <a:r>
              <a:rPr lang="ar-SA" dirty="0" smtClean="0"/>
              <a:t>مقارنة الأشياء والأفكار.</a:t>
            </a:r>
            <a:endParaRPr lang="en-US" sz="1600" dirty="0" smtClean="0"/>
          </a:p>
          <a:p>
            <a:pPr lvl="1" algn="r" rtl="1"/>
            <a:r>
              <a:rPr lang="ar-SA" dirty="0" smtClean="0"/>
              <a:t>التصنيف في فئات.</a:t>
            </a:r>
            <a:endParaRPr lang="en-US" sz="1600" dirty="0" smtClean="0"/>
          </a:p>
          <a:p>
            <a:pPr lvl="1" algn="r" rtl="1"/>
            <a:r>
              <a:rPr lang="ar-SA" dirty="0" smtClean="0"/>
              <a:t>طرح الأسئلة المناسبة والعميقة.</a:t>
            </a:r>
            <a:endParaRPr lang="en-US" sz="1600" dirty="0" smtClean="0"/>
          </a:p>
          <a:p>
            <a:pPr lvl="1" algn="r" rtl="1"/>
            <a:r>
              <a:rPr lang="ar-SA" dirty="0" smtClean="0"/>
              <a:t>الوصول إلى خلاصات واستنتاجات.</a:t>
            </a:r>
            <a:endParaRPr lang="en-US" sz="1600" dirty="0" smtClean="0"/>
          </a:p>
          <a:p>
            <a:pPr lvl="1" algn="r" rtl="1"/>
            <a:r>
              <a:rPr lang="ar-SA" dirty="0" smtClean="0"/>
              <a:t>الوصول إلى أفكار عامة.</a:t>
            </a:r>
            <a:endParaRPr lang="en-US" sz="1600" dirty="0" smtClean="0"/>
          </a:p>
          <a:p>
            <a:pPr lvl="1" algn="r" rtl="1"/>
            <a:r>
              <a:rPr lang="ar-SA" dirty="0" smtClean="0"/>
              <a:t>عمل تنبؤات معقولة. </a:t>
            </a:r>
            <a:r>
              <a:rPr lang="ar-SA" baseline="30000" dirty="0" smtClean="0"/>
              <a:t>()</a:t>
            </a:r>
            <a:endParaRPr lang="en-US" sz="1600"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فمن خلال تنمية هذه المهارات الذهنية والتدريب عليها يمكن ومن خلال أفكار بسيطة ومقارنات معينة تطوير المهارات الذهنية نحو الوصول إلى آراء وأفكار عميقة ومن ثم الوصول إلى درجة عالية من التفكير وهي القدرة على التنبؤ.</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فإن التفكير من العناصر الرئيسة التي تتكوّن منها طبيعة الإنسان المعقدة، حيث يحتاج التفكير إلى المتابعة والمثابرة والتخطيط والترتيب والتحفيز من أجل أن ينمو ويتطور ويصبح الإنسان إنساناً عاملاً مفكراً مبدعاً وهذا ممكن </a:t>
            </a:r>
            <a:endParaRPr lang="en-US" dirty="0" smtClean="0"/>
          </a:p>
          <a:p>
            <a:pPr algn="r"/>
            <a:endParaRPr lang="en-US" dirty="0" smtClean="0"/>
          </a:p>
          <a:p>
            <a:pPr algn="r"/>
            <a:r>
              <a:rPr lang="ar-SA" dirty="0" smtClean="0"/>
              <a:t>تحقيقه من خلال النقاط التالية:</a:t>
            </a:r>
            <a:endParaRPr lang="en-US" dirty="0"/>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a:r>
              <a:rPr lang="ar-SA" dirty="0" smtClean="0"/>
              <a:t>أن يتعرف كل شخص على ما لديه من إمكانات فعلية ويستخدمها الاستخدام الأمثل.</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lvl="0" algn="r" rtl="1"/>
            <a:r>
              <a:rPr lang="ar-SA" dirty="0" smtClean="0"/>
              <a:t>تقنين الجهد وفق الإمكانات المتاحة وعدم تجاوز ذلك حتى لا يأتي بأثر عكسي.</a:t>
            </a:r>
            <a:endParaRPr lang="en-US" dirty="0" smtClean="0"/>
          </a:p>
          <a:p>
            <a:pPr lvl="0" algn="r" rtl="1"/>
            <a:r>
              <a:rPr lang="ar-SA" dirty="0" smtClean="0"/>
              <a:t>التفكير يبدأ عادة من خلال فكرة بسيطة ينطلق منها الفرد حتى يصل إلى أمور إبداعية.</a:t>
            </a:r>
            <a:endParaRPr lang="en-US" dirty="0" smtClean="0"/>
          </a:p>
          <a:p>
            <a:pPr lvl="0" algn="r" rtl="1"/>
            <a:r>
              <a:rPr lang="ar-SA" dirty="0" smtClean="0"/>
              <a:t>ضرورة التمييز بين الخيالات الإبداعية وأحلام اليقظة.</a:t>
            </a:r>
            <a:endParaRPr lang="en-US" dirty="0" smtClean="0"/>
          </a:p>
          <a:p>
            <a:pPr lvl="0" algn="r" rtl="1"/>
            <a:r>
              <a:rPr lang="ar-SA" dirty="0" smtClean="0"/>
              <a:t>خصص لنفسك وقتاً من أجل تمرين عقلك بقضايا ومسائل متنوعة.</a:t>
            </a:r>
            <a:endParaRPr lang="en-US" dirty="0" smtClean="0"/>
          </a:p>
          <a:p>
            <a:pPr lvl="0" algn="r" rtl="1"/>
            <a:r>
              <a:rPr lang="ar-SA" dirty="0" smtClean="0"/>
              <a:t>كن موضوعي التفكير وانظر للقضية من جميع جوانبها.</a:t>
            </a:r>
            <a:endParaRPr lang="en-US" dirty="0" smtClean="0"/>
          </a:p>
          <a:p>
            <a:pPr lvl="0" algn="r" rtl="1"/>
            <a:r>
              <a:rPr lang="ar-SA" dirty="0" smtClean="0"/>
              <a:t>طرح الأسئلة والتفكير الناقد من سبل الإبداع الجيدة .</a:t>
            </a:r>
            <a:endParaRPr lang="en-US" dirty="0" smtClean="0"/>
          </a:p>
          <a:p>
            <a:pPr lvl="0" algn="r" rtl="1"/>
            <a:r>
              <a:rPr lang="ar-SA" dirty="0" smtClean="0"/>
              <a:t>لدى كل إنسان جوانب إبداعية خاصة فابحث عمّا لديك وعززه.</a:t>
            </a:r>
            <a:endParaRPr lang="en-US" dirty="0" smtClean="0"/>
          </a:p>
          <a:p>
            <a:pPr algn="r"/>
            <a:r>
              <a:rPr lang="ar-SA" dirty="0" smtClean="0"/>
              <a:t>عند التفكير ضع لنفسك خطة أو استراتيجية معينة ولا تكتف بالمحاولة والخطأ.</a:t>
            </a:r>
            <a:endParaRPr lang="en-US" dirty="0"/>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r>
              <a:rPr lang="ar-SA" dirty="0" smtClean="0"/>
              <a:t>التربية الغذائية الجيدة من شأنها أن تعين على التفكير.</a:t>
            </a:r>
            <a:endParaRPr lang="en-US" dirty="0" smtClean="0"/>
          </a:p>
          <a:p>
            <a:pPr lvl="0" algn="r" rtl="1"/>
            <a:r>
              <a:rPr lang="ar-SA" dirty="0" smtClean="0"/>
              <a:t>عندما تبدأ في اكتشاف زوايا في المشاكل لم يرها الآخرون فاعرف أن التفكير لديك ينمو بشكل جيد فدرب نفسك دائماً على الرؤية البعيدة.</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t>أخطاء شائعة في فهم التفكير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r" rtl="1"/>
            <a:r>
              <a:rPr lang="ar-SA" dirty="0" smtClean="0"/>
              <a:t>استيعاب عملية التفكير وفهم مهاراته أو فهم تطور آلية التفكير قد يشوبه شيء من الخلل لدى البعض, مما يؤدي إلى أثار سلبية على الاستراتيجية التفكيرية لدى الفرد فينتج عن ذلك أخطاء تحدث في ميكانيكية التفكير، وهذا قد يسبب قصور في مهارات التفاعل الاجتماعي والمعرفي والنفسي، ومن هذه الشوائب أو الأخطاء المحيطة بفهم عملية التفكير:</a:t>
            </a:r>
            <a:endParaRPr lang="en-US" dirty="0" smtClean="0"/>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ar-SA" b="1" dirty="0" smtClean="0"/>
              <a:t>- التفكير ينمو مع تقدم العمر:</a:t>
            </a:r>
            <a:endParaRPr lang="en-US" dirty="0" smtClean="0"/>
          </a:p>
          <a:p>
            <a:pPr algn="r" rtl="1"/>
            <a:r>
              <a:rPr lang="ar-SA" dirty="0" smtClean="0"/>
              <a:t>      هذا التعميم غير صحيح على الإطلاق فعمليات التفكير تختلف عن سائر أعضاء جسم الإنسان فاليد تنمو والقدم تنمو والجذع ينمو , ويسير النمو بشكل طبيعي من الممكن تسريع بعض جوانبه من خلال تمرينات معينة .</a:t>
            </a:r>
            <a:endParaRPr lang="en-US" dirty="0" smtClean="0"/>
          </a:p>
          <a:p>
            <a:pPr algn="r" rtl="1"/>
            <a:r>
              <a:rPr lang="ar-SA" dirty="0" smtClean="0"/>
              <a:t>    بالنسبة للتفكير يختلف تماماً , فالخلايا تنمو إلى درجة معينة وإذا لم يتم تدريبها بشكل سليم فإنها قد تضمر وتضمحل , لذا فمن المهم جداً تقوية مهارات وعمليات التفكير من خلال تمارين التأمل والاستقصاء والحوار     </a:t>
            </a:r>
            <a:endParaRPr lang="en-US" dirty="0" smtClean="0"/>
          </a:p>
          <a:p>
            <a:pPr algn="r"/>
            <a:r>
              <a:rPr lang="ar-SA" dirty="0" smtClean="0"/>
              <a:t>والعصف ...ألخ , فخلايا الدماغ تقدر بعشر مليارات خلية, وكل خلية مرتبطة مع الأخرى بنقاط ارتباط بواقع أكثر من عشر آلاف نقطة ارتباط للخلية الواحدة هذه الخلايا بمثابة الضابط الالكتروني لجسم الإنسان ومهاراته وحركته وتفكيره, فإذا لم يتم تدريبها وتقويتها بالشكل الملائم فإن أداؤها سيكون أقل من المطلوب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تكيف مع الجديد وما يستجد</a:t>
            </a:r>
            <a:endParaRPr lang="en-US" dirty="0"/>
          </a:p>
        </p:txBody>
      </p:sp>
      <p:sp>
        <p:nvSpPr>
          <p:cNvPr id="3" name="Content Placeholder 2"/>
          <p:cNvSpPr>
            <a:spLocks noGrp="1"/>
          </p:cNvSpPr>
          <p:nvPr>
            <p:ph idx="1"/>
          </p:nvPr>
        </p:nvSpPr>
        <p:spPr/>
        <p:txBody>
          <a:bodyPr/>
          <a:lstStyle/>
          <a:p>
            <a:pPr algn="r"/>
            <a:r>
              <a:rPr lang="ar-SA" dirty="0" smtClean="0"/>
              <a:t>إننا نحتاج التفكير في البحث عن مصادر المعلومات، كما نحتاجه في اختيار المعلومات اللازمة للموقف، واستخدام هذه المعلومات في معالجة المشكلات على أفضل وجه ممكن. وهناك أسباب عديدة تحتم على مدارسنا وجامعاتنا الاهتمام المستمر بتوفير الفرص الملائمة لتطوير وتحسين مهارات التفكير لدى الطلبة بصورة منظمة وهادفة، إذا كانت تسعى بالفعل لمساعدتهم على التكيف مع متطلبات عصرهم بعد تخرجهم.</a:t>
            </a:r>
            <a:endParaRPr lang="en-US" dirty="0"/>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lgn="r" rtl="1"/>
            <a:r>
              <a:rPr lang="ar-SA" b="1" dirty="0" smtClean="0"/>
              <a:t>تطوير التفكير وأدوات التفكير :</a:t>
            </a:r>
            <a:endParaRPr lang="en-US" dirty="0" smtClean="0"/>
          </a:p>
          <a:p>
            <a:pPr algn="r" rtl="1"/>
            <a:r>
              <a:rPr lang="ar-SA" dirty="0" smtClean="0"/>
              <a:t>      لكي يتم الحصول على تفكير فاعل ومنطقي وسليم, فإن الجانب الأكبر من الاهتمام يجب أن يوجّه لتطوير مهارات وعمليات التفكير, فمهارات التفكير وعملياته هي بمثابة الأدوات للتفكير, ومستوى كفاءة وفاعلية هذه الأدوات يحدد مستوى فاعلية التفكير.</a:t>
            </a:r>
            <a:endParaRPr lang="en-US" dirty="0" smtClean="0"/>
          </a:p>
          <a:p>
            <a:pPr algn="r" rtl="1"/>
            <a:r>
              <a:rPr lang="ar-SA" dirty="0" smtClean="0"/>
              <a:t>إن تحليل البيانات وطرح الفروض والاستقصاء العميق وعمليات الفحص والتقويم للحقائق والقدرة على تحديد مصادر المعلومات السليمة كلها أدوات تساهم في تطوير عملية التفكير.</a:t>
            </a:r>
            <a:endParaRPr lang="en-US" dirty="0" smtClean="0"/>
          </a:p>
          <a:p>
            <a:pPr algn="r" rtl="1"/>
            <a:r>
              <a:rPr lang="ar-SA" dirty="0" smtClean="0"/>
              <a:t>والتفكير ليس </a:t>
            </a:r>
            <a:r>
              <a:rPr lang="ar-SA" dirty="0" smtClean="0">
                <a:solidFill>
                  <a:srgbClr val="FF0000"/>
                </a:solidFill>
              </a:rPr>
              <a:t>كتلة</a:t>
            </a:r>
            <a:r>
              <a:rPr lang="ar-SA" dirty="0" smtClean="0"/>
              <a:t> قائمة بذاتها بل هو </a:t>
            </a:r>
            <a:r>
              <a:rPr lang="ar-SA" dirty="0" smtClean="0">
                <a:solidFill>
                  <a:srgbClr val="FF0000"/>
                </a:solidFill>
              </a:rPr>
              <a:t>عبارة</a:t>
            </a:r>
            <a:r>
              <a:rPr lang="ar-SA" dirty="0" smtClean="0"/>
              <a:t> عن مهارات </a:t>
            </a:r>
            <a:r>
              <a:rPr lang="ar-SA" dirty="0" smtClean="0">
                <a:solidFill>
                  <a:srgbClr val="FF0000"/>
                </a:solidFill>
              </a:rPr>
              <a:t>مجزأة</a:t>
            </a:r>
            <a:r>
              <a:rPr lang="ar-SA" dirty="0" smtClean="0"/>
              <a:t>، وكل مهارة لها آليات واستراتيجيات وطرق تساهم في تطويرها، والتعامل مع التفكير ككتلة واحدة يؤدي إلى </a:t>
            </a:r>
            <a:r>
              <a:rPr lang="ar-SA" dirty="0" smtClean="0">
                <a:solidFill>
                  <a:srgbClr val="FF0000"/>
                </a:solidFill>
              </a:rPr>
              <a:t>تصادمات</a:t>
            </a:r>
            <a:r>
              <a:rPr lang="ar-SA" dirty="0" smtClean="0"/>
              <a:t> غير منطقية تُفشل عمليات </a:t>
            </a:r>
            <a:r>
              <a:rPr lang="ar-SA" dirty="0" smtClean="0">
                <a:solidFill>
                  <a:srgbClr val="FF0000"/>
                </a:solidFill>
              </a:rPr>
              <a:t>تطوير</a:t>
            </a:r>
            <a:r>
              <a:rPr lang="ar-SA" dirty="0" smtClean="0"/>
              <a:t> التفكير، والإنسان يحتاج إلى تطوير مهارات معينة للتفكير أكثر من غيرها تبعاً لطبيعة عمله واحتياجاته اليومية، واستخدام مصطلح ( </a:t>
            </a:r>
            <a:r>
              <a:rPr lang="ar-SA" dirty="0" smtClean="0">
                <a:solidFill>
                  <a:srgbClr val="FF0000"/>
                </a:solidFill>
              </a:rPr>
              <a:t>تطوير</a:t>
            </a:r>
            <a:r>
              <a:rPr lang="ar-SA" dirty="0" smtClean="0"/>
              <a:t> التفكير) هي عبارة </a:t>
            </a:r>
            <a:r>
              <a:rPr lang="ar-SA" dirty="0" smtClean="0">
                <a:solidFill>
                  <a:srgbClr val="FF0000"/>
                </a:solidFill>
              </a:rPr>
              <a:t>مجازية</a:t>
            </a:r>
            <a:r>
              <a:rPr lang="ar-SA" dirty="0" smtClean="0"/>
              <a:t> تستخدم بدلاً من جملة تطوير </a:t>
            </a:r>
            <a:r>
              <a:rPr lang="ar-SA" dirty="0" smtClean="0">
                <a:solidFill>
                  <a:srgbClr val="FF0000"/>
                </a:solidFill>
              </a:rPr>
              <a:t>مهارات</a:t>
            </a:r>
            <a:r>
              <a:rPr lang="ar-SA" dirty="0" smtClean="0"/>
              <a:t> التفكير ولا بأس بذلك، فالذي يُطور مهارات التفكير وتبعاًً لذلك يتطوّر التفكير وفقاً لما يتم التركيز عليه من مهارات. </a:t>
            </a:r>
            <a:endParaRPr lang="en-US" dirty="0" smtClean="0"/>
          </a:p>
          <a:p>
            <a:pPr algn="r" rtl="1"/>
            <a:r>
              <a:rPr lang="ar-SA" dirty="0" smtClean="0"/>
              <a:t>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r>
              <a:rPr lang="ar-SA" b="1" dirty="0" smtClean="0"/>
              <a:t>التفكير أحد المهارات الأساسية التي يجب تطويرها :</a:t>
            </a:r>
            <a:endParaRPr lang="en-US" dirty="0" smtClean="0"/>
          </a:p>
          <a:p>
            <a:pPr algn="r" rtl="1"/>
            <a:r>
              <a:rPr lang="ar-SA" dirty="0" smtClean="0"/>
              <a:t>    الصحيح أن التفكير هو الأساس لكل المهارات فجميع تصرفات الفرد هي نتيجة </a:t>
            </a:r>
            <a:r>
              <a:rPr lang="ar-SA" dirty="0" smtClean="0">
                <a:solidFill>
                  <a:srgbClr val="FF0000"/>
                </a:solidFill>
              </a:rPr>
              <a:t>استراتيجياته</a:t>
            </a:r>
            <a:r>
              <a:rPr lang="ar-SA" dirty="0" smtClean="0"/>
              <a:t> التفكيرية, </a:t>
            </a:r>
            <a:r>
              <a:rPr lang="ar-SA" dirty="0" smtClean="0">
                <a:solidFill>
                  <a:srgbClr val="FF0000"/>
                </a:solidFill>
              </a:rPr>
              <a:t>فالتفكير</a:t>
            </a:r>
            <a:r>
              <a:rPr lang="ar-SA" dirty="0" smtClean="0"/>
              <a:t> ليس </a:t>
            </a:r>
            <a:r>
              <a:rPr lang="ar-SA" dirty="0" smtClean="0">
                <a:solidFill>
                  <a:srgbClr val="FF0000"/>
                </a:solidFill>
              </a:rPr>
              <a:t>مهارة</a:t>
            </a:r>
            <a:r>
              <a:rPr lang="ar-SA" dirty="0" smtClean="0"/>
              <a:t> تضم إلى مهارات مثل القراءة والكتابة والإلقاء والإتقان, بل هو </a:t>
            </a:r>
            <a:r>
              <a:rPr lang="ar-SA" dirty="0" smtClean="0">
                <a:solidFill>
                  <a:srgbClr val="FF0000"/>
                </a:solidFill>
              </a:rPr>
              <a:t>الموجه</a:t>
            </a:r>
            <a:r>
              <a:rPr lang="ar-SA" dirty="0" smtClean="0"/>
              <a:t> </a:t>
            </a:r>
            <a:r>
              <a:rPr lang="ar-SA" dirty="0" smtClean="0">
                <a:solidFill>
                  <a:srgbClr val="FF0000"/>
                </a:solidFill>
              </a:rPr>
              <a:t>والأساس</a:t>
            </a:r>
            <a:r>
              <a:rPr lang="ar-SA" dirty="0" smtClean="0"/>
              <a:t> لكل هذه المهارات فالمستوى القرائي للطالب أو الكتابي أو قدرته على الإلقاء أو سعة الاستيعاب لديه كلها مرتبطة بمهارات التفكير، فهذه العمليات </a:t>
            </a:r>
            <a:r>
              <a:rPr lang="ar-SA" dirty="0" smtClean="0">
                <a:solidFill>
                  <a:srgbClr val="FF0000"/>
                </a:solidFill>
              </a:rPr>
              <a:t>لا تتم إن لم يتم تلقي التوجيه السليم من العمليات التفكيرية لدى الفرد.</a:t>
            </a:r>
            <a:endParaRPr lang="en-US" dirty="0" smtClean="0">
              <a:solidFill>
                <a:srgbClr val="FF0000"/>
              </a:solidFill>
            </a:endParaRPr>
          </a:p>
          <a:p>
            <a:pPr algn="r"/>
            <a:endParaRPr lang="en-US" dirty="0"/>
          </a:p>
        </p:txBody>
      </p:sp>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0" algn="r" rtl="1"/>
            <a:r>
              <a:rPr lang="ar-SA" b="1" dirty="0" smtClean="0"/>
              <a:t>تعليم وتطوير </a:t>
            </a:r>
            <a:r>
              <a:rPr lang="ar-SA" b="1" dirty="0" smtClean="0">
                <a:solidFill>
                  <a:srgbClr val="FF0000"/>
                </a:solidFill>
              </a:rPr>
              <a:t>التفكير جامد </a:t>
            </a:r>
            <a:r>
              <a:rPr lang="ar-SA" b="1" dirty="0" smtClean="0"/>
              <a:t>و</a:t>
            </a:r>
            <a:r>
              <a:rPr lang="ar-SA" b="1" dirty="0" smtClean="0">
                <a:solidFill>
                  <a:srgbClr val="FF0000"/>
                </a:solidFill>
              </a:rPr>
              <a:t>خالٍ</a:t>
            </a:r>
            <a:r>
              <a:rPr lang="ar-SA" b="1" dirty="0" smtClean="0"/>
              <a:t> من المشاعر:</a:t>
            </a:r>
            <a:endParaRPr lang="en-US" dirty="0" smtClean="0"/>
          </a:p>
          <a:p>
            <a:pPr algn="r" rtl="1"/>
            <a:r>
              <a:rPr lang="ar-SA" dirty="0" smtClean="0"/>
              <a:t>      المشاعر والأحاسيس والتفاعلات والاتجاهات والرغبات جزء أساس في </a:t>
            </a:r>
            <a:r>
              <a:rPr lang="ar-SA" dirty="0" smtClean="0">
                <a:solidFill>
                  <a:srgbClr val="FF0000"/>
                </a:solidFill>
              </a:rPr>
              <a:t>تركيبة</a:t>
            </a:r>
            <a:r>
              <a:rPr lang="ar-SA" dirty="0" smtClean="0"/>
              <a:t> الإنسان، لذا ظهرت مدارس </a:t>
            </a:r>
            <a:r>
              <a:rPr lang="ar-SA" dirty="0" smtClean="0">
                <a:solidFill>
                  <a:srgbClr val="FF0000"/>
                </a:solidFill>
              </a:rPr>
              <a:t>كالسلوكية والإنسانية </a:t>
            </a:r>
            <a:r>
              <a:rPr lang="ar-SA" dirty="0" smtClean="0"/>
              <a:t>تتعامل مع هذا الجانب المعقّد, من هنا كان من الخطأ التعامل مع التفكير على أنه يحدث </a:t>
            </a:r>
            <a:r>
              <a:rPr lang="ar-SA" dirty="0" smtClean="0">
                <a:solidFill>
                  <a:srgbClr val="FF0000"/>
                </a:solidFill>
              </a:rPr>
              <a:t>آلياً</a:t>
            </a:r>
            <a:r>
              <a:rPr lang="ar-SA" dirty="0" smtClean="0"/>
              <a:t> دون الاهتمام بجانب المشاعر لدى الفرد, فالطالب يتعلم أفضل وتنمو لديه القدرة والمهارات التفكيرية أفضل إذا كان ذلك مصحوباً بالتعزيز والاهتمام بمشاعره, والتفكير قد يتم التدريب عليه وتعليمه بجوٍ قاسٍ وجاف, ثم يحدث تعلم لكنه تعلم ناقص لا يجعل عملية الاحتفاظ تتم بشكل سليم.</a:t>
            </a:r>
            <a:endParaRPr lang="en-US" dirty="0" smtClean="0"/>
          </a:p>
          <a:p>
            <a:pPr algn="r" rtl="1"/>
            <a:r>
              <a:rPr lang="ar-SA" dirty="0" smtClean="0"/>
              <a:t>لذا كان من المهم الاهتمام بالتفكير على أنه عملية حيوية وليست عملية عقلية جافة , فالتفكير عملية وجدانية تحتاج إلى قوة دافعة تحركها نحو الهدف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b="1" dirty="0" smtClean="0">
                <a:solidFill>
                  <a:srgbClr val="FF0000"/>
                </a:solidFill>
              </a:rPr>
              <a:t>-  فخ الذكاء : </a:t>
            </a:r>
            <a:endParaRPr lang="en-US" dirty="0" smtClean="0">
              <a:solidFill>
                <a:srgbClr val="FF0000"/>
              </a:solidFill>
            </a:endParaRPr>
          </a:p>
          <a:p>
            <a:pPr algn="r"/>
            <a:r>
              <a:rPr lang="ar-SA" dirty="0" smtClean="0"/>
              <a:t>" إن المقدرة على نقد الذات ليس شيء يولد مع الإنسان، بل يجب أن ينمى من خلال الممارسة والتعليم، وجزء من هذا التعليم يجب أن يخصص لمساعدة الطلاب ليكونوا أكثر وعياً لبعض الأخطاء الشائعة التي تجعل تفكيرهم وتعلمهم أقل كفاءة"</a:t>
            </a:r>
            <a:endParaRPr lang="en-US" dirty="0"/>
          </a:p>
        </p:txBody>
      </p:sp>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dirty="0" smtClean="0"/>
              <a:t>ما أسماه دي بونو (فخ الذكاء ) فالمشكلة الكبرى </a:t>
            </a:r>
            <a:r>
              <a:rPr lang="ar-SA" dirty="0" smtClean="0">
                <a:solidFill>
                  <a:schemeClr val="accent2">
                    <a:lumMod val="75000"/>
                  </a:schemeClr>
                </a:solidFill>
              </a:rPr>
              <a:t>ليس فيما يدرك الفرد أنه لا يستطيع القيام به أو يحتاج إلى تعلمه أو من الصعوبة إنجازه</a:t>
            </a:r>
            <a:r>
              <a:rPr lang="ar-SA" dirty="0" smtClean="0"/>
              <a:t>، بل </a:t>
            </a:r>
            <a:r>
              <a:rPr lang="ar-SA" dirty="0" smtClean="0">
                <a:solidFill>
                  <a:srgbClr val="C00000"/>
                </a:solidFill>
              </a:rPr>
              <a:t>فيما يعتقد أنه يستطيع القيام به أو يعرفه وبالتالي يتحول التفكير لديه إلى حالة (جامدة)،نتيجة تحيزه لذاته واعتقاده أن الحقيقة هي فقط ما لديه.</a:t>
            </a:r>
            <a:endParaRPr lang="en-US" dirty="0" smtClean="0">
              <a:solidFill>
                <a:srgbClr val="C00000"/>
              </a:solidFill>
            </a:endParaRPr>
          </a:p>
          <a:p>
            <a:pPr algn="r" rtl="1"/>
            <a:r>
              <a:rPr lang="ar-SA" dirty="0" smtClean="0"/>
              <a:t>كل فرد يحتاج إلى </a:t>
            </a:r>
            <a:r>
              <a:rPr lang="ar-SA" dirty="0" smtClean="0">
                <a:solidFill>
                  <a:srgbClr val="7030A0"/>
                </a:solidFill>
              </a:rPr>
              <a:t>استراتيجية معينة تساعده على فهم أفضل لذاته ومستوى إدراكه وبالتالي القدرة على توليد أفكار تطوّر ما لديه، </a:t>
            </a:r>
            <a:r>
              <a:rPr lang="ar-SA" dirty="0" smtClean="0"/>
              <a:t>وهذه لا يأتي بالتقادم بل بالقدرة على </a:t>
            </a:r>
            <a:r>
              <a:rPr lang="ar-SA" dirty="0" smtClean="0">
                <a:solidFill>
                  <a:srgbClr val="FF0000"/>
                </a:solidFill>
              </a:rPr>
              <a:t>الوضوح</a:t>
            </a:r>
            <a:r>
              <a:rPr lang="ar-SA" dirty="0" smtClean="0"/>
              <a:t> مع الذات </a:t>
            </a:r>
            <a:r>
              <a:rPr lang="ar-SA" dirty="0" smtClean="0">
                <a:solidFill>
                  <a:srgbClr val="FF0000"/>
                </a:solidFill>
              </a:rPr>
              <a:t>والبحث</a:t>
            </a:r>
            <a:r>
              <a:rPr lang="ar-SA" dirty="0" smtClean="0"/>
              <a:t> عن ما هو جديد</a:t>
            </a:r>
            <a:r>
              <a:rPr lang="en-US"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buNone/>
            </a:pPr>
            <a:r>
              <a:rPr lang="ar-SA" dirty="0" smtClean="0"/>
              <a:t> بالتالي فمقولة أن الفرد هو </a:t>
            </a:r>
            <a:r>
              <a:rPr lang="ar-SA" dirty="0" smtClean="0">
                <a:solidFill>
                  <a:schemeClr val="accent1">
                    <a:lumMod val="75000"/>
                  </a:schemeClr>
                </a:solidFill>
              </a:rPr>
              <a:t>الناقد</a:t>
            </a:r>
            <a:r>
              <a:rPr lang="ar-SA" dirty="0" smtClean="0"/>
              <a:t> </a:t>
            </a:r>
            <a:r>
              <a:rPr lang="ar-SA" dirty="0" smtClean="0">
                <a:solidFill>
                  <a:schemeClr val="accent1">
                    <a:lumMod val="75000"/>
                  </a:schemeClr>
                </a:solidFill>
              </a:rPr>
              <a:t>الأول</a:t>
            </a:r>
            <a:r>
              <a:rPr lang="ar-SA" dirty="0" smtClean="0"/>
              <a:t> لذاته مقولة جيدة ومنطقية، ولكن هذا جزء من الحقيقة فهناك </a:t>
            </a:r>
            <a:r>
              <a:rPr lang="ar-SA" dirty="0" smtClean="0">
                <a:solidFill>
                  <a:srgbClr val="FF0000"/>
                </a:solidFill>
              </a:rPr>
              <a:t>شيء تعرفه عن ذاتك ولا يعرفه الآخرون </a:t>
            </a:r>
            <a:r>
              <a:rPr lang="ar-SA" dirty="0" smtClean="0"/>
              <a:t>وهناك </a:t>
            </a:r>
            <a:r>
              <a:rPr lang="ar-SA" dirty="0" smtClean="0">
                <a:solidFill>
                  <a:srgbClr val="FF0000"/>
                </a:solidFill>
              </a:rPr>
              <a:t>أشياء يعرفها الآخرون عنك وأنت تجهلها</a:t>
            </a:r>
            <a:r>
              <a:rPr lang="ar-SA" dirty="0" smtClean="0"/>
              <a:t>، إذاً فيمكن القول أن الفرد وهو الناقد الأول لذاته بشرط أن يصل إلى مرحلة متقدمة من الوعي والتجرد.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solidFill>
                  <a:srgbClr val="FF0000"/>
                </a:solidFill>
              </a:rPr>
              <a:t>-  كل حافظ ذكي وكل ذكي حافظ :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algn="r" rtl="1"/>
            <a:r>
              <a:rPr lang="ar-SA" dirty="0" smtClean="0"/>
              <a:t>هذه من الأخطاء الشائعة فالحفظ أحد مهارات الذكاء وليس المقياس الأوحد للذكاء، فللحفظ خلاياه الخاصة به وليس شرطاً أن يكون الشاهد الأوحد على مستوى الذكاء وفاعلية التفكير. </a:t>
            </a:r>
            <a:endParaRPr lang="en-US" dirty="0" smtClean="0"/>
          </a:p>
          <a:p>
            <a:pPr algn="r" rtl="1"/>
            <a:r>
              <a:rPr lang="ar-SA" dirty="0" smtClean="0"/>
              <a:t>ومن الممكن أن يوجد شخص على مقدرة عالية من القدرة والفهم والاستيعاب والتطبيق والتحليل والتركيب والاستجابة والتمييز ولكن مهارة الحفظ لديه ضعيفة فهو لا يستطيع حفظ قصيدة أو معادلة إلا بمشقة بالغة.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والحفظ يصنّف ضمن المستويات المعرفية الدنيا، فبالتالي من يعاني صعوبة في الحفظ يجب أن لا يصاب بالقلق، وإذا ما عانى الطالب من مشقة في عملية الحفظ يجب أن لا ينعت بالغبي وتقسو عليه المدرسة فربما لديه من المهارات التفكيرية والإبداعية ما لا يمتلكه شخص آخر من أقرانه، خصوصاً أن المقررات الدراسية في العالم العربي والنظام التعليمي وكذلك الأساليب التقليدية للاختبارات تساعد على إبراز الطالب الحافظ أكثر من الطالب المبدع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أنواع التفكير الأساسية ومستوياته</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lgn="r"/>
            <a:r>
              <a:rPr lang="ar-SA" dirty="0" smtClean="0"/>
              <a:t>للتفكير نوعان أساسيان؛ تفكير </a:t>
            </a:r>
            <a:r>
              <a:rPr lang="ar-SA" dirty="0" smtClean="0">
                <a:solidFill>
                  <a:srgbClr val="FF0000"/>
                </a:solidFill>
              </a:rPr>
              <a:t>عرضي</a:t>
            </a:r>
            <a:r>
              <a:rPr lang="ar-SA" dirty="0" smtClean="0"/>
              <a:t>، وتفكير </a:t>
            </a:r>
            <a:r>
              <a:rPr lang="ar-SA" dirty="0" smtClean="0">
                <a:solidFill>
                  <a:srgbClr val="FF0000"/>
                </a:solidFill>
              </a:rPr>
              <a:t>مقصود</a:t>
            </a:r>
            <a:r>
              <a:rPr lang="ar-SA" dirty="0" smtClean="0"/>
              <a:t>، والتفكير العرضي لا يتطلب جهداً كبيراً، ولا يحتاج إلى خطوات منظمة، وإنما يعرض لصاحبه بطريقة آلية بسيطة كأن يجيب على سؤال سهل أو نحو ذلك. وأما التفكير المقصود فهو الذي يقود إلى الإبداع وفق خطوات مسلسلة ومنظمة، ويتطلب عناءً كبيراً وخبرات ونظريات وقوانين مختزنة، يستفاد منها في التوصل إلى الحل المطلوب، وهو عملية معقدة تكشف عن ممارسات الناس المتباينة، وتتبوأ مستوى عالياً بين مستويات </a:t>
            </a:r>
            <a:endParaRPr lang="en-US" dirty="0"/>
          </a:p>
        </p:txBody>
      </p:sp>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النشاط العقلي التي تنتج سلوكاً متطوراً كالقدرة على التعامل مع المشكلات، أو اتخاذ قرارات، أو محاولة فهم قضايا معقدة.</a:t>
            </a:r>
            <a:endParaRPr lang="en-US" dirty="0" smtClean="0"/>
          </a:p>
          <a:p>
            <a:pPr algn="r"/>
            <a:r>
              <a:rPr lang="ar-SA" dirty="0" smtClean="0"/>
              <a:t>وبالنسبة لمستويات التفكير فيرى جيمس كييف أن عملية التفكير تمر بأربعة مستويات هي:</a:t>
            </a: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b="1" dirty="0" smtClean="0">
                <a:solidFill>
                  <a:srgbClr val="FF0000"/>
                </a:solidFill>
              </a:rPr>
              <a:t>لماذا تعليم مهارات التفكير</a:t>
            </a:r>
            <a:endParaRPr lang="en-US" b="1" dirty="0">
              <a:solidFill>
                <a:srgbClr val="FF0000"/>
              </a:solidFill>
            </a:endParaRPr>
          </a:p>
        </p:txBody>
      </p:sp>
      <p:sp>
        <p:nvSpPr>
          <p:cNvPr id="3" name="Content Placeholder 2"/>
          <p:cNvSpPr>
            <a:spLocks noGrp="1"/>
          </p:cNvSpPr>
          <p:nvPr>
            <p:ph idx="1"/>
          </p:nvPr>
        </p:nvSpPr>
        <p:spPr/>
        <p:txBody>
          <a:bodyPr/>
          <a:lstStyle/>
          <a:p>
            <a:pPr marL="0" indent="0" algn="r">
              <a:buNone/>
            </a:pPr>
            <a:r>
              <a:rPr lang="ar-SA" sz="4500" b="1" dirty="0" smtClean="0">
                <a:solidFill>
                  <a:srgbClr val="04617B"/>
                </a:solidFill>
                <a:latin typeface="Calibri"/>
                <a:cs typeface="Traditional Arabic" panose="02020603050405020304" pitchFamily="18" charset="-78"/>
              </a:rPr>
              <a:t>أولاً</a:t>
            </a:r>
            <a:r>
              <a:rPr lang="ar-JO" sz="4500" b="1" dirty="0" smtClean="0">
                <a:solidFill>
                  <a:srgbClr val="04617B"/>
                </a:solidFill>
                <a:latin typeface="Calibri"/>
                <a:cs typeface="Traditional Arabic" panose="02020603050405020304" pitchFamily="18" charset="-78"/>
              </a:rPr>
              <a:t>:</a:t>
            </a:r>
            <a:endParaRPr lang="ar-JO" sz="4500" b="1" dirty="0" smtClean="0">
              <a:solidFill>
                <a:srgbClr val="04617B"/>
              </a:solidFill>
              <a:latin typeface="Calibri"/>
              <a:ea typeface="+mj-ea"/>
              <a:cs typeface="Traditional Arabic" panose="02020603050405020304" pitchFamily="18" charset="-78"/>
            </a:endParaRPr>
          </a:p>
          <a:p>
            <a:pPr marL="0" indent="0" algn="r">
              <a:buNone/>
            </a:pPr>
            <a:endParaRPr lang="ar-JO" sz="4500" b="1" dirty="0">
              <a:solidFill>
                <a:srgbClr val="04617B"/>
              </a:solidFill>
              <a:latin typeface="Calibri"/>
              <a:ea typeface="+mj-ea"/>
              <a:cs typeface="Traditional Arabic" panose="02020603050405020304" pitchFamily="18" charset="-78"/>
            </a:endParaRPr>
          </a:p>
          <a:p>
            <a:pPr marL="0" indent="0" algn="r">
              <a:buNone/>
            </a:pPr>
            <a:r>
              <a:rPr lang="ar-SA" sz="4500" b="1" dirty="0" smtClean="0">
                <a:solidFill>
                  <a:srgbClr val="04617B"/>
                </a:solidFill>
                <a:latin typeface="Calibri"/>
                <a:ea typeface="+mj-ea"/>
                <a:cs typeface="Traditional Arabic" panose="02020603050405020304" pitchFamily="18" charset="-78"/>
              </a:rPr>
              <a:t>التفكير </a:t>
            </a:r>
            <a:r>
              <a:rPr lang="ar-SA" sz="4500" b="1" dirty="0">
                <a:solidFill>
                  <a:srgbClr val="04617B"/>
                </a:solidFill>
                <a:latin typeface="Calibri"/>
                <a:ea typeface="+mj-ea"/>
                <a:cs typeface="Traditional Arabic" panose="02020603050405020304" pitchFamily="18" charset="-78"/>
              </a:rPr>
              <a:t>ضرورة حيوية للإيمان واكتشاف نواميس الحياة</a:t>
            </a:r>
            <a:r>
              <a:rPr lang="en-US" sz="4500" dirty="0">
                <a:solidFill>
                  <a:srgbClr val="04617B"/>
                </a:solidFill>
                <a:latin typeface="Calibri"/>
                <a:ea typeface="+mj-ea"/>
                <a:cs typeface="+mj-cs"/>
              </a:rPr>
              <a:t/>
            </a:r>
            <a:br>
              <a:rPr lang="en-US" sz="4500" dirty="0">
                <a:solidFill>
                  <a:srgbClr val="04617B"/>
                </a:solidFill>
                <a:latin typeface="Calibri"/>
                <a:ea typeface="+mj-ea"/>
                <a:cs typeface="+mj-cs"/>
              </a:rPr>
            </a:br>
            <a:endParaRPr lang="en-US" dirty="0"/>
          </a:p>
        </p:txBody>
      </p: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1 ـ مستوى </a:t>
            </a:r>
            <a:r>
              <a:rPr lang="ar-SA" dirty="0" smtClean="0">
                <a:solidFill>
                  <a:srgbClr val="FF0000"/>
                </a:solidFill>
              </a:rPr>
              <a:t>الضوابط المعرفية </a:t>
            </a:r>
            <a:r>
              <a:rPr lang="ar-SA" dirty="0" smtClean="0"/>
              <a:t>التي تعد من القرارات الأساسية في عملية اكتساب المعرفة وتوجيه عمليات الفكر.</a:t>
            </a:r>
            <a:endParaRPr lang="en-US" dirty="0" smtClean="0"/>
          </a:p>
          <a:p>
            <a:pPr algn="r" rtl="1"/>
            <a:r>
              <a:rPr lang="ar-SA" dirty="0" smtClean="0"/>
              <a:t>2 ـ مستوى ت</a:t>
            </a:r>
            <a:r>
              <a:rPr lang="ar-SA" dirty="0" smtClean="0">
                <a:solidFill>
                  <a:srgbClr val="FF0000"/>
                </a:solidFill>
              </a:rPr>
              <a:t>علم كيفية التعلم</a:t>
            </a:r>
            <a:r>
              <a:rPr lang="ar-SA" dirty="0" smtClean="0"/>
              <a:t>، وهي الطرق التي تساعد المتعلم في تنظيم إجراءات الحصول على المعرفة وتعديلها.</a:t>
            </a:r>
            <a:endParaRPr lang="en-US" dirty="0" smtClean="0"/>
          </a:p>
          <a:p>
            <a:pPr algn="r" rtl="1"/>
            <a:r>
              <a:rPr lang="ar-SA" dirty="0" smtClean="0"/>
              <a:t>3 ـ مستوى التفكير </a:t>
            </a:r>
            <a:r>
              <a:rPr lang="ar-SA" dirty="0" smtClean="0">
                <a:solidFill>
                  <a:srgbClr val="FF0000"/>
                </a:solidFill>
              </a:rPr>
              <a:t>المرتبط بالمحتوى المعرفي</a:t>
            </a:r>
            <a:r>
              <a:rPr lang="ar-SA" dirty="0" smtClean="0"/>
              <a:t>.</a:t>
            </a:r>
            <a:endParaRPr lang="en-US" dirty="0" smtClean="0"/>
          </a:p>
          <a:p>
            <a:pPr algn="r" rtl="1"/>
            <a:r>
              <a:rPr lang="ar-SA" dirty="0" smtClean="0"/>
              <a:t>4 ـ مستوى التفكير</a:t>
            </a:r>
            <a:r>
              <a:rPr lang="ar-SA" dirty="0" smtClean="0">
                <a:solidFill>
                  <a:srgbClr val="FF0000"/>
                </a:solidFill>
              </a:rPr>
              <a:t> التأملي</a:t>
            </a:r>
            <a:r>
              <a:rPr lang="ar-SA" dirty="0" smtClean="0"/>
              <a:t>.</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solidFill>
                  <a:srgbClr val="FF0000"/>
                </a:solidFill>
              </a:rPr>
              <a:t>هل التفكير تحكمه الوراثة أم التربية ؟</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algn="r" rtl="1"/>
            <a:r>
              <a:rPr lang="ar-SA" dirty="0" smtClean="0"/>
              <a:t> </a:t>
            </a:r>
            <a:endParaRPr lang="en-US" dirty="0" smtClean="0"/>
          </a:p>
          <a:p>
            <a:pPr algn="r" rtl="1"/>
            <a:r>
              <a:rPr lang="ar-SA" dirty="0" smtClean="0"/>
              <a:t>اختلف العلماء حول أثر التربية والوراثة في قدرة الأطفال – خاصة - على التعلم، فمنهم من جعل الأثر الأوفر لعوامل التربية والبيئة بشكل عام، ومنهم من رأى أن عامل الوراثة أهم وهو المحور لعملية التفكير، ولكن هناك اتفاق على أن لكل من </a:t>
            </a:r>
            <a:r>
              <a:rPr lang="ar-SA" dirty="0" smtClean="0">
                <a:solidFill>
                  <a:srgbClr val="FF0000"/>
                </a:solidFill>
              </a:rPr>
              <a:t>الوراثة</a:t>
            </a:r>
            <a:r>
              <a:rPr lang="ar-SA" dirty="0" smtClean="0"/>
              <a:t> </a:t>
            </a:r>
            <a:r>
              <a:rPr lang="ar-SA" dirty="0" smtClean="0">
                <a:solidFill>
                  <a:srgbClr val="FF0000"/>
                </a:solidFill>
              </a:rPr>
              <a:t>والتربية</a:t>
            </a:r>
            <a:r>
              <a:rPr lang="ar-SA" dirty="0" smtClean="0"/>
              <a:t> دوراً محدداً في القدرة على التفكير، وفي قبوله للتعلم، غير أن التربية الحديثة تولي عنايتها للبيئة العلمية وآثارها على الدماغ الذي هو آلة التعلم، وهو موضع عنايتها واهتمامها.</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وقد أثبتت دراسات عديدة أن للبيئة الصحية تربوياً دوراً ملموساً في تكوين ارتباطات عالية بين العصبونات في الدماغ ،وأنها تجعل قشرته الخارجية أكثر سماكة وقوة، مما يترتب عليه قدرة أفضل على التعلم، فتزداد تشعبات الخطوط العصبونية والفجوات المجهرية</a:t>
            </a:r>
            <a:endParaRPr lang="en-US" dirty="0"/>
          </a:p>
        </p:txBody>
      </p:sp>
    </p:spTree>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وتعد قدرة المناهج الدراسية على تحدي عقل المتعلم من أبرز مكونات البيئة التعليمية الجيدة، يضاف إليها التحديث  المستمر للمواد الدراسية والأساليب التعليمية المتبعة كالتعلم الرمزي أو المشروعات أو اللعب، وكذلك الوسائل المعينة المتطورة كالحاسب الآلي والمحاضرات والرحلات، وكذلك تغيير استراتيجيات التعليم بما يتناسب مع طبيعة المحتوى الدراسي وقدرة الطلبة على الاستيعاب. ومن مكونات البيئة التعليمية الجيدة أيضاً قدرتها على تقديم تغذية راجعة للأساتذة والمتعلمين، وتوظيف وسائل التعزيز لأفعالهم وأقوالهم وتمكينهم من التفاعل مع المجتمع والتكيف مع عناصره، وكذلك تخفيف الضغوط التي يتعرضون لها فيشعرون بالسعادة والارتياح، لأنهم يجدون من يقدر إنجازاتهم، فيستمتعون بدراساتهم، ويقبلون عليها بشغف.</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r" rtl="1"/>
            <a:r>
              <a:rPr lang="ar-SA" dirty="0" smtClean="0"/>
              <a:t>علاقة العواطف بالتفكير:</a:t>
            </a:r>
            <a:endParaRPr lang="en-US" dirty="0" smtClean="0"/>
          </a:p>
          <a:p>
            <a:pPr algn="r" rtl="1"/>
            <a:r>
              <a:rPr lang="ar-SA" dirty="0" smtClean="0"/>
              <a:t>أثبتت دراسات معاصرة عديدة ارتباط القدرة على التفكير الجيد وتطبيق مهاراته والاستمتاع بممارستها بالحالة النفسية للطالب في البيت أو داخل قاعة الدرس، كما برزت في تلك الدراسات وجود علاقة إيجابية بين العواطف الإنسانية وزيادة القدرة على التفكير، وأنه لا يوجد تعارض بين الوجدان والمنطق، حيث تلعب العاطفة دوراً في تحفيز المنطق لتحقيق الأهداف المحددة في الخطة. وكذلك فإن عواطف الفرح والسرور لها دور مهم في صفاء الذهن، ويترتب عليها زيادة قدرته على التفكير السليم، ولذلك فإن علماء النفس ينصحون بضرورة تجنب إثارة العواطف السلبية كالخوف (التخويف) مثلاً ؛ لأنها تحد من القدرة على التفكير. كما يحذرون من إثارة العواطف الجياشة سواء أكانت عاطفة فرح أو عاطفة خوف، لأنها تولد تفكيراً عشوائياً على أسس متينة. غير أن العاطفة السامية التي يدعون إليها، ويحثون على العمل من أجلها هي إقامة علاقة جيدة مع الطلبة، لما يترتب على ذلك من بناء مجتمع تعليمي سليم يتدرب فيه المتعلمون على ممارسة مهارات التفكير بأنواعه.  </a:t>
            </a:r>
            <a:endParaRPr lang="en-US" dirty="0" smtClean="0"/>
          </a:p>
          <a:p>
            <a:pPr algn="r" rtl="1"/>
            <a:r>
              <a:rPr lang="ar-SA" dirty="0" smtClean="0"/>
              <a:t>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solidFill>
                  <a:srgbClr val="FF0000"/>
                </a:solidFill>
              </a:rPr>
              <a:t>قدرات الدماغ البشري:</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algn="r" rtl="1"/>
            <a:r>
              <a:rPr lang="ar-SA" dirty="0" smtClean="0"/>
              <a:t>قدرات الدماغ البشري:</a:t>
            </a:r>
            <a:endParaRPr lang="en-US" dirty="0" smtClean="0"/>
          </a:p>
          <a:p>
            <a:pPr algn="r" rtl="1"/>
            <a:r>
              <a:rPr lang="ar-SA" dirty="0" smtClean="0"/>
              <a:t>يعد الدماغ الآلة المادية للتفكير، وفيه تتولد قدرة الإنسان على التصور والتعبير، وعلى فهم المعاني والاستجابة لها، والإنسان كما قال (باسكال) ليس سوى آلة مفكرة، والفكر هو الذي يشكل عظمته الحقيقية. والأفكار هي جوهر الإنسان، وهي الحقيقة الكبرى التي يستمد منها قوته أو ضعفه. لكن السؤال الذي يبحثه العلماء حالياً هو: كيف يعمل الدماغ أثناء التفكير ؟ . وإن كانت البحوث المعاصرة التي أجريت في هذا الصدد تكشف الكثير من تلك الآليات، وتنبئ بمستقبل أفضل للتربية والتعليم ، إلا أنها مازالت غير مشبعة لرغبات البحث العلمي وحب الاكتشاف. وحينما يتم الإجابة على هذا السؤال فسيتم تقديم خدمة كبرى للعاملين في مجال تربية التفكير. علماً بأن اكتشاف مقياس "الكهربائية الدماغية" أدى إلى شيء من الفهم لكيفية عمل الدماغ وأن توظيف الدماغ في التفكير ينميه ويقويه.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a:r>
              <a:rPr lang="ar-SA" dirty="0" smtClean="0"/>
              <a:t>يرى علماء الدماغ أن التفكير هو عملية اتصال كهروكيماوية تتم فيما بين العصبونات أو خلايا التفكير في مناطق الدماغ المختلفة، بقصد تبادل المعلومات حول موضوع ما. ويعرفون التعلم بأنه " عملية تكوين ارتباطات بين مجموعة من العصبونات، وتكوين فجوات مجهرية، ومستقبلات للباعثات الكيماوية على الخيوط العصبونية".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a:r>
              <a:rPr lang="ar-SA" dirty="0" smtClean="0"/>
              <a:t>عندما يكتب الإنسان أو يتحدث فإن هناك رسائل تنتقل على هيئة نبضات كهربائية داخل خلية التفكير، وتتحول إلى أيونات كيماوية لا تلبث أن تنتقل إلى الخلية المجاورة لها، فإذا تعلم الطفل اسماً لكائن ما مثلا، فإن الدماغ يكون ارتباطات حول طبيعة ذلك الكائن، فإذا رأى الطفل ذلك الكائن مرة ثانية، فإن الدماغ يسترجع تلك الارتباطات فيتعرف عليها. وتتوسع شبكة الارتباطات التي تتكون لدى الطفل بمقدار المعلومات التي يحصل عليها من خلال الوسائل المعينة المتوفرة، فتقوى ويصبح التواصل بينها أسرع بتكرار المشاهدة، حيث تتكون طبقة دهنية تسمى المايلين تسمح للإشارات الكهربائية بالانتقال عبر المحور الناقل للرسائل بسهولة. وبناء على ذلك، فإن التعلم عملية اجتماعية مستمرة، وإن البيئة الغنية بمصادر التعلم ووسائله، والتي يوفرها معلم محبوب من الطلاب تحدث تعلماً أفضل.</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وتقوم خلايا التفكير، والتي يشكل عددها 10% من مجموعة خلايا الدماغ، بوظيفة التفكير، ويفقد الإنسان آلاف الخلايا يومياً نتيجة لعوامل سلبية عديدة، منها الإجهاد في العمل، والضغوط النفسية المتواصلة، غير أن الخالق العظيم قد منح الدماغ القدرة على تعويض الخلايا التالفة. إن الإنسان الذي يفكر في حلٍ لقضية ما، يبذل طاقة من دماغه، وهذه الطاقة تتناسب طردياً مع نوع المسألة (موضوع التفكير) وتستدعي توليد طاقة كهربائية في الدماغ لتحليلها، وتتحول الطاقة المتولدة إلى نبضات تتحرك في خلايا الدماغ حتى تستقر في وسطه، حيث تصدر الأوامر إلى سائر مناطق الدماغ حسب وظائفها، وعندما تتحول الطاقة الكهربائية إلى كيماوية فإنها تملي على الإنسان سلوكه، فيكون نشيطاً مجتهداً أو كسولاً أو خاملاً.</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SA" dirty="0" smtClean="0"/>
              <a:t>ويزداد الذكاء بزيادة التعلم الذي يعمل على زيادة الارتباطات في خلايا التفكير، وهذه الارتباطات هي التي تساعد المتعلم على إدراك الأشياء من حوله، وحل مشكلاته، وبالتالي يتسع نطاق عقله، ويزداد ذكاؤه فتزداد قدرته على التعلم. </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292</TotalTime>
  <Words>6764</Words>
  <Application>Microsoft Office PowerPoint</Application>
  <PresentationFormat>On-screen Show (4:3)</PresentationFormat>
  <Paragraphs>452</Paragraphs>
  <Slides>131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131</vt:i4>
      </vt:variant>
    </vt:vector>
  </HeadingPairs>
  <TitlesOfParts>
    <vt:vector size="139" baseType="lpstr">
      <vt:lpstr>Calibri</vt:lpstr>
      <vt:lpstr>Calibri Light</vt:lpstr>
      <vt:lpstr>Constantia</vt:lpstr>
      <vt:lpstr>Majalla UI</vt:lpstr>
      <vt:lpstr>Times New Roman</vt:lpstr>
      <vt:lpstr>Traditional Arabic</vt:lpstr>
      <vt:lpstr>Wingdings 2</vt:lpstr>
      <vt:lpstr>Flow</vt:lpstr>
      <vt:lpstr>PowerPoint Presentation</vt:lpstr>
      <vt:lpstr>تعليم مهارات التفكير بين القول و الممارسة..</vt:lpstr>
      <vt:lpstr>PowerPoint Presentation</vt:lpstr>
      <vt:lpstr>PowerPoint Presentation</vt:lpstr>
      <vt:lpstr>PowerPoint Presentation</vt:lpstr>
      <vt:lpstr>لا تطعمني كل يوم سمكة بل علمني كيف أصطاد!!</vt:lpstr>
      <vt:lpstr>PowerPoint Presentation</vt:lpstr>
      <vt:lpstr>تكيف مع الجديد وما يستجد</vt:lpstr>
      <vt:lpstr>لماذا تعليم مهارات التفكير</vt:lpstr>
      <vt:lpstr>PowerPoint Presentation</vt:lpstr>
      <vt:lpstr>أنواع التفكير : </vt:lpstr>
      <vt:lpstr>PowerPoint Presentation</vt:lpstr>
      <vt:lpstr>PowerPoint Presentation</vt:lpstr>
      <vt:lpstr>عناصرتنمية مهارات التفكير في التعليم </vt:lpstr>
      <vt:lpstr>أولا: في طرائق التعليم</vt:lpstr>
      <vt:lpstr>ثانيا: في التدريبات والأسئلة</vt:lpstr>
      <vt:lpstr>ثالثا: في أساليب التقويم </vt:lpstr>
      <vt:lpstr>رابعا: في نتاجات التعلم </vt:lpstr>
      <vt:lpstr>خامسا: في سلوكات الطلبة والمعلمين </vt:lpstr>
      <vt:lpstr>سلوكات المعلم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معوقات تعليم مهارات التفكير </vt:lpstr>
      <vt:lpstr>PowerPoint Presentation</vt:lpstr>
      <vt:lpstr>PowerPoint Presentation</vt:lpstr>
      <vt:lpstr>PowerPoint Presentation</vt:lpstr>
      <vt:lpstr>PowerPoint Presentation</vt:lpstr>
      <vt:lpstr>PowerPoint Presentation</vt:lpstr>
      <vt:lpstr>.      برامج العمليات المعرفية  Cognitive Operations 1. </vt:lpstr>
      <vt:lpstr>2.برامج العمليات فوق المعرفية  Metacognitive Operations</vt:lpstr>
      <vt:lpstr>. 3. برامج التعلم بالاكتشاف Heuristic-Oriented Learning </vt:lpstr>
      <vt:lpstr>Cort: كورت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فلسفة ديبونو في الكورت: </vt:lpstr>
      <vt:lpstr>معايير برنامج الكورت لتعليم التفكير: </vt:lpstr>
      <vt:lpstr>PowerPoint Presentation</vt:lpstr>
      <vt:lpstr>4. برامج تعليم التفكير المنهجي Formal Thinking </vt:lpstr>
      <vt:lpstr>- اتجاهات و أساليب تعليم مهارات التفكير </vt:lpstr>
      <vt:lpstr>كيف يمكن للمختصين تضمين ودمج مهارات التفكير لدى الطلبة في المناهج الدراسية ؟</vt:lpstr>
      <vt:lpstr>PowerPoint Presentation</vt:lpstr>
      <vt:lpstr>beyer طريقة باير لتعليم مهارات التفكير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أخطاء شائعة في فهم التفكير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كل حافظ ذكي وكل ذكي حافظ :  </vt:lpstr>
      <vt:lpstr>PowerPoint Presentation</vt:lpstr>
      <vt:lpstr>أنواع التفكير الأساسية ومستوياته </vt:lpstr>
      <vt:lpstr>PowerPoint Presentation</vt:lpstr>
      <vt:lpstr>PowerPoint Presentation</vt:lpstr>
      <vt:lpstr>هل التفكير تحكمه الوراثة أم التربية ؟ </vt:lpstr>
      <vt:lpstr>PowerPoint Presentation</vt:lpstr>
      <vt:lpstr>PowerPoint Presentation</vt:lpstr>
      <vt:lpstr>PowerPoint Presentation</vt:lpstr>
      <vt:lpstr>قدرات الدماغ البشري: </vt:lpstr>
      <vt:lpstr>PowerPoint Presentation</vt:lpstr>
      <vt:lpstr>PowerPoint Presentation</vt:lpstr>
      <vt:lpstr>PowerPoint Presentation</vt:lpstr>
      <vt:lpstr>PowerPoint Presentation</vt:lpstr>
      <vt:lpstr>خلايا الدماغ وطاقته: </vt:lpstr>
      <vt:lpstr>محفزات التفكير ومثبطاته </vt:lpstr>
      <vt:lpstr>ومن العوامل التي تساعد على إثارة قابلية المتعلم للتعلم ما يأتي: </vt:lpstr>
      <vt:lpstr>PowerPoint Presentation</vt:lpstr>
      <vt:lpstr>ومن العوامل السلبية التي تترك آثارها على قدرة المتعلمين على التعلم والتفكير: </vt:lpstr>
      <vt:lpstr>PowerPoint Presentation</vt:lpstr>
      <vt:lpstr>PowerPoint Presentation</vt:lpstr>
      <vt:lpstr>PowerPoint Presentation</vt:lpstr>
      <vt:lpstr>PowerPoint Presentation</vt:lpstr>
      <vt:lpstr>PowerPoint Presentation</vt:lpstr>
      <vt:lpstr>مهارات التفكير الأساسية</vt:lpstr>
      <vt:lpstr>PowerPoint Presentation</vt:lpstr>
      <vt:lpstr>PowerPoint Presentation</vt:lpstr>
      <vt:lpstr>PowerPoint Presentation</vt:lpstr>
      <vt:lpstr>PowerPoint Presentation</vt:lpstr>
      <vt:lpstr>PowerPoint Presentation</vt:lpstr>
      <vt:lpstr>إرشادات مهمة في تعليم التفكير </vt:lpstr>
      <vt:lpstr>PowerPoint Presentation</vt:lpstr>
      <vt:lpstr>PowerPoint Presentation</vt:lpstr>
      <vt:lpstr>أنواع التفكير: </vt:lpstr>
      <vt:lpstr>التفكير المستنير: </vt:lpstr>
      <vt:lpstr>التفكير العلمي :  </vt:lpstr>
      <vt:lpstr>التفكير الناقد : </vt:lpstr>
      <vt:lpstr>التفكير الإبداعي :  </vt:lpstr>
      <vt:lpstr>التفكير الخرافي : </vt:lpstr>
      <vt:lpstr>التفكير المنطقي:  </vt:lpstr>
      <vt:lpstr>التفكير التأملي أو تفكير حل المشكلة: </vt:lpstr>
      <vt:lpstr>التفكير الترابطي: </vt:lpstr>
      <vt:lpstr>التفكير الشامل: </vt:lpstr>
      <vt:lpstr>التفكير الإستبصاري: </vt:lpstr>
      <vt:lpstr>التفكير التسلطي: </vt:lpstr>
      <vt:lpstr>التفكير ما وراء المعرفي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لماذا تعليم مهارات التفكير</dc:title>
  <dc:creator>Dr Maram</dc:creator>
  <cp:lastModifiedBy>Maram Abu Alnadi</cp:lastModifiedBy>
  <cp:revision>184</cp:revision>
  <dcterms:created xsi:type="dcterms:W3CDTF">2006-08-16T00:00:00Z</dcterms:created>
  <dcterms:modified xsi:type="dcterms:W3CDTF">2018-10-17T05:53:52Z</dcterms:modified>
</cp:coreProperties>
</file>