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36"/>
  </p:notesMasterIdLst>
  <p:handoutMasterIdLst>
    <p:handoutMasterId r:id="rId37"/>
  </p:handoutMasterIdLst>
  <p:sldIdLst>
    <p:sldId id="256" r:id="rId2"/>
    <p:sldId id="293" r:id="rId3"/>
    <p:sldId id="284" r:id="rId4"/>
    <p:sldId id="295" r:id="rId5"/>
    <p:sldId id="325" r:id="rId6"/>
    <p:sldId id="288" r:id="rId7"/>
    <p:sldId id="326" r:id="rId8"/>
    <p:sldId id="287" r:id="rId9"/>
    <p:sldId id="260" r:id="rId10"/>
    <p:sldId id="289" r:id="rId11"/>
    <p:sldId id="290" r:id="rId12"/>
    <p:sldId id="291" r:id="rId13"/>
    <p:sldId id="323" r:id="rId14"/>
    <p:sldId id="327" r:id="rId15"/>
    <p:sldId id="262" r:id="rId16"/>
    <p:sldId id="263" r:id="rId17"/>
    <p:sldId id="297" r:id="rId18"/>
    <p:sldId id="264" r:id="rId19"/>
    <p:sldId id="298" r:id="rId20"/>
    <p:sldId id="265" r:id="rId21"/>
    <p:sldId id="301" r:id="rId22"/>
    <p:sldId id="267" r:id="rId23"/>
    <p:sldId id="302" r:id="rId24"/>
    <p:sldId id="310" r:id="rId25"/>
    <p:sldId id="268" r:id="rId26"/>
    <p:sldId id="307" r:id="rId27"/>
    <p:sldId id="270" r:id="rId28"/>
    <p:sldId id="275" r:id="rId29"/>
    <p:sldId id="318" r:id="rId30"/>
    <p:sldId id="315" r:id="rId31"/>
    <p:sldId id="316" r:id="rId32"/>
    <p:sldId id="278" r:id="rId33"/>
    <p:sldId id="280" r:id="rId34"/>
    <p:sldId id="328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004B7E"/>
    <a:srgbClr val="1304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6323" autoAdjust="0"/>
  </p:normalViewPr>
  <p:slideViewPr>
    <p:cSldViewPr>
      <p:cViewPr>
        <p:scale>
          <a:sx n="72" d="100"/>
          <a:sy n="72" d="100"/>
        </p:scale>
        <p:origin x="-124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57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FB8E4-C420-4AD9-AE4F-01BCAC1FE81A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3389B-0DF1-4674-A34D-03E8B8DC2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1377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556853D-148B-4BE3-AB6A-A46B03609315}" type="datetimeFigureOut">
              <a:rPr lang="en-US"/>
              <a:pPr>
                <a:defRPr/>
              </a:pPr>
              <a:t>12/22/2019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A6EA815-8A09-4AE8-AB99-0BBBEB2A72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0433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3553D99-9A2F-4F68-A614-4CE99154FF3E}" type="slidenum">
              <a:rPr lang="en-US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179912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6EA815-8A09-4AE8-AB99-0BBBEB2A72B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5166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37733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251485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897411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166174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947358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41078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6EA815-8A09-4AE8-AB99-0BBBEB2A72B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687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6EA815-8A09-4AE8-AB99-0BBBEB2A72B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21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6EA815-8A09-4AE8-AB99-0BBBEB2A72B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65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6EA815-8A09-4AE8-AB99-0BBBEB2A72B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166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99192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6EA815-8A09-4AE8-AB99-0BBBEB2A72B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77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6EA815-8A09-4AE8-AB99-0BBBEB2A72B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4354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396DE63-7275-45D8-858F-FBF4A0C5C498}" type="slidenum">
              <a:rPr lang="en-US" smtClean="0"/>
              <a:pPr/>
              <a:t>21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56793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81B1F-6DFA-4756-90D4-447850384C3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60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EDA52-4413-49ED-8003-8A148EC6B22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832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6E090-5F59-4A52-BA09-6569813BA6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333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90034-EC70-4B07-AAEC-9A70669173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651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18A66-C534-4E9F-B4A0-C274FB94A3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254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B558A-9489-422C-A03A-5B8085C6EFB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002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5F92D-F9E3-4E4B-8A3F-D3ABBD2B95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67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A62B3-0722-4930-9DD0-C5CB1428CB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658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BE711-294D-42AD-9A12-98F7CA4059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713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7993A-378C-44F7-A33C-B204E2E225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847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BFD06-BADA-4D22-A0B9-7529C19F4E0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365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5F96965B-D249-44C4-98D7-76D42CA0E52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576030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9BBB5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9BBB5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8064A2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10890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FFFF00"/>
                </a:solidFill>
                <a:effectLst/>
              </a:rPr>
              <a:t>Nasal Drug delivery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724400"/>
            <a:ext cx="6400800" cy="17526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en-US" sz="2800" dirty="0" smtClean="0">
                <a:effectLst/>
              </a:rPr>
              <a:t>References: 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en-US" sz="2800" dirty="0" smtClean="0">
                <a:effectLst/>
              </a:rPr>
              <a:t>Novel drug delivery systems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en-US" sz="2800" dirty="0" smtClean="0">
                <a:effectLst/>
              </a:rPr>
              <a:t>Encyclopedia of Pharmaceutical Technology</a:t>
            </a:r>
          </a:p>
          <a:p>
            <a:pPr algn="ctr" eaLnBrk="1" hangingPunct="1">
              <a:lnSpc>
                <a:spcPct val="80000"/>
              </a:lnSpc>
              <a:defRPr/>
            </a:pPr>
            <a:endParaRPr lang="en-US" sz="2800" dirty="0" smtClean="0">
              <a:effectLst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36BC8-918C-4993-A253-B42986D4777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4100" name="Picture 4" descr="similasan-nasal-spr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9525" y="2047875"/>
            <a:ext cx="166687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3600" b="1" dirty="0" smtClean="0">
                <a:solidFill>
                  <a:srgbClr val="FFFF00"/>
                </a:solidFill>
                <a:effectLst/>
                <a:latin typeface="Comic Sans MS" panose="030F0702030302020204" pitchFamily="66" charset="0"/>
              </a:rPr>
              <a:t>Effect of drug </a:t>
            </a:r>
            <a:r>
              <a:rPr lang="en-US" sz="36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and</a:t>
            </a:r>
            <a:r>
              <a:rPr lang="en-US" sz="36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  <a:effectLst/>
                <a:latin typeface="Comic Sans MS" panose="030F0702030302020204" pitchFamily="66" charset="0"/>
              </a:rPr>
              <a:t>other </a:t>
            </a:r>
            <a:r>
              <a:rPr lang="en-US" sz="3600" b="1" dirty="0" smtClean="0">
                <a:solidFill>
                  <a:srgbClr val="FFFF00"/>
                </a:solidFill>
                <a:effectLst/>
                <a:latin typeface="Comic Sans MS" panose="030F0702030302020204" pitchFamily="66" charset="0"/>
              </a:rPr>
              <a:t>additives on nasal ciliary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61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3000" dirty="0" smtClean="0">
                <a:effectLst/>
                <a:latin typeface="Comic Sans MS" panose="030F0702030302020204" pitchFamily="66" charset="0"/>
                <a:cs typeface="Times New Roman" charset="0"/>
              </a:rPr>
              <a:t> Some </a:t>
            </a:r>
            <a:r>
              <a:rPr lang="en-US" sz="3000" dirty="0" smtClean="0">
                <a:solidFill>
                  <a:srgbClr val="FFC000"/>
                </a:solidFill>
                <a:effectLst/>
                <a:latin typeface="Comic Sans MS" panose="030F0702030302020204" pitchFamily="66" charset="0"/>
                <a:cs typeface="Times New Roman" charset="0"/>
              </a:rPr>
              <a:t>Medication</a:t>
            </a:r>
            <a:r>
              <a:rPr lang="en-US" sz="3000" dirty="0" smtClean="0">
                <a:effectLst/>
                <a:latin typeface="Comic Sans MS" panose="030F0702030302020204" pitchFamily="66" charset="0"/>
                <a:cs typeface="Times New Roman" charset="0"/>
              </a:rPr>
              <a:t> have negative effect on nasal ciliary function such as </a:t>
            </a:r>
            <a:r>
              <a:rPr lang="en-US" sz="3000" dirty="0" smtClean="0">
                <a:solidFill>
                  <a:srgbClr val="70FFFF"/>
                </a:solidFill>
                <a:effectLst/>
                <a:latin typeface="Comic Sans MS" panose="030F0702030302020204" pitchFamily="66" charset="0"/>
                <a:cs typeface="Times New Roman" charset="0"/>
              </a:rPr>
              <a:t>cocaine, atropine, antihistamines, propranolol, bile salts, </a:t>
            </a:r>
            <a:r>
              <a:rPr lang="en-US" sz="3000" dirty="0" err="1" smtClean="0">
                <a:solidFill>
                  <a:srgbClr val="70FFFF"/>
                </a:solidFill>
                <a:effectLst/>
                <a:latin typeface="Comic Sans MS" panose="030F0702030302020204" pitchFamily="66" charset="0"/>
                <a:cs typeface="Times New Roman" charset="0"/>
              </a:rPr>
              <a:t>xylometazoline</a:t>
            </a:r>
            <a:r>
              <a:rPr lang="en-US" sz="3000" dirty="0" smtClean="0">
                <a:solidFill>
                  <a:srgbClr val="70FFFF"/>
                </a:solidFill>
                <a:effectLst/>
                <a:latin typeface="Comic Sans MS" panose="030F0702030302020204" pitchFamily="66" charset="0"/>
                <a:cs typeface="Times New Roman" charset="0"/>
              </a:rPr>
              <a:t>, preservatives and hair spray.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000" dirty="0" smtClean="0">
                <a:solidFill>
                  <a:srgbClr val="70FFFF"/>
                </a:solidFill>
                <a:effectLst/>
                <a:latin typeface="Comic Sans MS" panose="030F0702030302020204" pitchFamily="66" charset="0"/>
                <a:cs typeface="Times New Roman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000" dirty="0" smtClean="0">
                <a:solidFill>
                  <a:srgbClr val="FFC000"/>
                </a:solidFill>
                <a:effectLst/>
                <a:latin typeface="Comic Sans MS" panose="030F0702030302020204" pitchFamily="66" charset="0"/>
                <a:cs typeface="Times New Roman" charset="0"/>
              </a:rPr>
              <a:t>Diseases</a:t>
            </a:r>
            <a:r>
              <a:rPr lang="en-US" sz="3000" dirty="0" smtClean="0">
                <a:effectLst/>
                <a:latin typeface="Comic Sans MS" panose="030F0702030302020204" pitchFamily="66" charset="0"/>
                <a:cs typeface="Times New Roman" charset="0"/>
              </a:rPr>
              <a:t> like </a:t>
            </a:r>
            <a:r>
              <a:rPr lang="en-US" sz="3000" dirty="0" smtClean="0">
                <a:solidFill>
                  <a:srgbClr val="70FFFF"/>
                </a:solidFill>
                <a:effectLst/>
                <a:latin typeface="Comic Sans MS" panose="030F0702030302020204" pitchFamily="66" charset="0"/>
                <a:cs typeface="Times New Roman" charset="0"/>
              </a:rPr>
              <a:t>common cold </a:t>
            </a:r>
            <a:r>
              <a:rPr lang="en-US" sz="3000" dirty="0" smtClean="0">
                <a:effectLst/>
                <a:latin typeface="Comic Sans MS" panose="030F0702030302020204" pitchFamily="66" charset="0"/>
                <a:cs typeface="Times New Roman" charset="0"/>
              </a:rPr>
              <a:t>or any that involve </a:t>
            </a:r>
            <a:r>
              <a:rPr lang="en-US" sz="3000" dirty="0" err="1" smtClean="0">
                <a:solidFill>
                  <a:srgbClr val="70FFFF"/>
                </a:solidFill>
                <a:effectLst/>
                <a:latin typeface="Comic Sans MS" panose="030F0702030302020204" pitchFamily="66" charset="0"/>
                <a:cs typeface="Times New Roman" charset="0"/>
              </a:rPr>
              <a:t>muco-ciliary</a:t>
            </a:r>
            <a:r>
              <a:rPr lang="en-US" sz="3000" dirty="0" smtClean="0">
                <a:solidFill>
                  <a:srgbClr val="70FFFF"/>
                </a:solidFill>
                <a:effectLst/>
                <a:latin typeface="Comic Sans MS" panose="030F0702030302020204" pitchFamily="66" charset="0"/>
                <a:cs typeface="Times New Roman" charset="0"/>
              </a:rPr>
              <a:t> dysfunction reduce the absorption of the drug from the nasal cavity and </a:t>
            </a:r>
            <a:r>
              <a:rPr lang="en-US" sz="3000" dirty="0" smtClean="0">
                <a:effectLst/>
                <a:latin typeface="Comic Sans MS" panose="030F0702030302020204" pitchFamily="66" charset="0"/>
                <a:cs typeface="Times New Roman" charset="0"/>
              </a:rPr>
              <a:t>will affect the rate of nasal clearance and thus therapeutic efficacy of drugs.</a:t>
            </a:r>
          </a:p>
          <a:p>
            <a:pPr eaLnBrk="1" hangingPunct="1"/>
            <a:endParaRPr lang="en-US" sz="3000" dirty="0" smtClean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49D22B-1161-40C3-93AA-FE111B28140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39825"/>
          </a:xfrm>
        </p:spPr>
        <p:txBody>
          <a:bodyPr/>
          <a:lstStyle/>
          <a:p>
            <a:pPr algn="ctr" eaLnBrk="1" hangingPunct="1"/>
            <a:r>
              <a:rPr lang="en-US" sz="3600" b="1" dirty="0" smtClean="0">
                <a:solidFill>
                  <a:srgbClr val="FFFF00"/>
                </a:solidFill>
                <a:effectLst/>
                <a:latin typeface="Comic Sans MS" panose="030F0702030302020204" pitchFamily="66" charset="0"/>
              </a:rPr>
              <a:t>Factors should be considered in the optimization of nasal drug delivery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915400" cy="4419600"/>
          </a:xfrm>
        </p:spPr>
        <p:txBody>
          <a:bodyPr/>
          <a:lstStyle/>
          <a:p>
            <a:pPr marL="514350" indent="-514350" eaLnBrk="1" hangingPunct="1">
              <a:lnSpc>
                <a:spcPct val="150000"/>
              </a:lnSpc>
              <a:buSzPct val="101000"/>
              <a:buFont typeface="Arial" charset="0"/>
              <a:buAutoNum type="arabicPeriod"/>
            </a:pPr>
            <a:r>
              <a:rPr lang="en-US" sz="3200" dirty="0" smtClean="0">
                <a:effectLst/>
                <a:latin typeface="Comic Sans MS" panose="030F0702030302020204" pitchFamily="66" charset="0"/>
                <a:cs typeface="Times New Roman" charset="0"/>
              </a:rPr>
              <a:t>Method and technique of administration.</a:t>
            </a:r>
          </a:p>
          <a:p>
            <a:pPr marL="514350" indent="-514350" eaLnBrk="1" hangingPunct="1">
              <a:lnSpc>
                <a:spcPct val="150000"/>
              </a:lnSpc>
              <a:buSzPct val="101000"/>
              <a:buFont typeface="Arial" charset="0"/>
              <a:buAutoNum type="arabicPeriod"/>
            </a:pPr>
            <a:r>
              <a:rPr lang="en-US" sz="3200" dirty="0" smtClean="0">
                <a:effectLst/>
                <a:latin typeface="Comic Sans MS" panose="030F0702030302020204" pitchFamily="66" charset="0"/>
                <a:cs typeface="Times New Roman" charset="0"/>
              </a:rPr>
              <a:t>Site of deposition.</a:t>
            </a:r>
          </a:p>
          <a:p>
            <a:pPr marL="514350" indent="-514350" eaLnBrk="1" hangingPunct="1">
              <a:lnSpc>
                <a:spcPct val="150000"/>
              </a:lnSpc>
              <a:buSzPct val="101000"/>
              <a:buFont typeface="Arial" charset="0"/>
              <a:buAutoNum type="arabicPeriod"/>
            </a:pPr>
            <a:r>
              <a:rPr lang="en-US" sz="3200" dirty="0" smtClean="0">
                <a:effectLst/>
                <a:latin typeface="Comic Sans MS" panose="030F0702030302020204" pitchFamily="66" charset="0"/>
                <a:cs typeface="Times New Roman" charset="0"/>
              </a:rPr>
              <a:t>Rate of clearance.</a:t>
            </a:r>
          </a:p>
          <a:p>
            <a:pPr marL="514350" indent="-514350" eaLnBrk="1" hangingPunct="1">
              <a:lnSpc>
                <a:spcPct val="150000"/>
              </a:lnSpc>
              <a:buSzPct val="101000"/>
              <a:buFont typeface="Arial" charset="0"/>
              <a:buAutoNum type="arabicPeriod"/>
            </a:pPr>
            <a:r>
              <a:rPr lang="en-US" sz="3200" dirty="0" smtClean="0">
                <a:effectLst/>
                <a:latin typeface="Comic Sans MS" panose="030F0702030302020204" pitchFamily="66" charset="0"/>
                <a:cs typeface="Times New Roman" charset="0"/>
              </a:rPr>
              <a:t>Minimization of any pathological condition.</a:t>
            </a:r>
          </a:p>
          <a:p>
            <a:pPr marL="514350" indent="-514350">
              <a:lnSpc>
                <a:spcPct val="150000"/>
              </a:lnSpc>
              <a:buSzPct val="101000"/>
              <a:buFont typeface="Arial" charset="0"/>
              <a:buAutoNum type="arabicPeriod"/>
            </a:pPr>
            <a:r>
              <a:rPr lang="en-US" sz="3200" dirty="0" smtClean="0">
                <a:effectLst/>
                <a:latin typeface="Comic Sans MS" panose="030F0702030302020204" pitchFamily="66" charset="0"/>
                <a:cs typeface="Times New Roman" charset="0"/>
              </a:rPr>
              <a:t>Absorption promoters (</a:t>
            </a:r>
            <a:r>
              <a:rPr lang="en-US" sz="32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Enhancers)</a:t>
            </a:r>
            <a:r>
              <a:rPr lang="en-US" sz="3200" dirty="0" smtClean="0">
                <a:effectLst/>
                <a:latin typeface="Comic Sans MS" panose="030F0702030302020204" pitchFamily="66" charset="0"/>
                <a:cs typeface="Times New Roman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6F602B-375F-46AD-927B-B8BCA09C85E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5029200" cy="712787"/>
          </a:xfrm>
        </p:spPr>
        <p:txBody>
          <a:bodyPr/>
          <a:lstStyle/>
          <a:p>
            <a:pPr algn="l" eaLnBrk="1" hangingPunct="1"/>
            <a:r>
              <a:rPr lang="en-US" sz="3600" b="1" dirty="0" smtClean="0">
                <a:solidFill>
                  <a:srgbClr val="FFFF00"/>
                </a:solidFill>
                <a:effectLst/>
                <a:latin typeface="Comic Sans MS" panose="030F0702030302020204" pitchFamily="66" charset="0"/>
              </a:rPr>
              <a:t>Absorption Enhancers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381000" y="609600"/>
            <a:ext cx="8458200" cy="5638800"/>
          </a:xfrm>
        </p:spPr>
        <p:txBody>
          <a:bodyPr/>
          <a:lstStyle/>
          <a:p>
            <a:pPr eaLnBrk="1" hangingPunct="1">
              <a:buSzPct val="90000"/>
              <a:buFont typeface="Wingdings" panose="05000000000000000000" pitchFamily="2" charset="2"/>
              <a:buChar char="§"/>
            </a:pPr>
            <a:r>
              <a:rPr lang="en-US" sz="3000" dirty="0" smtClean="0">
                <a:effectLst/>
                <a:latin typeface="Comic Sans MS" panose="030F0702030302020204" pitchFamily="66" charset="0"/>
                <a:cs typeface="Times New Roman" charset="0"/>
              </a:rPr>
              <a:t>Absorption promoters have long been used to achieve a better systemic bioavailability of nasally administered drugs. </a:t>
            </a:r>
          </a:p>
          <a:p>
            <a:pPr eaLnBrk="1" hangingPunct="1">
              <a:buSzPct val="90000"/>
              <a:buFont typeface="Wingdings" panose="05000000000000000000" pitchFamily="2" charset="2"/>
              <a:buChar char="§"/>
            </a:pPr>
            <a:r>
              <a:rPr lang="en-US" sz="3000" dirty="0" smtClean="0">
                <a:effectLst/>
                <a:latin typeface="Comic Sans MS" panose="030F0702030302020204" pitchFamily="66" charset="0"/>
                <a:cs typeface="Times New Roman" charset="0"/>
              </a:rPr>
              <a:t>The long term use of these agents could affect the biochemical and biophysical characteristics and the  functions of nasal mucosal and thus the efficiency of trans-derma permeation</a:t>
            </a:r>
            <a:r>
              <a:rPr lang="en-US" sz="3000" dirty="0" smtClean="0">
                <a:effectLst/>
                <a:latin typeface="Comic Sans MS" panose="030F0702030302020204" pitchFamily="66" charset="0"/>
                <a:cs typeface="Times New Roman" charset="0"/>
              </a:rPr>
              <a:t>.</a:t>
            </a:r>
            <a:endParaRPr lang="en-US" sz="3000" dirty="0" smtClean="0">
              <a:effectLst/>
              <a:latin typeface="Comic Sans MS" panose="030F0702030302020204" pitchFamily="66" charset="0"/>
              <a:cs typeface="Times New Roman" charset="0"/>
            </a:endParaRPr>
          </a:p>
          <a:p>
            <a:pPr marL="800100" lvl="2" indent="0">
              <a:buNone/>
            </a:pPr>
            <a:r>
              <a:rPr lang="en-US" sz="3000" dirty="0" smtClean="0">
                <a:effectLst/>
                <a:latin typeface="Comic Sans MS" panose="030F0702030302020204" pitchFamily="66" charset="0"/>
                <a:cs typeface="Times New Roman" charset="0"/>
              </a:rPr>
              <a:t>1. The local toxic effects.</a:t>
            </a:r>
          </a:p>
          <a:p>
            <a:pPr marL="800100" lvl="2" indent="0">
              <a:buNone/>
            </a:pPr>
            <a:r>
              <a:rPr lang="en-US" sz="3000" dirty="0" smtClean="0">
                <a:effectLst/>
                <a:latin typeface="Comic Sans MS" panose="030F0702030302020204" pitchFamily="66" charset="0"/>
                <a:cs typeface="Times New Roman" charset="0"/>
              </a:rPr>
              <a:t>2.  </a:t>
            </a:r>
            <a:r>
              <a:rPr lang="en-US" sz="3000" dirty="0">
                <a:effectLst/>
                <a:latin typeface="Comic Sans MS" panose="030F0702030302020204" pitchFamily="66" charset="0"/>
                <a:cs typeface="Times New Roman" charset="0"/>
              </a:rPr>
              <a:t>T</a:t>
            </a:r>
            <a:r>
              <a:rPr lang="en-US" sz="3000" dirty="0" smtClean="0">
                <a:effectLst/>
                <a:latin typeface="Comic Sans MS" panose="030F0702030302020204" pitchFamily="66" charset="0"/>
                <a:cs typeface="Times New Roman" charset="0"/>
              </a:rPr>
              <a:t>he possibility of antibody formation.</a:t>
            </a:r>
          </a:p>
          <a:p>
            <a:pPr marL="800100" lvl="2" indent="0">
              <a:buNone/>
            </a:pPr>
            <a:r>
              <a:rPr lang="en-US" sz="3000" dirty="0" smtClean="0">
                <a:effectLst/>
                <a:latin typeface="Comic Sans MS" panose="030F0702030302020204" pitchFamily="66" charset="0"/>
                <a:cs typeface="Times New Roman" charset="0"/>
              </a:rPr>
              <a:t> 3. The tolerance potential of nasal formulations</a:t>
            </a:r>
            <a:r>
              <a:rPr lang="en-US" sz="3000" dirty="0" smtClean="0">
                <a:solidFill>
                  <a:srgbClr val="FFC000"/>
                </a:solidFill>
                <a:effectLst/>
                <a:latin typeface="Comic Sans MS" panose="030F0702030302020204" pitchFamily="66" charset="0"/>
                <a:cs typeface="Times New Roman" charset="0"/>
              </a:rPr>
              <a:t>.</a:t>
            </a:r>
            <a:endParaRPr lang="en-US" sz="3000" dirty="0" smtClean="0">
              <a:solidFill>
                <a:schemeClr val="accent2"/>
              </a:solidFill>
              <a:effectLst/>
              <a:latin typeface="Comic Sans MS" panose="030F0702030302020204" pitchFamily="66" charset="0"/>
              <a:cs typeface="Times New Roma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8A2740-0039-4534-B48B-97354B4A6019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6587"/>
          </a:xfrm>
        </p:spPr>
        <p:txBody>
          <a:bodyPr/>
          <a:lstStyle/>
          <a:p>
            <a:r>
              <a:rPr lang="en-US" sz="3900" dirty="0">
                <a:solidFill>
                  <a:srgbClr val="FFFF00"/>
                </a:solidFill>
                <a:effectLst/>
              </a:rPr>
              <a:t>Enhancement of nasal </a:t>
            </a:r>
            <a:r>
              <a:rPr lang="en-US" sz="3900" dirty="0" smtClean="0">
                <a:solidFill>
                  <a:srgbClr val="FFFF00"/>
                </a:solidFill>
                <a:effectLst/>
              </a:rPr>
              <a:t>absorption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077200" cy="6019800"/>
          </a:xfrm>
        </p:spPr>
        <p:txBody>
          <a:bodyPr/>
          <a:lstStyle/>
          <a:p>
            <a:pPr marL="0" indent="0">
              <a:buNone/>
            </a:pPr>
            <a:r>
              <a:rPr lang="en-US" sz="2900" dirty="0">
                <a:effectLst/>
                <a:latin typeface="Comic Sans MS" panose="030F0702030302020204" pitchFamily="66" charset="0"/>
              </a:rPr>
              <a:t>Strategies employed for improving the nasal drug absorption are</a:t>
            </a:r>
            <a:r>
              <a:rPr lang="en-US" sz="2900" dirty="0" smtClean="0">
                <a:effectLst/>
                <a:latin typeface="Comic Sans MS" panose="030F0702030302020204" pitchFamily="66" charset="0"/>
              </a:rPr>
              <a:t>:</a:t>
            </a:r>
          </a:p>
          <a:p>
            <a:pPr marL="514350" lvl="0" indent="-514350">
              <a:buClr>
                <a:srgbClr val="FFFF00"/>
              </a:buClr>
              <a:buSzPct val="90000"/>
              <a:buFont typeface="+mj-lt"/>
              <a:buAutoNum type="arabicPeriod"/>
            </a:pPr>
            <a:r>
              <a:rPr lang="en-US" sz="2900" dirty="0">
                <a:solidFill>
                  <a:srgbClr val="FFFF00"/>
                </a:solidFill>
                <a:effectLst/>
                <a:latin typeface="Comic Sans MS" panose="030F0702030302020204" pitchFamily="66" charset="0"/>
              </a:rPr>
              <a:t>Structural modification: </a:t>
            </a:r>
            <a:endParaRPr lang="en-US" sz="2900" dirty="0" smtClean="0">
              <a:solidFill>
                <a:srgbClr val="FFFF00"/>
              </a:solidFill>
              <a:effectLst/>
              <a:latin typeface="Comic Sans MS" panose="030F0702030302020204" pitchFamily="66" charset="0"/>
            </a:endParaRPr>
          </a:p>
          <a:p>
            <a:pPr marL="0" lvl="0" indent="0">
              <a:buNone/>
            </a:pPr>
            <a:r>
              <a:rPr lang="en-US" sz="2900" dirty="0" smtClean="0">
                <a:effectLst/>
                <a:latin typeface="Comic Sans MS" panose="030F0702030302020204" pitchFamily="66" charset="0"/>
              </a:rPr>
              <a:t>Chemical </a:t>
            </a:r>
            <a:r>
              <a:rPr lang="en-US" sz="2900" dirty="0">
                <a:effectLst/>
                <a:latin typeface="Comic Sans MS" panose="030F0702030302020204" pitchFamily="66" charset="0"/>
              </a:rPr>
              <a:t>modification of the molecular </a:t>
            </a:r>
            <a:r>
              <a:rPr lang="en-US" sz="2900" dirty="0" smtClean="0">
                <a:effectLst/>
                <a:latin typeface="Comic Sans MS" panose="030F0702030302020204" pitchFamily="66" charset="0"/>
              </a:rPr>
              <a:t>structure </a:t>
            </a:r>
            <a:r>
              <a:rPr lang="en-US" sz="2900" dirty="0">
                <a:effectLst/>
                <a:latin typeface="Comic Sans MS" panose="030F0702030302020204" pitchFamily="66" charset="0"/>
              </a:rPr>
              <a:t>of </a:t>
            </a:r>
            <a:r>
              <a:rPr lang="en-US" sz="2900" dirty="0" smtClean="0">
                <a:effectLst/>
                <a:latin typeface="Comic Sans MS" panose="030F0702030302020204" pitchFamily="66" charset="0"/>
              </a:rPr>
              <a:t> drug which </a:t>
            </a:r>
            <a:r>
              <a:rPr lang="en-US" sz="2900" dirty="0">
                <a:effectLst/>
                <a:latin typeface="Comic Sans MS" panose="030F0702030302020204" pitchFamily="66" charset="0"/>
              </a:rPr>
              <a:t>can alter </a:t>
            </a:r>
            <a:r>
              <a:rPr lang="en-US" sz="2900" dirty="0" smtClean="0">
                <a:effectLst/>
                <a:latin typeface="Comic Sans MS" panose="030F0702030302020204" pitchFamily="66" charset="0"/>
              </a:rPr>
              <a:t>physical and chemical </a:t>
            </a:r>
            <a:r>
              <a:rPr lang="en-US" sz="2900" dirty="0" smtClean="0">
                <a:effectLst/>
                <a:latin typeface="Comic Sans MS" panose="030F0702030302020204" pitchFamily="66" charset="0"/>
              </a:rPr>
              <a:t>properties of drugs</a:t>
            </a:r>
            <a:r>
              <a:rPr lang="en-US" sz="2900" dirty="0">
                <a:effectLst/>
                <a:latin typeface="Comic Sans MS" panose="030F0702030302020204" pitchFamily="66" charset="0"/>
              </a:rPr>
              <a:t>.</a:t>
            </a:r>
          </a:p>
          <a:p>
            <a:pPr marL="514350" lvl="0" indent="-514350">
              <a:buClr>
                <a:srgbClr val="FFFF00"/>
              </a:buClr>
              <a:buSzPct val="90000"/>
              <a:buFont typeface="+mj-lt"/>
              <a:buAutoNum type="arabicPeriod" startAt="2"/>
            </a:pPr>
            <a:r>
              <a:rPr lang="en-US" sz="2900" dirty="0">
                <a:solidFill>
                  <a:srgbClr val="FFFF00"/>
                </a:solidFill>
                <a:effectLst/>
                <a:latin typeface="Comic Sans MS" panose="030F0702030302020204" pitchFamily="66" charset="0"/>
              </a:rPr>
              <a:t>Formulation design: </a:t>
            </a:r>
            <a:endParaRPr lang="en-US" sz="2900" dirty="0" smtClean="0">
              <a:solidFill>
                <a:srgbClr val="FFFF00"/>
              </a:solidFill>
              <a:effectLst/>
              <a:latin typeface="Comic Sans MS" panose="030F0702030302020204" pitchFamily="66" charset="0"/>
            </a:endParaRPr>
          </a:p>
          <a:p>
            <a:pPr marL="0" lvl="0" indent="0">
              <a:buNone/>
            </a:pPr>
            <a:r>
              <a:rPr lang="en-US" sz="2900" dirty="0" smtClean="0">
                <a:effectLst/>
                <a:latin typeface="Comic Sans MS" panose="030F0702030302020204" pitchFamily="66" charset="0"/>
              </a:rPr>
              <a:t>Selection </a:t>
            </a:r>
            <a:r>
              <a:rPr lang="en-US" sz="2900" dirty="0">
                <a:effectLst/>
                <a:latin typeface="Comic Sans MS" panose="030F0702030302020204" pitchFamily="66" charset="0"/>
              </a:rPr>
              <a:t>of suitable formulation </a:t>
            </a:r>
            <a:r>
              <a:rPr lang="en-US" sz="2900" dirty="0" smtClean="0">
                <a:effectLst/>
                <a:latin typeface="Comic Sans MS" panose="030F0702030302020204" pitchFamily="66" charset="0"/>
              </a:rPr>
              <a:t>excipients: </a:t>
            </a:r>
          </a:p>
          <a:p>
            <a:pPr lvl="1"/>
            <a:r>
              <a:rPr lang="en-US" sz="2700" dirty="0" smtClean="0">
                <a:effectLst/>
                <a:latin typeface="Comic Sans MS" panose="030F0702030302020204" pitchFamily="66" charset="0"/>
              </a:rPr>
              <a:t>Viscosity </a:t>
            </a:r>
            <a:r>
              <a:rPr lang="en-US" sz="2700" dirty="0" smtClean="0">
                <a:effectLst/>
                <a:latin typeface="Comic Sans MS" panose="030F0702030302020204" pitchFamily="66" charset="0"/>
              </a:rPr>
              <a:t>modifiers</a:t>
            </a:r>
          </a:p>
          <a:p>
            <a:pPr lvl="1"/>
            <a:r>
              <a:rPr lang="en-US" sz="2700" dirty="0" smtClean="0">
                <a:effectLst/>
                <a:latin typeface="Comic Sans MS" panose="030F0702030302020204" pitchFamily="66" charset="0"/>
              </a:rPr>
              <a:t>Absorption enhancers.</a:t>
            </a:r>
          </a:p>
          <a:p>
            <a:pPr lvl="1"/>
            <a:r>
              <a:rPr lang="en-US" sz="2200" dirty="0" smtClean="0">
                <a:effectLst/>
                <a:latin typeface="Comic Sans MS" panose="030F0702030302020204" pitchFamily="66" charset="0"/>
              </a:rPr>
              <a:t>Bio-</a:t>
            </a:r>
            <a:r>
              <a:rPr lang="en-US" sz="2200" dirty="0" smtClean="0">
                <a:latin typeface="Comic Sans MS" panose="030F0702030302020204" pitchFamily="66" charset="0"/>
              </a:rPr>
              <a:t> </a:t>
            </a:r>
            <a:r>
              <a:rPr lang="en-US" sz="2200" dirty="0" smtClean="0">
                <a:latin typeface="Comic Sans MS" panose="030F0702030302020204" pitchFamily="66" charset="0"/>
              </a:rPr>
              <a:t>Adhesive </a:t>
            </a:r>
            <a:r>
              <a:rPr lang="en-US" sz="2700" dirty="0" smtClean="0">
                <a:effectLst/>
                <a:latin typeface="Comic Sans MS" panose="030F0702030302020204" pitchFamily="66" charset="0"/>
              </a:rPr>
              <a:t>polymers.</a:t>
            </a:r>
          </a:p>
          <a:p>
            <a:pPr lvl="1"/>
            <a:r>
              <a:rPr lang="en-US" sz="2700" dirty="0" smtClean="0">
                <a:effectLst/>
                <a:latin typeface="Comic Sans MS" panose="030F0702030302020204" pitchFamily="66" charset="0"/>
              </a:rPr>
              <a:t>Liposomes</a:t>
            </a:r>
            <a:r>
              <a:rPr lang="en-US" sz="2700" dirty="0">
                <a:effectLst/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endParaRPr lang="en-US" sz="2900" dirty="0">
              <a:effectLst/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900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790034-EC70-4B07-AAEC-9A706691738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6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834" y="390773"/>
            <a:ext cx="8229600" cy="716809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Epithelial </a:t>
            </a:r>
            <a:r>
              <a:rPr lang="en-US" dirty="0" smtClean="0">
                <a:solidFill>
                  <a:srgbClr val="FFFF00"/>
                </a:solidFill>
              </a:rPr>
              <a:t>Barriers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342" y="1074070"/>
            <a:ext cx="4800600" cy="1905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FFFF00"/>
                </a:solidFill>
              </a:rPr>
              <a:t>Cellular </a:t>
            </a:r>
            <a:r>
              <a:rPr lang="en-US" dirty="0">
                <a:solidFill>
                  <a:srgbClr val="FFFF00"/>
                </a:solidFill>
              </a:rPr>
              <a:t>Uptake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sz="2400" dirty="0"/>
              <a:t>– </a:t>
            </a:r>
            <a:r>
              <a:rPr lang="en-US" sz="2400" dirty="0">
                <a:effectLst/>
                <a:latin typeface="Times New Roman" charset="0"/>
                <a:cs typeface="Times New Roman" charset="0"/>
              </a:rPr>
              <a:t>Molecular Weight –</a:t>
            </a:r>
            <a:r>
              <a:rPr lang="en-US" sz="2400" dirty="0" smtClean="0">
                <a:effectLst/>
                <a:latin typeface="Times New Roman" charset="0"/>
                <a:cs typeface="Times New Roman" charset="0"/>
              </a:rPr>
              <a:t>1000 Daltons</a:t>
            </a:r>
            <a:r>
              <a:rPr lang="en-US" sz="2400" dirty="0">
                <a:effectLst/>
                <a:latin typeface="Times New Roman" charset="0"/>
                <a:cs typeface="Times New Roman" charset="0"/>
              </a:rPr>
              <a:t/>
            </a:r>
            <a:br>
              <a:rPr lang="en-US" sz="2400" dirty="0">
                <a:effectLst/>
                <a:latin typeface="Times New Roman" charset="0"/>
                <a:cs typeface="Times New Roman" charset="0"/>
              </a:rPr>
            </a:br>
            <a:r>
              <a:rPr lang="en-US" sz="2400" dirty="0">
                <a:effectLst/>
                <a:latin typeface="Times New Roman" charset="0"/>
                <a:cs typeface="Times New Roman" charset="0"/>
              </a:rPr>
              <a:t>– Size – 10 Angstroms</a:t>
            </a:r>
            <a:br>
              <a:rPr lang="en-US" sz="2400" dirty="0">
                <a:effectLst/>
                <a:latin typeface="Times New Roman" charset="0"/>
                <a:cs typeface="Times New Roman" charset="0"/>
              </a:rPr>
            </a:br>
            <a:r>
              <a:rPr lang="en-US" sz="2400" dirty="0">
                <a:effectLst/>
                <a:latin typeface="Times New Roman" charset="0"/>
                <a:cs typeface="Times New Roman" charset="0"/>
              </a:rPr>
              <a:t>– Polarity - Lipophilic</a:t>
            </a:r>
            <a:br>
              <a:rPr lang="en-US" sz="2400" dirty="0">
                <a:effectLst/>
                <a:latin typeface="Times New Roman" charset="0"/>
                <a:cs typeface="Times New Roman" charset="0"/>
              </a:rPr>
            </a:br>
            <a:endParaRPr lang="en-US" sz="2400" dirty="0">
              <a:effectLst/>
              <a:latin typeface="Times New Roman" charset="0"/>
              <a:cs typeface="Times New Roma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81000" y="6418318"/>
            <a:ext cx="762000" cy="365125"/>
          </a:xfrm>
        </p:spPr>
        <p:txBody>
          <a:bodyPr/>
          <a:lstStyle/>
          <a:p>
            <a:pPr>
              <a:defRPr/>
            </a:pPr>
            <a:fld id="{3C790034-EC70-4B07-AAEC-9A706691738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772541"/>
            <a:ext cx="8536309" cy="390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66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39825"/>
          </a:xfrm>
        </p:spPr>
        <p:txBody>
          <a:bodyPr/>
          <a:lstStyle/>
          <a:p>
            <a:pPr algn="ctr" eaLnBrk="1" hangingPunct="1"/>
            <a:r>
              <a:rPr lang="en-US" sz="3600" dirty="0" smtClean="0">
                <a:solidFill>
                  <a:srgbClr val="FFFF00"/>
                </a:solidFill>
                <a:effectLst/>
                <a:latin typeface="Comic Sans MS" panose="030F0702030302020204" pitchFamily="66" charset="0"/>
                <a:cs typeface="EucrosiaUPC" panose="02020603050405020304" pitchFamily="18" charset="-34"/>
              </a:rPr>
              <a:t>III. Fundamentals of nasal absorption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752600"/>
            <a:ext cx="8382000" cy="42672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lphaUcPeriod"/>
            </a:pPr>
            <a:r>
              <a:rPr lang="en-US" sz="3600" b="1" dirty="0" smtClean="0">
                <a:solidFill>
                  <a:srgbClr val="FFC000"/>
                </a:solidFill>
                <a:effectLst/>
                <a:latin typeface="Comic Sans MS" panose="030F0702030302020204" pitchFamily="66" charset="0"/>
              </a:rPr>
              <a:t>Physical or chemical parameters:</a:t>
            </a:r>
          </a:p>
          <a:p>
            <a:pPr marL="1866900" lvl="3" indent="-609600" eaLnBrk="1" hangingPunct="1">
              <a:buClr>
                <a:srgbClr val="FFC000"/>
              </a:buClr>
              <a:buSzPct val="110000"/>
              <a:buFont typeface="Arial" charset="0"/>
              <a:buAutoNum type="arabicPeriod"/>
            </a:pPr>
            <a:r>
              <a:rPr lang="en-US" sz="3600" dirty="0" smtClean="0">
                <a:effectLst/>
                <a:latin typeface="Comic Sans MS" panose="030F0702030302020204" pitchFamily="66" charset="0"/>
                <a:cs typeface="Times New Roman" charset="0"/>
              </a:rPr>
              <a:t>Effect of molecular size</a:t>
            </a:r>
          </a:p>
          <a:p>
            <a:pPr marL="1866900" lvl="3" indent="-609600" eaLnBrk="1" hangingPunct="1">
              <a:buClr>
                <a:srgbClr val="FFC000"/>
              </a:buClr>
              <a:buSzPct val="110000"/>
              <a:buFont typeface="Arial" charset="0"/>
              <a:buAutoNum type="arabicPeriod"/>
            </a:pPr>
            <a:r>
              <a:rPr lang="en-US" sz="3600" dirty="0" smtClean="0">
                <a:effectLst/>
                <a:latin typeface="Comic Sans MS" panose="030F0702030302020204" pitchFamily="66" charset="0"/>
                <a:cs typeface="Times New Roman" charset="0"/>
              </a:rPr>
              <a:t>Effect of perfusion rate</a:t>
            </a:r>
          </a:p>
          <a:p>
            <a:pPr marL="1866900" lvl="3" indent="-609600" eaLnBrk="1" hangingPunct="1">
              <a:buClr>
                <a:srgbClr val="FFC000"/>
              </a:buClr>
              <a:buSzPct val="110000"/>
              <a:buFont typeface="Arial" charset="0"/>
              <a:buAutoNum type="arabicPeriod"/>
            </a:pPr>
            <a:r>
              <a:rPr lang="en-US" sz="3600" dirty="0" smtClean="0">
                <a:effectLst/>
                <a:latin typeface="Comic Sans MS" panose="030F0702030302020204" pitchFamily="66" charset="0"/>
                <a:cs typeface="Times New Roman" charset="0"/>
              </a:rPr>
              <a:t>Effect of </a:t>
            </a:r>
            <a:r>
              <a:rPr lang="en-US" sz="3600" dirty="0" err="1" smtClean="0">
                <a:effectLst/>
                <a:latin typeface="Comic Sans MS" panose="030F0702030302020204" pitchFamily="66" charset="0"/>
                <a:cs typeface="Times New Roman" charset="0"/>
              </a:rPr>
              <a:t>perfusate</a:t>
            </a:r>
            <a:r>
              <a:rPr lang="en-US" sz="3600" dirty="0" smtClean="0">
                <a:effectLst/>
                <a:latin typeface="Comic Sans MS" panose="030F0702030302020204" pitchFamily="66" charset="0"/>
                <a:cs typeface="Times New Roman" charset="0"/>
              </a:rPr>
              <a:t> volume</a:t>
            </a:r>
          </a:p>
          <a:p>
            <a:pPr marL="1866900" lvl="3" indent="-609600" eaLnBrk="1" hangingPunct="1">
              <a:buClr>
                <a:srgbClr val="FFC000"/>
              </a:buClr>
              <a:buSzPct val="110000"/>
              <a:buFont typeface="Arial" charset="0"/>
              <a:buAutoNum type="arabicPeriod"/>
            </a:pPr>
            <a:r>
              <a:rPr lang="en-US" sz="3600" dirty="0" smtClean="0">
                <a:effectLst/>
                <a:latin typeface="Comic Sans MS" panose="030F0702030302020204" pitchFamily="66" charset="0"/>
                <a:cs typeface="Times New Roman" charset="0"/>
              </a:rPr>
              <a:t>Effect of pH</a:t>
            </a:r>
          </a:p>
          <a:p>
            <a:pPr marL="1866900" lvl="3" indent="-609600" eaLnBrk="1" hangingPunct="1">
              <a:buClr>
                <a:srgbClr val="FFC000"/>
              </a:buClr>
              <a:buSzPct val="110000"/>
              <a:buFont typeface="Arial" charset="0"/>
              <a:buAutoNum type="arabicPeriod"/>
            </a:pPr>
            <a:r>
              <a:rPr lang="en-US" sz="3600" dirty="0" smtClean="0">
                <a:effectLst/>
                <a:latin typeface="Comic Sans MS" panose="030F0702030302020204" pitchFamily="66" charset="0"/>
                <a:cs typeface="Times New Roman" charset="0"/>
              </a:rPr>
              <a:t>Effect of drug concentration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9F8DB3-4F7E-439B-83B0-7B9574E8A45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0485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Physical or chemical parameters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98475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z="3200" dirty="0" smtClean="0">
                <a:solidFill>
                  <a:srgbClr val="29FFFF"/>
                </a:solidFill>
                <a:effectLst/>
                <a:latin typeface="Comic Sans MS" panose="030F0702030302020204" pitchFamily="66" charset="0"/>
                <a:cs typeface="Times New Roman" charset="0"/>
              </a:rPr>
              <a:t>Effect of molecular size</a:t>
            </a:r>
          </a:p>
          <a:p>
            <a:pPr marL="609600" indent="-609600" eaLnBrk="1" hangingPunct="1">
              <a:buClr>
                <a:srgbClr val="FFFF66"/>
              </a:buClr>
              <a:buFont typeface="Wingdings" pitchFamily="2" charset="2"/>
              <a:buChar char="§"/>
            </a:pPr>
            <a:r>
              <a:rPr lang="en-US" sz="3200" dirty="0" smtClean="0">
                <a:effectLst/>
                <a:latin typeface="Comic Sans MS" panose="030F0702030302020204" pitchFamily="66" charset="0"/>
                <a:cs typeface="Times New Roman" charset="0"/>
              </a:rPr>
              <a:t>Nasal absorption decrease sharply with increasing molecular weight greater than 1000 Daltons.</a:t>
            </a:r>
          </a:p>
          <a:p>
            <a:pPr marL="609600" indent="-609600" eaLnBrk="1" hangingPunct="1">
              <a:buClr>
                <a:srgbClr val="FFFF66"/>
              </a:buClr>
              <a:buFont typeface="Wingdings" pitchFamily="2" charset="2"/>
              <a:buChar char="§"/>
            </a:pPr>
            <a:r>
              <a:rPr lang="en-US" sz="3200" dirty="0" smtClean="0">
                <a:effectLst/>
                <a:latin typeface="Comic Sans MS" panose="030F0702030302020204" pitchFamily="66" charset="0"/>
                <a:cs typeface="Times New Roman" charset="0"/>
              </a:rPr>
              <a:t>In a study using different molecular weight medication it was found that there was a linear correlation between the log % of drug absorbed and log molecular weight.</a:t>
            </a:r>
          </a:p>
          <a:p>
            <a:pPr marL="609600" indent="-609600" eaLnBrk="1" hangingPunct="1">
              <a:buClr>
                <a:srgbClr val="FFFF66"/>
              </a:buClr>
              <a:buFont typeface="Wingdings" pitchFamily="2" charset="2"/>
              <a:buNone/>
            </a:pPr>
            <a:r>
              <a:rPr lang="en-US" sz="3200" dirty="0" smtClean="0">
                <a:effectLst/>
                <a:latin typeface="Comic Sans MS" panose="030F0702030302020204" pitchFamily="66" charset="0"/>
                <a:cs typeface="Times New Roman" charset="0"/>
              </a:rPr>
              <a:t>	</a:t>
            </a:r>
            <a:r>
              <a:rPr lang="en-US" sz="3200" u="sng" dirty="0" smtClean="0">
                <a:solidFill>
                  <a:srgbClr val="FFFF66"/>
                </a:solidFill>
                <a:effectLst/>
                <a:latin typeface="Comic Sans MS" panose="030F0702030302020204" pitchFamily="66" charset="0"/>
                <a:cs typeface="Times New Roman" charset="0"/>
              </a:rPr>
              <a:t>(Figure 1)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en-US" sz="3200" u="sng" dirty="0" smtClean="0">
              <a:solidFill>
                <a:schemeClr val="hlink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8B3569-BF04-4137-B039-000989F5742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685800" y="155575"/>
            <a:ext cx="7315200" cy="98742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  <a:effectLst/>
              </a:rPr>
              <a:t>Effect of Molecular Size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8305800" y="6245225"/>
            <a:ext cx="457200" cy="476250"/>
          </a:xfrm>
        </p:spPr>
        <p:txBody>
          <a:bodyPr/>
          <a:lstStyle/>
          <a:p>
            <a:pPr algn="ctr"/>
            <a:fld id="{96A040E9-47CF-4CEA-9FEA-23FF8B8374FC}" type="slidenum">
              <a:rPr lang="en-US" smtClean="0">
                <a:effectLst/>
              </a:rPr>
              <a:pPr algn="ctr"/>
              <a:t>17</a:t>
            </a:fld>
            <a:endParaRPr lang="en-US" smtClean="0">
              <a:effectLst/>
            </a:endParaRPr>
          </a:p>
        </p:txBody>
      </p:sp>
      <p:grpSp>
        <p:nvGrpSpPr>
          <p:cNvPr id="20483" name="Group 28"/>
          <p:cNvGrpSpPr>
            <a:grpSpLocks/>
          </p:cNvGrpSpPr>
          <p:nvPr/>
        </p:nvGrpSpPr>
        <p:grpSpPr bwMode="auto">
          <a:xfrm>
            <a:off x="304800" y="1676400"/>
            <a:ext cx="8305800" cy="4865688"/>
            <a:chOff x="304800" y="1676400"/>
            <a:chExt cx="8305800" cy="4865132"/>
          </a:xfrm>
        </p:grpSpPr>
        <p:sp>
          <p:nvSpPr>
            <p:cNvPr id="4" name="Rectangle 3"/>
            <p:cNvSpPr/>
            <p:nvPr/>
          </p:nvSpPr>
          <p:spPr>
            <a:xfrm>
              <a:off x="1447800" y="1676400"/>
              <a:ext cx="5867400" cy="4342904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 rot="10800000">
              <a:off x="1295400" y="4800243"/>
              <a:ext cx="152400" cy="1588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>
              <a:off x="1295400" y="3809756"/>
              <a:ext cx="152400" cy="1588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295400" y="2057356"/>
              <a:ext cx="152400" cy="1588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0800000">
              <a:off x="1295400" y="2971652"/>
              <a:ext cx="152400" cy="1588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1905000" y="6019304"/>
              <a:ext cx="152400" cy="1588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93" name="TextBox 15"/>
            <p:cNvSpPr txBox="1">
              <a:spLocks noChangeArrowheads="1"/>
            </p:cNvSpPr>
            <p:nvPr/>
          </p:nvSpPr>
          <p:spPr bwMode="auto">
            <a:xfrm>
              <a:off x="304800" y="1916668"/>
              <a:ext cx="88998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</a:rPr>
                <a:t>100.00</a:t>
              </a:r>
            </a:p>
          </p:txBody>
        </p:sp>
        <p:sp>
          <p:nvSpPr>
            <p:cNvPr id="20494" name="TextBox 16"/>
            <p:cNvSpPr txBox="1">
              <a:spLocks noChangeArrowheads="1"/>
            </p:cNvSpPr>
            <p:nvPr/>
          </p:nvSpPr>
          <p:spPr bwMode="auto">
            <a:xfrm>
              <a:off x="381000" y="2819400"/>
              <a:ext cx="76174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</a:rPr>
                <a:t>10.00</a:t>
              </a:r>
            </a:p>
          </p:txBody>
        </p:sp>
        <p:sp>
          <p:nvSpPr>
            <p:cNvPr id="20495" name="TextBox 17"/>
            <p:cNvSpPr txBox="1">
              <a:spLocks noChangeArrowheads="1"/>
            </p:cNvSpPr>
            <p:nvPr/>
          </p:nvSpPr>
          <p:spPr bwMode="auto">
            <a:xfrm>
              <a:off x="509493" y="3657600"/>
              <a:ext cx="63350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</a:rPr>
                <a:t>1.00</a:t>
              </a:r>
            </a:p>
          </p:txBody>
        </p:sp>
        <p:sp>
          <p:nvSpPr>
            <p:cNvPr id="20496" name="TextBox 18"/>
            <p:cNvSpPr txBox="1">
              <a:spLocks noChangeArrowheads="1"/>
            </p:cNvSpPr>
            <p:nvPr/>
          </p:nvSpPr>
          <p:spPr bwMode="auto">
            <a:xfrm>
              <a:off x="637733" y="4648200"/>
              <a:ext cx="50526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</a:rPr>
                <a:t>0.1</a:t>
              </a:r>
            </a:p>
          </p:txBody>
        </p:sp>
        <p:sp>
          <p:nvSpPr>
            <p:cNvPr id="20497" name="TextBox 19"/>
            <p:cNvSpPr txBox="1">
              <a:spLocks noChangeArrowheads="1"/>
            </p:cNvSpPr>
            <p:nvPr/>
          </p:nvSpPr>
          <p:spPr bwMode="auto">
            <a:xfrm>
              <a:off x="685800" y="5791200"/>
              <a:ext cx="63350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</a:rPr>
                <a:t>0.01</a:t>
              </a:r>
            </a:p>
          </p:txBody>
        </p:sp>
        <p:sp>
          <p:nvSpPr>
            <p:cNvPr id="20498" name="TextBox 20"/>
            <p:cNvSpPr txBox="1">
              <a:spLocks noChangeArrowheads="1"/>
            </p:cNvSpPr>
            <p:nvPr/>
          </p:nvSpPr>
          <p:spPr bwMode="auto">
            <a:xfrm>
              <a:off x="1143000" y="6172200"/>
              <a:ext cx="56938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</a:rPr>
                <a:t>100</a:t>
              </a:r>
            </a:p>
          </p:txBody>
        </p:sp>
        <p:sp>
          <p:nvSpPr>
            <p:cNvPr id="20499" name="TextBox 21"/>
            <p:cNvSpPr txBox="1">
              <a:spLocks noChangeArrowheads="1"/>
            </p:cNvSpPr>
            <p:nvPr/>
          </p:nvSpPr>
          <p:spPr bwMode="auto">
            <a:xfrm>
              <a:off x="6781800" y="6019800"/>
              <a:ext cx="101822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</a:rPr>
                <a:t>100.000</a:t>
              </a:r>
            </a:p>
          </p:txBody>
        </p:sp>
        <p:sp>
          <p:nvSpPr>
            <p:cNvPr id="20500" name="TextBox 22"/>
            <p:cNvSpPr txBox="1">
              <a:spLocks noChangeArrowheads="1"/>
            </p:cNvSpPr>
            <p:nvPr/>
          </p:nvSpPr>
          <p:spPr bwMode="auto">
            <a:xfrm>
              <a:off x="5410200" y="6096000"/>
              <a:ext cx="88998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</a:rPr>
                <a:t>10.000</a:t>
              </a:r>
            </a:p>
          </p:txBody>
        </p:sp>
        <p:sp>
          <p:nvSpPr>
            <p:cNvPr id="20501" name="TextBox 23"/>
            <p:cNvSpPr txBox="1">
              <a:spLocks noChangeArrowheads="1"/>
            </p:cNvSpPr>
            <p:nvPr/>
          </p:nvSpPr>
          <p:spPr bwMode="auto">
            <a:xfrm>
              <a:off x="3200400" y="6096000"/>
              <a:ext cx="69762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</a:rPr>
                <a:t>1000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5400000" flipH="1" flipV="1">
              <a:off x="1448048" y="3809752"/>
              <a:ext cx="4342904" cy="76200"/>
            </a:xfrm>
            <a:prstGeom prst="line">
              <a:avLst/>
            </a:prstGeom>
            <a:ln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03" name="TextBox 26"/>
            <p:cNvSpPr txBox="1">
              <a:spLocks noChangeArrowheads="1"/>
            </p:cNvSpPr>
            <p:nvPr/>
          </p:nvSpPr>
          <p:spPr bwMode="auto">
            <a:xfrm>
              <a:off x="7543800" y="1981200"/>
              <a:ext cx="928459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FF00"/>
                  </a:solidFill>
                  <a:latin typeface="Arial" charset="0"/>
                </a:rPr>
                <a:t>Nasal</a:t>
              </a:r>
            </a:p>
            <a:p>
              <a:r>
                <a:rPr lang="en-US">
                  <a:latin typeface="Arial" charset="0"/>
                </a:rPr>
                <a:t>Rat</a:t>
              </a:r>
            </a:p>
            <a:p>
              <a:r>
                <a:rPr lang="en-US">
                  <a:latin typeface="Arial" charset="0"/>
                </a:rPr>
                <a:t>Human</a:t>
              </a:r>
            </a:p>
          </p:txBody>
        </p:sp>
        <p:sp>
          <p:nvSpPr>
            <p:cNvPr id="20504" name="TextBox 27"/>
            <p:cNvSpPr txBox="1">
              <a:spLocks noChangeArrowheads="1"/>
            </p:cNvSpPr>
            <p:nvPr/>
          </p:nvSpPr>
          <p:spPr bwMode="auto">
            <a:xfrm>
              <a:off x="7772400" y="4191000"/>
              <a:ext cx="8382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FFFF00"/>
                  </a:solidFill>
                  <a:latin typeface="Arial" charset="0"/>
                </a:rPr>
                <a:t>Oral </a:t>
              </a:r>
            </a:p>
            <a:p>
              <a:r>
                <a:rPr lang="en-US">
                  <a:latin typeface="Arial" charset="0"/>
                </a:rPr>
                <a:t>All</a:t>
              </a:r>
            </a:p>
          </p:txBody>
        </p:sp>
      </p:grpSp>
      <p:sp>
        <p:nvSpPr>
          <p:cNvPr id="20484" name="TextBox 29"/>
          <p:cNvSpPr txBox="1">
            <a:spLocks noChangeArrowheads="1"/>
          </p:cNvSpPr>
          <p:nvPr/>
        </p:nvSpPr>
        <p:spPr bwMode="auto">
          <a:xfrm>
            <a:off x="3370263" y="6400800"/>
            <a:ext cx="2092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C000"/>
                </a:solidFill>
                <a:latin typeface="Arial" charset="0"/>
              </a:rPr>
              <a:t>Molecular Weight</a:t>
            </a:r>
          </a:p>
        </p:txBody>
      </p:sp>
      <p:sp>
        <p:nvSpPr>
          <p:cNvPr id="20485" name="TextBox 30"/>
          <p:cNvSpPr txBox="1">
            <a:spLocks noChangeArrowheads="1"/>
          </p:cNvSpPr>
          <p:nvPr/>
        </p:nvSpPr>
        <p:spPr bwMode="auto">
          <a:xfrm rot="-5400000">
            <a:off x="-777081" y="3550444"/>
            <a:ext cx="22288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C000"/>
                </a:solidFill>
                <a:latin typeface="Arial" charset="0"/>
              </a:rPr>
              <a:t>% Absorption</a:t>
            </a:r>
          </a:p>
        </p:txBody>
      </p:sp>
      <p:sp>
        <p:nvSpPr>
          <p:cNvPr id="20507" name="Freeform 27"/>
          <p:cNvSpPr>
            <a:spLocks/>
          </p:cNvSpPr>
          <p:nvPr/>
        </p:nvSpPr>
        <p:spPr bwMode="auto">
          <a:xfrm>
            <a:off x="1447800" y="2032000"/>
            <a:ext cx="5867400" cy="337820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1344" y="352"/>
              </a:cxn>
              <a:cxn ang="0">
                <a:pos x="3696" y="2128"/>
              </a:cxn>
            </a:cxnLst>
            <a:rect l="0" t="0" r="r" b="b"/>
            <a:pathLst>
              <a:path w="3696" h="2128">
                <a:moveTo>
                  <a:pt x="0" y="16"/>
                </a:moveTo>
                <a:cubicBezTo>
                  <a:pt x="364" y="8"/>
                  <a:pt x="728" y="0"/>
                  <a:pt x="1344" y="352"/>
                </a:cubicBezTo>
                <a:cubicBezTo>
                  <a:pt x="1960" y="704"/>
                  <a:pt x="2828" y="1416"/>
                  <a:pt x="3696" y="212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09" name="Freeform 29"/>
          <p:cNvSpPr>
            <a:spLocks/>
          </p:cNvSpPr>
          <p:nvPr/>
        </p:nvSpPr>
        <p:spPr bwMode="auto">
          <a:xfrm>
            <a:off x="1447800" y="2133600"/>
            <a:ext cx="5867400" cy="3733800"/>
          </a:xfrm>
          <a:custGeom>
            <a:avLst/>
            <a:gdLst/>
            <a:ahLst/>
            <a:cxnLst>
              <a:cxn ang="0">
                <a:pos x="0" y="48"/>
              </a:cxn>
              <a:cxn ang="0">
                <a:pos x="912" y="384"/>
              </a:cxn>
              <a:cxn ang="0">
                <a:pos x="3696" y="2352"/>
              </a:cxn>
            </a:cxnLst>
            <a:rect l="0" t="0" r="r" b="b"/>
            <a:pathLst>
              <a:path w="3696" h="2352">
                <a:moveTo>
                  <a:pt x="0" y="48"/>
                </a:moveTo>
                <a:cubicBezTo>
                  <a:pt x="148" y="24"/>
                  <a:pt x="296" y="0"/>
                  <a:pt x="912" y="384"/>
                </a:cubicBezTo>
                <a:cubicBezTo>
                  <a:pt x="1528" y="768"/>
                  <a:pt x="2612" y="1560"/>
                  <a:pt x="3696" y="2352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lgDashDot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10" name="Freeform 30"/>
          <p:cNvSpPr>
            <a:spLocks/>
          </p:cNvSpPr>
          <p:nvPr/>
        </p:nvSpPr>
        <p:spPr bwMode="auto">
          <a:xfrm>
            <a:off x="1447800" y="2362200"/>
            <a:ext cx="3124200" cy="3657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12" y="768"/>
              </a:cxn>
              <a:cxn ang="0">
                <a:pos x="1968" y="2304"/>
              </a:cxn>
            </a:cxnLst>
            <a:rect l="0" t="0" r="r" b="b"/>
            <a:pathLst>
              <a:path w="1968" h="2304">
                <a:moveTo>
                  <a:pt x="0" y="0"/>
                </a:moveTo>
                <a:cubicBezTo>
                  <a:pt x="292" y="192"/>
                  <a:pt x="584" y="384"/>
                  <a:pt x="912" y="768"/>
                </a:cubicBezTo>
                <a:cubicBezTo>
                  <a:pt x="1240" y="1152"/>
                  <a:pt x="1604" y="1728"/>
                  <a:pt x="1968" y="2304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12" name="Text Box 32"/>
          <p:cNvSpPr txBox="1">
            <a:spLocks noChangeArrowheads="1"/>
          </p:cNvSpPr>
          <p:nvPr/>
        </p:nvSpPr>
        <p:spPr bwMode="auto">
          <a:xfrm>
            <a:off x="2209800" y="3617913"/>
            <a:ext cx="679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hlink"/>
                </a:solidFill>
                <a:latin typeface="Arial" charset="0"/>
              </a:rPr>
              <a:t>Oral </a:t>
            </a:r>
          </a:p>
        </p:txBody>
      </p:sp>
      <p:sp>
        <p:nvSpPr>
          <p:cNvPr id="20513" name="Line 33"/>
          <p:cNvSpPr>
            <a:spLocks noChangeShapeType="1"/>
          </p:cNvSpPr>
          <p:nvPr/>
        </p:nvSpPr>
        <p:spPr bwMode="auto">
          <a:xfrm>
            <a:off x="8534400" y="2743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14" name="Line 34"/>
          <p:cNvSpPr>
            <a:spLocks noChangeShapeType="1"/>
          </p:cNvSpPr>
          <p:nvPr/>
        </p:nvSpPr>
        <p:spPr bwMode="auto">
          <a:xfrm>
            <a:off x="8153400" y="24384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15" name="Line 35"/>
          <p:cNvSpPr>
            <a:spLocks noChangeShapeType="1"/>
          </p:cNvSpPr>
          <p:nvPr/>
        </p:nvSpPr>
        <p:spPr bwMode="auto">
          <a:xfrm>
            <a:off x="8305800" y="4648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16" name="Rectangle 36"/>
          <p:cNvSpPr>
            <a:spLocks noChangeArrowheads="1"/>
          </p:cNvSpPr>
          <p:nvPr/>
        </p:nvSpPr>
        <p:spPr bwMode="auto">
          <a:xfrm>
            <a:off x="0" y="6491288"/>
            <a:ext cx="1174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FFFF66"/>
              </a:buClr>
              <a:buSzPct val="80000"/>
              <a:buFont typeface="Wingdings" pitchFamily="2" charset="2"/>
              <a:buNone/>
            </a:pPr>
            <a:r>
              <a:rPr lang="en-US" u="sng" dirty="0">
                <a:solidFill>
                  <a:srgbClr val="FFFF66"/>
                </a:solidFill>
                <a:latin typeface="Arial" charset="0"/>
              </a:rPr>
              <a:t>(Figure 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2865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FF00"/>
                </a:solidFill>
                <a:effectLst/>
                <a:latin typeface="Comic Sans MS" panose="030F0702030302020204" pitchFamily="66" charset="0"/>
              </a:rPr>
              <a:t>Physical or chemical parameters….cont.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4582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200" dirty="0" smtClean="0">
                <a:solidFill>
                  <a:srgbClr val="29FFFF"/>
                </a:solidFill>
                <a:effectLst/>
                <a:latin typeface="Comic Sans MS" panose="030F0702030302020204" pitchFamily="66" charset="0"/>
              </a:rPr>
              <a:t>2</a:t>
            </a:r>
            <a:r>
              <a:rPr lang="en-US" sz="3200" dirty="0" smtClean="0">
                <a:latin typeface="Comic Sans MS" panose="030F0702030302020204" pitchFamily="66" charset="0"/>
              </a:rPr>
              <a:t>. </a:t>
            </a:r>
            <a:r>
              <a:rPr lang="en-US" sz="3200" dirty="0" smtClean="0">
                <a:solidFill>
                  <a:srgbClr val="00B0F0"/>
                </a:solidFill>
                <a:effectLst/>
                <a:latin typeface="Comic Sans MS" panose="030F0702030302020204" pitchFamily="66" charset="0"/>
                <a:cs typeface="Times New Roman" charset="0"/>
              </a:rPr>
              <a:t>Effect  of perfusion rate</a:t>
            </a:r>
          </a:p>
          <a:p>
            <a:pPr>
              <a:lnSpc>
                <a:spcPct val="90000"/>
              </a:lnSpc>
              <a:buNone/>
            </a:pPr>
            <a:r>
              <a:rPr lang="en-US" sz="3200" dirty="0" smtClean="0">
                <a:effectLst/>
                <a:latin typeface="Comic Sans MS" panose="030F0702030302020204" pitchFamily="66" charset="0"/>
                <a:cs typeface="Times New Roman" charset="0"/>
              </a:rPr>
              <a:t>	The perfusion rate increase nasal absorption until reaches a level that is independent of the rate of perfusion </a:t>
            </a:r>
            <a:endParaRPr lang="en-US" sz="3200" dirty="0" smtClean="0">
              <a:effectLst/>
              <a:latin typeface="Comic Sans MS" panose="030F0702030302020204" pitchFamily="66" charset="0"/>
              <a:cs typeface="Times New Roman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sz="3200" dirty="0">
                <a:solidFill>
                  <a:srgbClr val="FFFF66"/>
                </a:solidFill>
                <a:latin typeface="Comic Sans MS" panose="030F0702030302020204" pitchFamily="66" charset="0"/>
                <a:cs typeface="Times New Roman" charset="0"/>
              </a:rPr>
              <a:t> </a:t>
            </a:r>
            <a:r>
              <a:rPr lang="en-US" sz="3200" dirty="0" smtClean="0">
                <a:solidFill>
                  <a:srgbClr val="FFFF66"/>
                </a:solidFill>
                <a:latin typeface="Comic Sans MS" panose="030F0702030302020204" pitchFamily="66" charset="0"/>
                <a:cs typeface="Times New Roman" charset="0"/>
              </a:rPr>
              <a:t> </a:t>
            </a:r>
            <a:r>
              <a:rPr lang="en-US" sz="3200" dirty="0" smtClean="0">
                <a:solidFill>
                  <a:srgbClr val="FFFF66"/>
                </a:solidFill>
                <a:effectLst/>
                <a:latin typeface="Comic Sans MS" panose="030F0702030302020204" pitchFamily="66" charset="0"/>
                <a:cs typeface="Times New Roman" charset="0"/>
              </a:rPr>
              <a:t>&gt; </a:t>
            </a:r>
            <a:r>
              <a:rPr lang="en-US" sz="3200" dirty="0" smtClean="0">
                <a:solidFill>
                  <a:srgbClr val="FFFF66"/>
                </a:solidFill>
                <a:effectLst/>
                <a:latin typeface="Comic Sans MS" panose="030F0702030302020204" pitchFamily="66" charset="0"/>
                <a:cs typeface="Times New Roman" charset="0"/>
              </a:rPr>
              <a:t>2 ml/min</a:t>
            </a:r>
          </a:p>
          <a:p>
            <a:pPr>
              <a:lnSpc>
                <a:spcPct val="90000"/>
              </a:lnSpc>
              <a:buNone/>
            </a:pPr>
            <a:endParaRPr lang="en-US" sz="3200" dirty="0" smtClean="0">
              <a:effectLst/>
              <a:latin typeface="Comic Sans MS" panose="030F0702030302020204" pitchFamily="66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200" dirty="0" smtClean="0">
                <a:solidFill>
                  <a:srgbClr val="29FFFF"/>
                </a:solidFill>
                <a:effectLst/>
                <a:latin typeface="Comic Sans MS" panose="030F0702030302020204" pitchFamily="66" charset="0"/>
                <a:cs typeface="Times New Roman" charset="0"/>
              </a:rPr>
              <a:t>3</a:t>
            </a:r>
            <a:r>
              <a:rPr lang="en-US" sz="3200" dirty="0" smtClean="0">
                <a:solidFill>
                  <a:srgbClr val="FFFF00"/>
                </a:solidFill>
                <a:effectLst/>
                <a:latin typeface="Comic Sans MS" panose="030F0702030302020204" pitchFamily="66" charset="0"/>
                <a:cs typeface="Times New Roman" charset="0"/>
              </a:rPr>
              <a:t>. </a:t>
            </a:r>
            <a:r>
              <a:rPr lang="en-US" sz="3200" dirty="0" smtClean="0">
                <a:solidFill>
                  <a:srgbClr val="00B0F0"/>
                </a:solidFill>
                <a:effectLst/>
                <a:latin typeface="Comic Sans MS" panose="030F0702030302020204" pitchFamily="66" charset="0"/>
                <a:cs typeface="Times New Roman" charset="0"/>
              </a:rPr>
              <a:t>Effect of </a:t>
            </a:r>
            <a:r>
              <a:rPr lang="en-US" sz="3200" dirty="0" err="1" smtClean="0">
                <a:solidFill>
                  <a:srgbClr val="00B0F0"/>
                </a:solidFill>
                <a:effectLst/>
                <a:latin typeface="Comic Sans MS" panose="030F0702030302020204" pitchFamily="66" charset="0"/>
                <a:cs typeface="Times New Roman" charset="0"/>
              </a:rPr>
              <a:t>perfusate</a:t>
            </a:r>
            <a:r>
              <a:rPr lang="en-US" sz="3200" dirty="0" smtClean="0">
                <a:solidFill>
                  <a:srgbClr val="00B0F0"/>
                </a:solidFill>
                <a:effectLst/>
                <a:latin typeface="Comic Sans MS" panose="030F0702030302020204" pitchFamily="66" charset="0"/>
                <a:cs typeface="Times New Roman" charset="0"/>
              </a:rPr>
              <a:t> volume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200" dirty="0" smtClean="0">
                <a:effectLst/>
                <a:latin typeface="Comic Sans MS" panose="030F0702030302020204" pitchFamily="66" charset="0"/>
                <a:cs typeface="Times New Roman" charset="0"/>
              </a:rPr>
              <a:t>	As the volume increases, the 1</a:t>
            </a:r>
            <a:r>
              <a:rPr lang="en-US" sz="3200" baseline="30000" dirty="0" smtClean="0">
                <a:effectLst/>
                <a:latin typeface="Comic Sans MS" panose="030F0702030302020204" pitchFamily="66" charset="0"/>
                <a:cs typeface="Times New Roman" charset="0"/>
              </a:rPr>
              <a:t>st</a:t>
            </a:r>
            <a:r>
              <a:rPr lang="en-US" sz="3200" dirty="0" smtClean="0">
                <a:effectLst/>
                <a:latin typeface="Comic Sans MS" panose="030F0702030302020204" pitchFamily="66" charset="0"/>
                <a:cs typeface="Times New Roman" charset="0"/>
              </a:rPr>
              <a:t> order disappearance of drug from perfusion solution decreased. </a:t>
            </a:r>
            <a:r>
              <a:rPr lang="en-US" sz="3200" dirty="0" smtClean="0">
                <a:solidFill>
                  <a:srgbClr val="FFFF66"/>
                </a:solidFill>
                <a:effectLst/>
                <a:latin typeface="Comic Sans MS" panose="030F0702030302020204" pitchFamily="66" charset="0"/>
                <a:cs typeface="Times New Roman" charset="0"/>
              </a:rPr>
              <a:t>(Figure 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8DE18A-D3EB-4C86-B0F4-CBC75CF9514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04800" y="277813"/>
            <a:ext cx="8534400" cy="1139825"/>
          </a:xfrm>
        </p:spPr>
        <p:txBody>
          <a:bodyPr/>
          <a:lstStyle/>
          <a:p>
            <a:r>
              <a:rPr lang="en-US" sz="2400" dirty="0" smtClean="0">
                <a:solidFill>
                  <a:srgbClr val="FFFF00"/>
                </a:solidFill>
                <a:effectLst/>
              </a:rPr>
              <a:t>Time course for the% of Phenobarbital remaining in the perfusion solution (pH 6 and 37ºC) as a function of perfusion volume used in </a:t>
            </a:r>
            <a:r>
              <a:rPr lang="en-US" sz="2400" i="1" dirty="0" smtClean="0">
                <a:solidFill>
                  <a:srgbClr val="FFFF00"/>
                </a:solidFill>
                <a:effectLst/>
              </a:rPr>
              <a:t>ex vivo </a:t>
            </a:r>
            <a:r>
              <a:rPr lang="en-US" sz="2400" dirty="0" smtClean="0">
                <a:solidFill>
                  <a:srgbClr val="FFFF00"/>
                </a:solidFill>
                <a:effectLst/>
              </a:rPr>
              <a:t>nasal perfusion studies  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D7D20-0093-4A4A-9E4E-B45920368F4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1447800" y="1676400"/>
            <a:ext cx="5867400" cy="43434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 bwMode="auto">
          <a:xfrm rot="10800000">
            <a:off x="1295400" y="4800600"/>
            <a:ext cx="152400" cy="158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 rot="10800000">
            <a:off x="1295400" y="3810000"/>
            <a:ext cx="152400" cy="158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 rot="10800000">
            <a:off x="1295400" y="2057400"/>
            <a:ext cx="152400" cy="158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 bwMode="auto">
          <a:xfrm rot="10800000">
            <a:off x="1295400" y="3275013"/>
            <a:ext cx="152400" cy="1587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 rot="10800000">
            <a:off x="1905000" y="6019800"/>
            <a:ext cx="152400" cy="158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7" name="TextBox 15"/>
          <p:cNvSpPr txBox="1">
            <a:spLocks noChangeArrowheads="1"/>
          </p:cNvSpPr>
          <p:nvPr/>
        </p:nvSpPr>
        <p:spPr bwMode="auto">
          <a:xfrm>
            <a:off x="649288" y="1447800"/>
            <a:ext cx="5699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100</a:t>
            </a:r>
          </a:p>
        </p:txBody>
      </p:sp>
      <p:sp>
        <p:nvSpPr>
          <p:cNvPr id="22538" name="TextBox 16"/>
          <p:cNvSpPr txBox="1">
            <a:spLocks noChangeArrowheads="1"/>
          </p:cNvSpPr>
          <p:nvPr/>
        </p:nvSpPr>
        <p:spPr bwMode="auto">
          <a:xfrm>
            <a:off x="777875" y="3048000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60</a:t>
            </a:r>
          </a:p>
        </p:txBody>
      </p:sp>
      <p:sp>
        <p:nvSpPr>
          <p:cNvPr id="22539" name="TextBox 17"/>
          <p:cNvSpPr txBox="1">
            <a:spLocks noChangeArrowheads="1"/>
          </p:cNvSpPr>
          <p:nvPr/>
        </p:nvSpPr>
        <p:spPr bwMode="auto">
          <a:xfrm>
            <a:off x="777875" y="3657600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40</a:t>
            </a:r>
          </a:p>
        </p:txBody>
      </p:sp>
      <p:sp>
        <p:nvSpPr>
          <p:cNvPr id="22540" name="TextBox 18"/>
          <p:cNvSpPr txBox="1">
            <a:spLocks noChangeArrowheads="1"/>
          </p:cNvSpPr>
          <p:nvPr/>
        </p:nvSpPr>
        <p:spPr bwMode="auto">
          <a:xfrm>
            <a:off x="777875" y="4659313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30</a:t>
            </a:r>
          </a:p>
        </p:txBody>
      </p:sp>
      <p:sp>
        <p:nvSpPr>
          <p:cNvPr id="22541" name="TextBox 19"/>
          <p:cNvSpPr txBox="1">
            <a:spLocks noChangeArrowheads="1"/>
          </p:cNvSpPr>
          <p:nvPr/>
        </p:nvSpPr>
        <p:spPr bwMode="auto">
          <a:xfrm>
            <a:off x="982663" y="5878513"/>
            <a:ext cx="312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0</a:t>
            </a:r>
          </a:p>
        </p:txBody>
      </p:sp>
      <p:sp>
        <p:nvSpPr>
          <p:cNvPr id="22542" name="TextBox 21"/>
          <p:cNvSpPr txBox="1">
            <a:spLocks noChangeArrowheads="1"/>
          </p:cNvSpPr>
          <p:nvPr/>
        </p:nvSpPr>
        <p:spPr bwMode="auto">
          <a:xfrm>
            <a:off x="7102475" y="6019800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75</a:t>
            </a:r>
          </a:p>
        </p:txBody>
      </p:sp>
      <p:sp>
        <p:nvSpPr>
          <p:cNvPr id="22543" name="TextBox 22"/>
          <p:cNvSpPr txBox="1">
            <a:spLocks noChangeArrowheads="1"/>
          </p:cNvSpPr>
          <p:nvPr/>
        </p:nvSpPr>
        <p:spPr bwMode="auto">
          <a:xfrm>
            <a:off x="5807075" y="6096000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60</a:t>
            </a:r>
          </a:p>
        </p:txBody>
      </p:sp>
      <p:sp>
        <p:nvSpPr>
          <p:cNvPr id="22544" name="TextBox 23"/>
          <p:cNvSpPr txBox="1">
            <a:spLocks noChangeArrowheads="1"/>
          </p:cNvSpPr>
          <p:nvPr/>
        </p:nvSpPr>
        <p:spPr bwMode="auto">
          <a:xfrm>
            <a:off x="3216275" y="6019800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30</a:t>
            </a:r>
          </a:p>
        </p:txBody>
      </p:sp>
      <p:sp>
        <p:nvSpPr>
          <p:cNvPr id="22545" name="TextBox 29"/>
          <p:cNvSpPr txBox="1">
            <a:spLocks noChangeArrowheads="1"/>
          </p:cNvSpPr>
          <p:nvPr/>
        </p:nvSpPr>
        <p:spPr bwMode="auto">
          <a:xfrm>
            <a:off x="3370263" y="6400800"/>
            <a:ext cx="13477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C000"/>
                </a:solidFill>
                <a:latin typeface="Arial" charset="0"/>
              </a:rPr>
              <a:t>Time (min)</a:t>
            </a:r>
          </a:p>
        </p:txBody>
      </p:sp>
      <p:sp>
        <p:nvSpPr>
          <p:cNvPr id="22546" name="TextBox 30"/>
          <p:cNvSpPr txBox="1">
            <a:spLocks noChangeArrowheads="1"/>
          </p:cNvSpPr>
          <p:nvPr/>
        </p:nvSpPr>
        <p:spPr bwMode="auto">
          <a:xfrm rot="-5400000">
            <a:off x="-777081" y="3550444"/>
            <a:ext cx="22288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C000"/>
                </a:solidFill>
                <a:latin typeface="Arial" charset="0"/>
              </a:rPr>
              <a:t>% remaining</a:t>
            </a:r>
          </a:p>
        </p:txBody>
      </p:sp>
      <p:sp>
        <p:nvSpPr>
          <p:cNvPr id="22547" name="TextBox 15"/>
          <p:cNvSpPr txBox="1">
            <a:spLocks noChangeArrowheads="1"/>
          </p:cNvSpPr>
          <p:nvPr/>
        </p:nvSpPr>
        <p:spPr bwMode="auto">
          <a:xfrm>
            <a:off x="701675" y="2297113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80</a:t>
            </a:r>
          </a:p>
        </p:txBody>
      </p:sp>
      <p:cxnSp>
        <p:nvCxnSpPr>
          <p:cNvPr id="25" name="Straight Connector 24"/>
          <p:cNvCxnSpPr/>
          <p:nvPr/>
        </p:nvCxnSpPr>
        <p:spPr bwMode="auto">
          <a:xfrm rot="10800000">
            <a:off x="1295400" y="2438400"/>
            <a:ext cx="152400" cy="158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 bwMode="auto">
          <a:xfrm rot="10800000">
            <a:off x="1600200" y="3276600"/>
            <a:ext cx="152400" cy="158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50" name="TextBox 20"/>
          <p:cNvSpPr txBox="1">
            <a:spLocks noChangeArrowheads="1"/>
          </p:cNvSpPr>
          <p:nvPr/>
        </p:nvSpPr>
        <p:spPr bwMode="auto">
          <a:xfrm>
            <a:off x="4435475" y="6019800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45</a:t>
            </a:r>
          </a:p>
        </p:txBody>
      </p:sp>
      <p:sp>
        <p:nvSpPr>
          <p:cNvPr id="22551" name="TextBox 20"/>
          <p:cNvSpPr txBox="1">
            <a:spLocks noChangeArrowheads="1"/>
          </p:cNvSpPr>
          <p:nvPr/>
        </p:nvSpPr>
        <p:spPr bwMode="auto">
          <a:xfrm>
            <a:off x="1905000" y="6019800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15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1447800" y="1676400"/>
            <a:ext cx="5867400" cy="6096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447800" y="1752600"/>
            <a:ext cx="5867400" cy="10668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447800" y="1752600"/>
            <a:ext cx="5867400" cy="243840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447800" y="1752600"/>
            <a:ext cx="5867400" cy="3657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981200" y="3810000"/>
            <a:ext cx="1471613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Arial" charset="0"/>
              </a:rPr>
              <a:t>Red</a:t>
            </a:r>
            <a:r>
              <a:rPr lang="en-US" dirty="0">
                <a:latin typeface="Arial" charset="0"/>
              </a:rPr>
              <a:t>  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20 ml</a:t>
            </a:r>
          </a:p>
          <a:p>
            <a:pPr>
              <a:defRPr/>
            </a:pPr>
            <a:r>
              <a:rPr lang="en-US" dirty="0">
                <a:solidFill>
                  <a:srgbClr val="FFFF00"/>
                </a:solidFill>
                <a:latin typeface="Arial" charset="0"/>
              </a:rPr>
              <a:t>Yellow</a:t>
            </a:r>
            <a:r>
              <a:rPr lang="en-US" dirty="0">
                <a:latin typeface="Arial" charset="0"/>
              </a:rPr>
              <a:t> </a:t>
            </a:r>
            <a:r>
              <a:rPr lang="en-US" dirty="0">
                <a:solidFill>
                  <a:srgbClr val="FFFF00"/>
                </a:solidFill>
                <a:latin typeface="Arial" charset="0"/>
              </a:rPr>
              <a:t>10 ml</a:t>
            </a:r>
          </a:p>
          <a:p>
            <a:pPr>
              <a:defRPr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</a:rPr>
              <a:t>Blue</a:t>
            </a:r>
            <a:r>
              <a:rPr lang="en-US" dirty="0">
                <a:latin typeface="Arial" charset="0"/>
              </a:rPr>
              <a:t>  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</a:rPr>
              <a:t>5 ml</a:t>
            </a:r>
          </a:p>
          <a:p>
            <a:pPr>
              <a:defRPr/>
            </a:pPr>
            <a:r>
              <a:rPr lang="en-US" dirty="0">
                <a:latin typeface="Arial" charset="0"/>
              </a:rPr>
              <a:t>White 3 ml</a:t>
            </a:r>
          </a:p>
        </p:txBody>
      </p:sp>
      <p:sp>
        <p:nvSpPr>
          <p:cNvPr id="22559" name="Rectangle 31"/>
          <p:cNvSpPr>
            <a:spLocks noChangeArrowheads="1"/>
          </p:cNvSpPr>
          <p:nvPr/>
        </p:nvSpPr>
        <p:spPr bwMode="auto">
          <a:xfrm>
            <a:off x="0" y="6518275"/>
            <a:ext cx="12255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b="1">
                <a:solidFill>
                  <a:schemeClr val="hlink"/>
                </a:solidFill>
                <a:latin typeface="Arial" charset="0"/>
              </a:rPr>
              <a:t>(Figure 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36587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  <a:effectLst/>
              </a:rPr>
              <a:t>I. Introduction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81885" y="1728843"/>
            <a:ext cx="8229600" cy="3733800"/>
          </a:xfrm>
        </p:spPr>
        <p:txBody>
          <a:bodyPr/>
          <a:lstStyle/>
          <a:p>
            <a:pPr marL="514350" indent="-514350" eaLnBrk="1" hangingPunct="1">
              <a:buClr>
                <a:srgbClr val="FFFF00"/>
              </a:buClr>
              <a:buFont typeface="+mj-lt"/>
              <a:buAutoNum type="arabicPeriod"/>
            </a:pPr>
            <a:r>
              <a:rPr lang="en-US" sz="3200" dirty="0" smtClean="0">
                <a:effectLst/>
                <a:latin typeface="Times New Roman" charset="0"/>
                <a:cs typeface="Times New Roman" charset="0"/>
              </a:rPr>
              <a:t>The nasal drug delivery has received intensive interest since ancient times.</a:t>
            </a:r>
          </a:p>
          <a:p>
            <a:pPr marL="514350" indent="-514350" eaLnBrk="1" hangingPunct="1">
              <a:buClr>
                <a:srgbClr val="FFFF00"/>
              </a:buClr>
              <a:buFont typeface="+mj-lt"/>
              <a:buAutoNum type="arabicPeriod"/>
            </a:pPr>
            <a:r>
              <a:rPr lang="en-US" sz="3200" dirty="0" smtClean="0">
                <a:effectLst/>
                <a:latin typeface="Times New Roman" charset="0"/>
                <a:cs typeface="Times New Roman" charset="0"/>
              </a:rPr>
              <a:t>Indian and south America use snuffing for Psychotropic drugs and hallucinogens.</a:t>
            </a:r>
          </a:p>
          <a:p>
            <a:pPr marL="514350" indent="-514350" eaLnBrk="1" hangingPunct="1">
              <a:buClr>
                <a:srgbClr val="FFFF00"/>
              </a:buClr>
              <a:buFont typeface="+mj-lt"/>
              <a:buAutoNum type="arabicPeriod"/>
            </a:pPr>
            <a:r>
              <a:rPr lang="en-US" sz="3200" dirty="0" smtClean="0">
                <a:effectLst/>
                <a:latin typeface="Times New Roman" charset="0"/>
                <a:cs typeface="Times New Roman" charset="0"/>
              </a:rPr>
              <a:t>It used treatment of some diseases as powder for snuffing.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7514AE-2CAF-42EA-B4B0-30258503545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12787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Physical or chemical parameters…..cont.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4582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FFFF00"/>
                </a:solidFill>
                <a:effectLst/>
                <a:latin typeface="Comic Sans MS" panose="030F0702030302020204" pitchFamily="66" charset="0"/>
                <a:cs typeface="Times New Roman" charset="0"/>
              </a:rPr>
              <a:t>4</a:t>
            </a:r>
            <a:r>
              <a:rPr lang="en-US" sz="2400" dirty="0" smtClean="0">
                <a:solidFill>
                  <a:srgbClr val="56BBFF"/>
                </a:solidFill>
                <a:effectLst/>
                <a:latin typeface="Comic Sans MS" panose="030F0702030302020204" pitchFamily="66" charset="0"/>
                <a:cs typeface="Times New Roman" charset="0"/>
              </a:rPr>
              <a:t>. </a:t>
            </a:r>
            <a:r>
              <a:rPr lang="en-US" dirty="0" smtClean="0">
                <a:solidFill>
                  <a:srgbClr val="56BBFF"/>
                </a:solidFill>
                <a:effectLst/>
                <a:latin typeface="Comic Sans MS" panose="030F0702030302020204" pitchFamily="66" charset="0"/>
                <a:cs typeface="Times New Roman" charset="0"/>
              </a:rPr>
              <a:t>Effect of solution pH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400" dirty="0" smtClean="0">
              <a:effectLst/>
              <a:latin typeface="Comic Sans MS" panose="030F0702030302020204" pitchFamily="66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SzPct val="90000"/>
              <a:buFont typeface="Wingdings" pitchFamily="2" charset="2"/>
              <a:buChar char="§"/>
            </a:pPr>
            <a:r>
              <a:rPr lang="en-US" sz="2800" dirty="0" smtClean="0">
                <a:effectLst/>
                <a:latin typeface="Comic Sans MS" panose="030F0702030302020204" pitchFamily="66" charset="0"/>
                <a:cs typeface="Times New Roman" charset="0"/>
              </a:rPr>
              <a:t>The effect of the pH of a perfusion solution on nasal absorption examined using a water soluble </a:t>
            </a:r>
            <a:r>
              <a:rPr lang="en-US" sz="2800" dirty="0" err="1" smtClean="0">
                <a:effectLst/>
                <a:latin typeface="Comic Sans MS" panose="030F0702030302020204" pitchFamily="66" charset="0"/>
                <a:cs typeface="Times New Roman" charset="0"/>
              </a:rPr>
              <a:t>ionizable</a:t>
            </a:r>
            <a:r>
              <a:rPr lang="en-US" sz="2800" dirty="0" smtClean="0">
                <a:effectLst/>
                <a:latin typeface="Comic Sans MS" panose="030F0702030302020204" pitchFamily="66" charset="0"/>
                <a:cs typeface="Times New Roman" charset="0"/>
              </a:rPr>
              <a:t> compound (</a:t>
            </a:r>
            <a:r>
              <a:rPr lang="en-US" sz="2800" dirty="0" smtClean="0">
                <a:solidFill>
                  <a:srgbClr val="29FFFF"/>
                </a:solidFill>
                <a:effectLst/>
                <a:latin typeface="Comic Sans MS" panose="030F0702030302020204" pitchFamily="66" charset="0"/>
                <a:cs typeface="Times New Roman" charset="0"/>
              </a:rPr>
              <a:t>Benzoic acid</a:t>
            </a:r>
            <a:r>
              <a:rPr lang="en-US" sz="2800" dirty="0" smtClean="0">
                <a:effectLst/>
                <a:latin typeface="Comic Sans MS" panose="030F0702030302020204" pitchFamily="66" charset="0"/>
                <a:cs typeface="Times New Roman" charset="0"/>
              </a:rPr>
              <a:t>).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SzPct val="90000"/>
              <a:buFont typeface="Wingdings" pitchFamily="2" charset="2"/>
              <a:buChar char="§"/>
            </a:pPr>
            <a:endParaRPr lang="en-US" sz="2800" dirty="0" smtClean="0">
              <a:effectLst/>
              <a:latin typeface="Comic Sans MS" panose="030F0702030302020204" pitchFamily="66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SzPct val="90000"/>
              <a:buFont typeface="Wingdings" pitchFamily="2" charset="2"/>
              <a:buChar char="§"/>
            </a:pPr>
            <a:r>
              <a:rPr lang="en-US" sz="2800" dirty="0" smtClean="0">
                <a:effectLst/>
                <a:latin typeface="Comic Sans MS" panose="030F0702030302020204" pitchFamily="66" charset="0"/>
                <a:cs typeface="Times New Roman" charset="0"/>
              </a:rPr>
              <a:t>It was found that  the extent of absorption is pH dependent, the rate of nasal absorption decreased as the pH increased. </a:t>
            </a:r>
            <a:r>
              <a:rPr lang="en-US" sz="2800" dirty="0" smtClean="0">
                <a:solidFill>
                  <a:srgbClr val="FFFF66"/>
                </a:solidFill>
                <a:effectLst/>
                <a:latin typeface="Comic Sans MS" panose="030F0702030302020204" pitchFamily="66" charset="0"/>
                <a:cs typeface="Times New Roman" charset="0"/>
              </a:rPr>
              <a:t>(Figure 3).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SzPct val="90000"/>
              <a:buFont typeface="Wingdings" pitchFamily="2" charset="2"/>
              <a:buChar char="§"/>
            </a:pPr>
            <a:endParaRPr lang="en-US" sz="1600" dirty="0" smtClean="0">
              <a:solidFill>
                <a:srgbClr val="FFFF66"/>
              </a:solidFill>
              <a:effectLst/>
              <a:latin typeface="Comic Sans MS" panose="030F0702030302020204" pitchFamily="66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SzPct val="90000"/>
              <a:buFont typeface="Wingdings" pitchFamily="2" charset="2"/>
              <a:buChar char="§"/>
            </a:pPr>
            <a:r>
              <a:rPr lang="en-US" sz="2800" dirty="0" smtClean="0">
                <a:effectLst/>
                <a:latin typeface="Comic Sans MS" panose="030F0702030302020204" pitchFamily="66" charset="0"/>
                <a:cs typeface="Times New Roman" charset="0"/>
              </a:rPr>
              <a:t>Peptide based drugs like insulin, it was found that the reduction in plasma glucose was dependent on pH of insulin solution given intra-nasally. </a:t>
            </a:r>
            <a:r>
              <a:rPr lang="en-US" sz="2800" dirty="0" smtClean="0">
                <a:solidFill>
                  <a:srgbClr val="FFFF66"/>
                </a:solidFill>
                <a:effectLst/>
                <a:latin typeface="Comic Sans MS" panose="030F0702030302020204" pitchFamily="66" charset="0"/>
                <a:cs typeface="Times New Roman" charset="0"/>
              </a:rPr>
              <a:t>(Figure 4)</a:t>
            </a:r>
            <a:endParaRPr lang="en-US" sz="2000" dirty="0" smtClean="0">
              <a:solidFill>
                <a:srgbClr val="FFFF66"/>
              </a:solidFill>
              <a:effectLst/>
              <a:latin typeface="Comic Sans MS" panose="030F0702030302020204" pitchFamily="66" charset="0"/>
              <a:cs typeface="Times New Roma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/>
          <a:p>
            <a:pPr>
              <a:defRPr/>
            </a:pPr>
            <a:fld id="{B1BC0B92-2764-4BDD-B382-BB0449ABFC1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79475"/>
          </a:xfrm>
        </p:spPr>
        <p:txBody>
          <a:bodyPr/>
          <a:lstStyle/>
          <a:p>
            <a:pPr algn="ctr"/>
            <a:r>
              <a:rPr lang="en-US" sz="2800" dirty="0" smtClean="0">
                <a:solidFill>
                  <a:srgbClr val="FFFF00"/>
                </a:solidFill>
                <a:effectLst/>
              </a:rPr>
              <a:t>The extent of nasal absorption (in 60min) of benzoic acid as a function of pH of the perfusion solution.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E292F0-E85A-432F-9055-06B08F3E8A1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-913606" y="3656806"/>
            <a:ext cx="4724400" cy="158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0800000">
            <a:off x="1447800" y="6018213"/>
            <a:ext cx="5257800" cy="1587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6" name="TextBox 14"/>
          <p:cNvSpPr txBox="1">
            <a:spLocks noChangeArrowheads="1"/>
          </p:cNvSpPr>
          <p:nvPr/>
        </p:nvSpPr>
        <p:spPr bwMode="auto">
          <a:xfrm>
            <a:off x="1600200" y="6019800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2</a:t>
            </a:r>
          </a:p>
        </p:txBody>
      </p:sp>
      <p:sp>
        <p:nvSpPr>
          <p:cNvPr id="25607" name="TextBox 15"/>
          <p:cNvSpPr txBox="1">
            <a:spLocks noChangeArrowheads="1"/>
          </p:cNvSpPr>
          <p:nvPr/>
        </p:nvSpPr>
        <p:spPr bwMode="auto">
          <a:xfrm>
            <a:off x="3040063" y="6019800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4</a:t>
            </a:r>
          </a:p>
        </p:txBody>
      </p:sp>
      <p:sp>
        <p:nvSpPr>
          <p:cNvPr id="25608" name="TextBox 16"/>
          <p:cNvSpPr txBox="1">
            <a:spLocks noChangeArrowheads="1"/>
          </p:cNvSpPr>
          <p:nvPr/>
        </p:nvSpPr>
        <p:spPr bwMode="auto">
          <a:xfrm>
            <a:off x="4487863" y="6019800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6</a:t>
            </a:r>
          </a:p>
        </p:txBody>
      </p:sp>
      <p:sp>
        <p:nvSpPr>
          <p:cNvPr id="25609" name="TextBox 18"/>
          <p:cNvSpPr txBox="1">
            <a:spLocks noChangeArrowheads="1"/>
          </p:cNvSpPr>
          <p:nvPr/>
        </p:nvSpPr>
        <p:spPr bwMode="auto">
          <a:xfrm>
            <a:off x="2354263" y="6019800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3</a:t>
            </a:r>
          </a:p>
        </p:txBody>
      </p:sp>
      <p:sp>
        <p:nvSpPr>
          <p:cNvPr id="25610" name="TextBox 19"/>
          <p:cNvSpPr txBox="1">
            <a:spLocks noChangeArrowheads="1"/>
          </p:cNvSpPr>
          <p:nvPr/>
        </p:nvSpPr>
        <p:spPr bwMode="auto">
          <a:xfrm>
            <a:off x="3725863" y="6019800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5</a:t>
            </a:r>
          </a:p>
        </p:txBody>
      </p:sp>
      <p:sp>
        <p:nvSpPr>
          <p:cNvPr id="25611" name="TextBox 20"/>
          <p:cNvSpPr txBox="1">
            <a:spLocks noChangeArrowheads="1"/>
          </p:cNvSpPr>
          <p:nvPr/>
        </p:nvSpPr>
        <p:spPr bwMode="auto">
          <a:xfrm>
            <a:off x="6172200" y="6019800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8</a:t>
            </a:r>
          </a:p>
        </p:txBody>
      </p:sp>
      <p:sp>
        <p:nvSpPr>
          <p:cNvPr id="25612" name="TextBox 21"/>
          <p:cNvSpPr txBox="1">
            <a:spLocks noChangeArrowheads="1"/>
          </p:cNvSpPr>
          <p:nvPr/>
        </p:nvSpPr>
        <p:spPr bwMode="auto">
          <a:xfrm>
            <a:off x="5326063" y="6019800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7</a:t>
            </a:r>
          </a:p>
        </p:txBody>
      </p:sp>
      <p:sp>
        <p:nvSpPr>
          <p:cNvPr id="25613" name="TextBox 22"/>
          <p:cNvSpPr txBox="1">
            <a:spLocks noChangeArrowheads="1"/>
          </p:cNvSpPr>
          <p:nvPr/>
        </p:nvSpPr>
        <p:spPr bwMode="auto">
          <a:xfrm>
            <a:off x="930275" y="5497513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10</a:t>
            </a:r>
          </a:p>
        </p:txBody>
      </p:sp>
      <p:sp>
        <p:nvSpPr>
          <p:cNvPr id="25614" name="TextBox 24"/>
          <p:cNvSpPr txBox="1">
            <a:spLocks noChangeArrowheads="1"/>
          </p:cNvSpPr>
          <p:nvPr/>
        </p:nvSpPr>
        <p:spPr bwMode="auto">
          <a:xfrm>
            <a:off x="914400" y="2133600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40</a:t>
            </a:r>
          </a:p>
        </p:txBody>
      </p:sp>
      <p:sp>
        <p:nvSpPr>
          <p:cNvPr id="25615" name="TextBox 25"/>
          <p:cNvSpPr txBox="1">
            <a:spLocks noChangeArrowheads="1"/>
          </p:cNvSpPr>
          <p:nvPr/>
        </p:nvSpPr>
        <p:spPr bwMode="auto">
          <a:xfrm>
            <a:off x="914400" y="4343400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20</a:t>
            </a:r>
          </a:p>
        </p:txBody>
      </p:sp>
      <p:sp>
        <p:nvSpPr>
          <p:cNvPr id="25616" name="TextBox 26"/>
          <p:cNvSpPr txBox="1">
            <a:spLocks noChangeArrowheads="1"/>
          </p:cNvSpPr>
          <p:nvPr/>
        </p:nvSpPr>
        <p:spPr bwMode="auto">
          <a:xfrm>
            <a:off x="914400" y="3276600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30</a:t>
            </a:r>
          </a:p>
        </p:txBody>
      </p:sp>
      <p:sp>
        <p:nvSpPr>
          <p:cNvPr id="25617" name="TextBox 27"/>
          <p:cNvSpPr txBox="1">
            <a:spLocks noChangeArrowheads="1"/>
          </p:cNvSpPr>
          <p:nvPr/>
        </p:nvSpPr>
        <p:spPr bwMode="auto">
          <a:xfrm>
            <a:off x="990600" y="1371600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50</a:t>
            </a:r>
          </a:p>
        </p:txBody>
      </p:sp>
      <p:sp>
        <p:nvSpPr>
          <p:cNvPr id="25627" name="Freeform 27"/>
          <p:cNvSpPr>
            <a:spLocks/>
          </p:cNvSpPr>
          <p:nvPr/>
        </p:nvSpPr>
        <p:spPr bwMode="auto">
          <a:xfrm>
            <a:off x="1524000" y="1905000"/>
            <a:ext cx="5181600" cy="3581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08" y="432"/>
              </a:cxn>
              <a:cxn ang="0">
                <a:pos x="1632" y="1344"/>
              </a:cxn>
              <a:cxn ang="0">
                <a:pos x="3264" y="2256"/>
              </a:cxn>
            </a:cxnLst>
            <a:rect l="0" t="0" r="r" b="b"/>
            <a:pathLst>
              <a:path w="3264" h="2256">
                <a:moveTo>
                  <a:pt x="0" y="0"/>
                </a:moveTo>
                <a:cubicBezTo>
                  <a:pt x="368" y="104"/>
                  <a:pt x="736" y="208"/>
                  <a:pt x="1008" y="432"/>
                </a:cubicBezTo>
                <a:cubicBezTo>
                  <a:pt x="1280" y="656"/>
                  <a:pt x="1256" y="1040"/>
                  <a:pt x="1632" y="1344"/>
                </a:cubicBezTo>
                <a:cubicBezTo>
                  <a:pt x="2008" y="1648"/>
                  <a:pt x="2636" y="1952"/>
                  <a:pt x="3264" y="225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28" name="Text Box 28"/>
          <p:cNvSpPr txBox="1">
            <a:spLocks noChangeArrowheads="1"/>
          </p:cNvSpPr>
          <p:nvPr/>
        </p:nvSpPr>
        <p:spPr bwMode="auto">
          <a:xfrm rot="16200000">
            <a:off x="-628650" y="3257550"/>
            <a:ext cx="2324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FF66"/>
                </a:solidFill>
                <a:latin typeface="Garamond" pitchFamily="18" charset="0"/>
              </a:rPr>
              <a:t>Percent Absorbed</a:t>
            </a:r>
          </a:p>
        </p:txBody>
      </p:sp>
      <p:sp>
        <p:nvSpPr>
          <p:cNvPr id="25629" name="Text Box 29"/>
          <p:cNvSpPr txBox="1">
            <a:spLocks noChangeArrowheads="1"/>
          </p:cNvSpPr>
          <p:nvPr/>
        </p:nvSpPr>
        <p:spPr bwMode="auto">
          <a:xfrm>
            <a:off x="2133600" y="6343650"/>
            <a:ext cx="424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FF66"/>
                </a:solidFill>
                <a:latin typeface="Garamond" pitchFamily="18" charset="0"/>
              </a:rPr>
              <a:t>pH of the nasal perfusion solution</a:t>
            </a:r>
          </a:p>
        </p:txBody>
      </p:sp>
      <p:sp>
        <p:nvSpPr>
          <p:cNvPr id="25630" name="Text Box 30"/>
          <p:cNvSpPr txBox="1">
            <a:spLocks noChangeArrowheads="1"/>
          </p:cNvSpPr>
          <p:nvPr/>
        </p:nvSpPr>
        <p:spPr bwMode="auto">
          <a:xfrm>
            <a:off x="3505200" y="2406650"/>
            <a:ext cx="522288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600">
                <a:solidFill>
                  <a:srgbClr val="FFFF66"/>
                </a:solidFill>
                <a:latin typeface="Arial" charset="0"/>
              </a:rPr>
              <a:t>.</a:t>
            </a:r>
          </a:p>
        </p:txBody>
      </p:sp>
      <p:sp>
        <p:nvSpPr>
          <p:cNvPr id="25631" name="Text Box 31"/>
          <p:cNvSpPr txBox="1">
            <a:spLocks noChangeArrowheads="1"/>
          </p:cNvSpPr>
          <p:nvPr/>
        </p:nvSpPr>
        <p:spPr bwMode="auto">
          <a:xfrm>
            <a:off x="2895600" y="1447800"/>
            <a:ext cx="522288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600">
                <a:solidFill>
                  <a:srgbClr val="FFFF66"/>
                </a:solidFill>
                <a:latin typeface="Arial" charset="0"/>
              </a:rPr>
              <a:t>.</a:t>
            </a:r>
          </a:p>
        </p:txBody>
      </p:sp>
      <p:sp>
        <p:nvSpPr>
          <p:cNvPr id="25632" name="Text Box 32"/>
          <p:cNvSpPr txBox="1">
            <a:spLocks noChangeArrowheads="1"/>
          </p:cNvSpPr>
          <p:nvPr/>
        </p:nvSpPr>
        <p:spPr bwMode="auto">
          <a:xfrm>
            <a:off x="2286000" y="1066800"/>
            <a:ext cx="522288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600">
                <a:solidFill>
                  <a:srgbClr val="FFFF66"/>
                </a:solidFill>
                <a:latin typeface="Arial" charset="0"/>
              </a:rPr>
              <a:t>.</a:t>
            </a:r>
          </a:p>
        </p:txBody>
      </p:sp>
      <p:sp>
        <p:nvSpPr>
          <p:cNvPr id="25635" name="Text Box 35"/>
          <p:cNvSpPr txBox="1">
            <a:spLocks noChangeArrowheads="1"/>
          </p:cNvSpPr>
          <p:nvPr/>
        </p:nvSpPr>
        <p:spPr bwMode="auto">
          <a:xfrm>
            <a:off x="6096000" y="4159250"/>
            <a:ext cx="522288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600">
                <a:solidFill>
                  <a:srgbClr val="FFFF66"/>
                </a:solidFill>
                <a:latin typeface="Arial" charset="0"/>
              </a:rPr>
              <a:t>.</a:t>
            </a:r>
          </a:p>
        </p:txBody>
      </p:sp>
      <p:sp>
        <p:nvSpPr>
          <p:cNvPr id="25636" name="Text Box 36"/>
          <p:cNvSpPr txBox="1">
            <a:spLocks noChangeArrowheads="1"/>
          </p:cNvSpPr>
          <p:nvPr/>
        </p:nvSpPr>
        <p:spPr bwMode="auto">
          <a:xfrm>
            <a:off x="4267200" y="3168650"/>
            <a:ext cx="522288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600">
                <a:solidFill>
                  <a:srgbClr val="FFFF66"/>
                </a:solidFill>
                <a:latin typeface="Arial" charset="0"/>
              </a:rPr>
              <a:t>.</a:t>
            </a:r>
          </a:p>
        </p:txBody>
      </p:sp>
      <p:sp>
        <p:nvSpPr>
          <p:cNvPr id="25637" name="Text Box 37"/>
          <p:cNvSpPr txBox="1">
            <a:spLocks noChangeArrowheads="1"/>
          </p:cNvSpPr>
          <p:nvPr/>
        </p:nvSpPr>
        <p:spPr bwMode="auto">
          <a:xfrm>
            <a:off x="5116513" y="3625850"/>
            <a:ext cx="522287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600">
                <a:solidFill>
                  <a:srgbClr val="FFFF66"/>
                </a:solidFill>
                <a:latin typeface="Arial" charset="0"/>
              </a:rPr>
              <a:t>.</a:t>
            </a:r>
          </a:p>
        </p:txBody>
      </p:sp>
      <p:sp>
        <p:nvSpPr>
          <p:cNvPr id="25638" name="Text Box 38"/>
          <p:cNvSpPr txBox="1">
            <a:spLocks noChangeArrowheads="1"/>
          </p:cNvSpPr>
          <p:nvPr/>
        </p:nvSpPr>
        <p:spPr bwMode="auto">
          <a:xfrm>
            <a:off x="1524000" y="806450"/>
            <a:ext cx="522288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600">
                <a:solidFill>
                  <a:srgbClr val="FFFF66"/>
                </a:solidFill>
                <a:latin typeface="Arial" charset="0"/>
              </a:rPr>
              <a:t>.</a:t>
            </a:r>
          </a:p>
        </p:txBody>
      </p:sp>
      <p:sp>
        <p:nvSpPr>
          <p:cNvPr id="25639" name="Rectangle 39"/>
          <p:cNvSpPr>
            <a:spLocks noChangeArrowheads="1"/>
          </p:cNvSpPr>
          <p:nvPr/>
        </p:nvSpPr>
        <p:spPr bwMode="auto">
          <a:xfrm>
            <a:off x="103187" y="6442075"/>
            <a:ext cx="12684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90000"/>
              <a:buFont typeface="Wingdings" pitchFamily="2" charset="2"/>
              <a:buChar char="§"/>
            </a:pPr>
            <a:r>
              <a:rPr lang="en-US" dirty="0">
                <a:solidFill>
                  <a:srgbClr val="FFFF66"/>
                </a:solidFill>
                <a:latin typeface="Arial" charset="0"/>
              </a:rPr>
              <a:t>(Figure 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400" dirty="0" smtClean="0">
                <a:solidFill>
                  <a:srgbClr val="FFFF00"/>
                </a:solidFill>
              </a:rPr>
              <a:t>Physical or chemical parameters…..cont.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392363"/>
            <a:ext cx="8229600" cy="21796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Effect of drug concentration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	A linear and direct relationship was found between the nasal absorption rate of 1-tyrosin and its concentration at pH 7.4 and 37ºC.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E2E720-909B-4B7C-960E-F2F89648166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82000" cy="1139825"/>
          </a:xfrm>
        </p:spPr>
        <p:txBody>
          <a:bodyPr/>
          <a:lstStyle/>
          <a:p>
            <a:r>
              <a:rPr lang="en-US" sz="2500" dirty="0" smtClean="0">
                <a:solidFill>
                  <a:srgbClr val="FFFF00"/>
                </a:solidFill>
                <a:effectLst/>
                <a:latin typeface="Garamond" pitchFamily="18" charset="0"/>
                <a:cs typeface="Times New Roman" charset="0"/>
              </a:rPr>
              <a:t>Linear relationship between the nasal absorption rate of 1-tyrocine concentration (pH 7.4 and 37ºC ) values are Mean ± SEM standard error mean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70917-DB69-426A-ABAE-9596C5CE088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29700" name="TextBox 16"/>
          <p:cNvSpPr txBox="1">
            <a:spLocks noChangeArrowheads="1"/>
          </p:cNvSpPr>
          <p:nvPr/>
        </p:nvSpPr>
        <p:spPr bwMode="auto">
          <a:xfrm rot="-5400000">
            <a:off x="-362743" y="3128169"/>
            <a:ext cx="22526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FF66"/>
                </a:solidFill>
                <a:latin typeface="Arial" charset="0"/>
              </a:rPr>
              <a:t>Absorption rate</a:t>
            </a: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-540543" y="3717131"/>
            <a:ext cx="4267200" cy="1587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593850" y="5775325"/>
            <a:ext cx="5257800" cy="7620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593850" y="1524000"/>
            <a:ext cx="5035550" cy="3108325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9" name="TextBox 10"/>
          <p:cNvSpPr txBox="1">
            <a:spLocks noChangeArrowheads="1"/>
          </p:cNvSpPr>
          <p:nvPr/>
        </p:nvSpPr>
        <p:spPr bwMode="auto">
          <a:xfrm>
            <a:off x="2432050" y="59388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1</a:t>
            </a:r>
          </a:p>
        </p:txBody>
      </p:sp>
      <p:sp>
        <p:nvSpPr>
          <p:cNvPr id="29710" name="TextBox 11"/>
          <p:cNvSpPr txBox="1">
            <a:spLocks noChangeArrowheads="1"/>
          </p:cNvSpPr>
          <p:nvPr/>
        </p:nvSpPr>
        <p:spPr bwMode="auto">
          <a:xfrm>
            <a:off x="3879850" y="592772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2</a:t>
            </a:r>
          </a:p>
        </p:txBody>
      </p:sp>
      <p:sp>
        <p:nvSpPr>
          <p:cNvPr id="29711" name="TextBox 12"/>
          <p:cNvSpPr txBox="1">
            <a:spLocks noChangeArrowheads="1"/>
          </p:cNvSpPr>
          <p:nvPr/>
        </p:nvSpPr>
        <p:spPr bwMode="auto">
          <a:xfrm>
            <a:off x="5556250" y="5851525"/>
            <a:ext cx="3127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" charset="0"/>
              </a:rPr>
              <a:t>3</a:t>
            </a:r>
          </a:p>
        </p:txBody>
      </p:sp>
      <p:sp>
        <p:nvSpPr>
          <p:cNvPr id="29712" name="TextBox 13"/>
          <p:cNvSpPr txBox="1">
            <a:spLocks noChangeArrowheads="1"/>
          </p:cNvSpPr>
          <p:nvPr/>
        </p:nvSpPr>
        <p:spPr bwMode="auto">
          <a:xfrm>
            <a:off x="6775450" y="58626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4</a:t>
            </a:r>
          </a:p>
        </p:txBody>
      </p:sp>
      <p:sp>
        <p:nvSpPr>
          <p:cNvPr id="29713" name="TextBox 14"/>
          <p:cNvSpPr txBox="1">
            <a:spLocks noChangeArrowheads="1"/>
          </p:cNvSpPr>
          <p:nvPr/>
        </p:nvSpPr>
        <p:spPr bwMode="auto">
          <a:xfrm>
            <a:off x="1517650" y="592772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0</a:t>
            </a:r>
          </a:p>
        </p:txBody>
      </p:sp>
      <p:sp>
        <p:nvSpPr>
          <p:cNvPr id="29714" name="TextBox 15"/>
          <p:cNvSpPr txBox="1">
            <a:spLocks noChangeArrowheads="1"/>
          </p:cNvSpPr>
          <p:nvPr/>
        </p:nvSpPr>
        <p:spPr bwMode="auto">
          <a:xfrm>
            <a:off x="3554413" y="6232525"/>
            <a:ext cx="1765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FF00"/>
                </a:solidFill>
                <a:latin typeface="Arial" charset="0"/>
              </a:rPr>
              <a:t>Concentration</a:t>
            </a:r>
          </a:p>
        </p:txBody>
      </p:sp>
      <p:sp>
        <p:nvSpPr>
          <p:cNvPr id="29715" name="TextBox 17"/>
          <p:cNvSpPr txBox="1">
            <a:spLocks noChangeArrowheads="1"/>
          </p:cNvSpPr>
          <p:nvPr/>
        </p:nvSpPr>
        <p:spPr bwMode="auto">
          <a:xfrm>
            <a:off x="1289050" y="4860925"/>
            <a:ext cx="3127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2</a:t>
            </a:r>
          </a:p>
        </p:txBody>
      </p:sp>
      <p:sp>
        <p:nvSpPr>
          <p:cNvPr id="29702" name="TextBox 19"/>
          <p:cNvSpPr txBox="1">
            <a:spLocks noChangeArrowheads="1"/>
          </p:cNvSpPr>
          <p:nvPr/>
        </p:nvSpPr>
        <p:spPr bwMode="auto">
          <a:xfrm>
            <a:off x="1143000" y="3276600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4</a:t>
            </a:r>
          </a:p>
        </p:txBody>
      </p:sp>
      <p:sp>
        <p:nvSpPr>
          <p:cNvPr id="29703" name="TextBox 20"/>
          <p:cNvSpPr txBox="1">
            <a:spLocks noChangeArrowheads="1"/>
          </p:cNvSpPr>
          <p:nvPr/>
        </p:nvSpPr>
        <p:spPr bwMode="auto">
          <a:xfrm>
            <a:off x="1143000" y="1905000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8</a:t>
            </a:r>
          </a:p>
        </p:txBody>
      </p:sp>
      <p:sp>
        <p:nvSpPr>
          <p:cNvPr id="29704" name="TextBox 21"/>
          <p:cNvSpPr txBox="1">
            <a:spLocks noChangeArrowheads="1"/>
          </p:cNvSpPr>
          <p:nvPr/>
        </p:nvSpPr>
        <p:spPr bwMode="auto">
          <a:xfrm>
            <a:off x="1143000" y="1295400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10</a:t>
            </a:r>
          </a:p>
        </p:txBody>
      </p:sp>
      <p:sp>
        <p:nvSpPr>
          <p:cNvPr id="29705" name="TextBox 22"/>
          <p:cNvSpPr txBox="1">
            <a:spLocks noChangeArrowheads="1"/>
          </p:cNvSpPr>
          <p:nvPr/>
        </p:nvSpPr>
        <p:spPr bwMode="auto">
          <a:xfrm>
            <a:off x="1143000" y="2514600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6</a:t>
            </a:r>
          </a:p>
        </p:txBody>
      </p:sp>
      <p:sp>
        <p:nvSpPr>
          <p:cNvPr id="29717" name="Text Box 21"/>
          <p:cNvSpPr txBox="1">
            <a:spLocks noChangeArrowheads="1"/>
          </p:cNvSpPr>
          <p:nvPr/>
        </p:nvSpPr>
        <p:spPr bwMode="auto">
          <a:xfrm>
            <a:off x="6400800" y="304800"/>
            <a:ext cx="522288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600">
                <a:latin typeface="Arial" charset="0"/>
              </a:rPr>
              <a:t>.</a:t>
            </a:r>
          </a:p>
        </p:txBody>
      </p:sp>
      <p:sp>
        <p:nvSpPr>
          <p:cNvPr id="29718" name="Text Box 22"/>
          <p:cNvSpPr txBox="1">
            <a:spLocks noChangeArrowheads="1"/>
          </p:cNvSpPr>
          <p:nvPr/>
        </p:nvSpPr>
        <p:spPr bwMode="auto">
          <a:xfrm>
            <a:off x="3733800" y="1981200"/>
            <a:ext cx="522288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600" dirty="0">
                <a:solidFill>
                  <a:srgbClr val="00B0F0"/>
                </a:solidFill>
                <a:latin typeface="Arial" charset="0"/>
              </a:rPr>
              <a:t>.</a:t>
            </a:r>
          </a:p>
        </p:txBody>
      </p:sp>
      <p:sp>
        <p:nvSpPr>
          <p:cNvPr id="29719" name="Text Box 23"/>
          <p:cNvSpPr txBox="1">
            <a:spLocks noChangeArrowheads="1"/>
          </p:cNvSpPr>
          <p:nvPr/>
        </p:nvSpPr>
        <p:spPr bwMode="auto">
          <a:xfrm>
            <a:off x="5410200" y="990600"/>
            <a:ext cx="522288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600" dirty="0">
                <a:latin typeface="Arial" charset="0"/>
              </a:rPr>
              <a:t>.</a:t>
            </a:r>
          </a:p>
        </p:txBody>
      </p:sp>
      <p:sp>
        <p:nvSpPr>
          <p:cNvPr id="29720" name="Text Box 24"/>
          <p:cNvSpPr txBox="1">
            <a:spLocks noChangeArrowheads="1"/>
          </p:cNvSpPr>
          <p:nvPr/>
        </p:nvSpPr>
        <p:spPr bwMode="auto">
          <a:xfrm>
            <a:off x="2362200" y="2819400"/>
            <a:ext cx="522288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600">
                <a:latin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noFill/>
          <a:ln/>
        </p:spPr>
        <p:txBody>
          <a:bodyPr/>
          <a:lstStyle/>
          <a:p>
            <a:r>
              <a:rPr lang="en-US" sz="3600" b="1" dirty="0" smtClean="0">
                <a:solidFill>
                  <a:srgbClr val="FFFF66"/>
                </a:solidFill>
                <a:effectLst/>
                <a:latin typeface="Garamond" panose="02020404030301010803" pitchFamily="18" charset="0"/>
              </a:rPr>
              <a:t>Process of drug transport across </a:t>
            </a:r>
            <a:br>
              <a:rPr lang="en-US" sz="3600" b="1" dirty="0" smtClean="0">
                <a:solidFill>
                  <a:srgbClr val="FFFF66"/>
                </a:solidFill>
                <a:effectLst/>
                <a:latin typeface="Garamond" panose="02020404030301010803" pitchFamily="18" charset="0"/>
              </a:rPr>
            </a:br>
            <a:r>
              <a:rPr lang="en-US" sz="3600" b="1" dirty="0" smtClean="0">
                <a:solidFill>
                  <a:srgbClr val="FFFF66"/>
                </a:solidFill>
                <a:effectLst/>
                <a:latin typeface="Garamond" panose="02020404030301010803" pitchFamily="18" charset="0"/>
              </a:rPr>
              <a:t>the nasal membrane 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772400" cy="4525963"/>
          </a:xfrm>
          <a:noFill/>
          <a:ln/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 smtClean="0">
                <a:effectLst/>
                <a:latin typeface="Garamond" panose="02020404030301010803" pitchFamily="18" charset="0"/>
                <a:cs typeface="Tahoma" pitchFamily="34" charset="0"/>
              </a:rPr>
              <a:t>	The diffusion of drug molecules through pore channels in the nasal mucosa involve: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dirty="0" smtClean="0">
              <a:effectLst/>
              <a:latin typeface="Garamond" panose="02020404030301010803" pitchFamily="18" charset="0"/>
              <a:cs typeface="Tahoma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800" dirty="0">
                <a:solidFill>
                  <a:srgbClr val="FFFF00"/>
                </a:solidFill>
                <a:effectLst/>
                <a:latin typeface="Garamond" panose="02020404030301010803" pitchFamily="18" charset="0"/>
                <a:cs typeface="Tahoma" pitchFamily="34" charset="0"/>
              </a:rPr>
              <a:t>N</a:t>
            </a:r>
            <a:r>
              <a:rPr lang="en-US" sz="2800" dirty="0" smtClean="0">
                <a:solidFill>
                  <a:srgbClr val="FFFF00"/>
                </a:solidFill>
                <a:effectLst/>
                <a:latin typeface="Garamond" panose="02020404030301010803" pitchFamily="18" charset="0"/>
                <a:cs typeface="Tahoma" pitchFamily="34" charset="0"/>
              </a:rPr>
              <a:t>o</a:t>
            </a:r>
            <a:r>
              <a:rPr lang="en-US" sz="2800" dirty="0" smtClean="0">
                <a:solidFill>
                  <a:srgbClr val="FFFF66"/>
                </a:solidFill>
                <a:effectLst/>
                <a:latin typeface="Garamond" panose="02020404030301010803" pitchFamily="18" charset="0"/>
                <a:cs typeface="Tahoma" pitchFamily="34" charset="0"/>
              </a:rPr>
              <a:t>n-passive diffusion</a:t>
            </a:r>
            <a:r>
              <a:rPr lang="en-US" sz="2800" dirty="0" smtClean="0">
                <a:effectLst/>
                <a:latin typeface="Garamond" panose="02020404030301010803" pitchFamily="18" charset="0"/>
                <a:cs typeface="Tahoma" pitchFamily="34" charset="0"/>
              </a:rPr>
              <a:t>  pathways before they reach to the blood stream.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endParaRPr lang="en-US" sz="2800" dirty="0" smtClean="0">
              <a:effectLst/>
              <a:latin typeface="Garamond" panose="02020404030301010803" pitchFamily="18" charset="0"/>
              <a:cs typeface="Tahoma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800" dirty="0" smtClean="0">
                <a:effectLst/>
                <a:latin typeface="Garamond" panose="02020404030301010803" pitchFamily="18" charset="0"/>
                <a:cs typeface="Tahoma" pitchFamily="34" charset="0"/>
              </a:rPr>
              <a:t>Water soluble compounds follows the </a:t>
            </a:r>
            <a:r>
              <a:rPr lang="en-US" sz="2800" dirty="0" smtClean="0">
                <a:solidFill>
                  <a:srgbClr val="FFFF66"/>
                </a:solidFill>
                <a:effectLst/>
                <a:latin typeface="Garamond" panose="02020404030301010803" pitchFamily="18" charset="0"/>
                <a:cs typeface="Tahoma" pitchFamily="34" charset="0"/>
              </a:rPr>
              <a:t>aqueous channels in drug transport.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endParaRPr lang="en-US" sz="2800" dirty="0" smtClean="0">
              <a:solidFill>
                <a:srgbClr val="FFFF66"/>
              </a:solidFill>
              <a:effectLst/>
              <a:latin typeface="Garamond" panose="02020404030301010803" pitchFamily="18" charset="0"/>
              <a:cs typeface="Tahoma" pitchFamily="34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800" dirty="0" smtClean="0">
                <a:solidFill>
                  <a:srgbClr val="FFFF66"/>
                </a:solidFill>
                <a:effectLst/>
                <a:latin typeface="Garamond" panose="02020404030301010803" pitchFamily="18" charset="0"/>
                <a:cs typeface="Tahoma" pitchFamily="34" charset="0"/>
              </a:rPr>
              <a:t>Passive </a:t>
            </a:r>
            <a:r>
              <a:rPr lang="en-US" sz="2800" dirty="0">
                <a:solidFill>
                  <a:srgbClr val="FFFF66"/>
                </a:solidFill>
                <a:effectLst/>
                <a:latin typeface="Garamond" panose="02020404030301010803" pitchFamily="18" charset="0"/>
                <a:cs typeface="Tahoma" pitchFamily="34" charset="0"/>
              </a:rPr>
              <a:t>diffusion </a:t>
            </a:r>
            <a:r>
              <a:rPr lang="en-US" sz="2800" dirty="0" smtClean="0">
                <a:solidFill>
                  <a:srgbClr val="FFFF66"/>
                </a:solidFill>
                <a:effectLst/>
                <a:latin typeface="Garamond" panose="02020404030301010803" pitchFamily="18" charset="0"/>
                <a:cs typeface="Tahoma" pitchFamily="34" charset="0"/>
              </a:rPr>
              <a:t>mechanisms for: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800" dirty="0" smtClean="0">
                <a:effectLst/>
                <a:latin typeface="Garamond" panose="02020404030301010803" pitchFamily="18" charset="0"/>
                <a:cs typeface="Tahoma" pitchFamily="34" charset="0"/>
              </a:rPr>
              <a:t>	 </a:t>
            </a:r>
            <a:r>
              <a:rPr lang="en-US" sz="2800" dirty="0">
                <a:effectLst/>
                <a:latin typeface="Garamond" panose="02020404030301010803" pitchFamily="18" charset="0"/>
                <a:cs typeface="Tahoma" pitchFamily="34" charset="0"/>
              </a:rPr>
              <a:t>I</a:t>
            </a:r>
            <a:r>
              <a:rPr lang="en-US" sz="2800" dirty="0" smtClean="0">
                <a:effectLst/>
                <a:latin typeface="Garamond" panose="02020404030301010803" pitchFamily="18" charset="0"/>
                <a:cs typeface="Tahoma" pitchFamily="34" charset="0"/>
              </a:rPr>
              <a:t>nsulin, Mannitol, and Propranolol.</a:t>
            </a:r>
            <a:endParaRPr lang="en-US" sz="2800" dirty="0" smtClean="0">
              <a:solidFill>
                <a:srgbClr val="FFFF66"/>
              </a:solidFill>
              <a:effectLst/>
              <a:latin typeface="Garamond" panose="02020404030301010803" pitchFamily="18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0485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FFFF66"/>
                </a:solidFill>
                <a:effectLst/>
              </a:rPr>
              <a:t>Mechanisms and pathways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8534400" cy="44196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lphaUcPeriod"/>
            </a:pPr>
            <a:r>
              <a:rPr lang="en-US" b="1" u="sng" dirty="0" smtClean="0">
                <a:effectLst/>
                <a:latin typeface="Garamond" panose="02020404030301010803" pitchFamily="18" charset="0"/>
              </a:rPr>
              <a:t>Mechanisms: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en-US" dirty="0" smtClean="0">
              <a:effectLst/>
              <a:latin typeface="Garamond" panose="02020404030301010803" pitchFamily="18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3200" dirty="0" smtClean="0">
                <a:effectLst/>
                <a:latin typeface="Garamond" panose="02020404030301010803" pitchFamily="18" charset="0"/>
              </a:rPr>
              <a:t>Two mechanisms of transport were involved: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b="1" u="sng" dirty="0" smtClean="0">
              <a:effectLst/>
              <a:latin typeface="Garamond" panose="02020404030301010803" pitchFamily="18" charset="0"/>
            </a:endParaRPr>
          </a:p>
          <a:p>
            <a:pPr marL="1009650" lvl="1" indent="-609600">
              <a:lnSpc>
                <a:spcPct val="90000"/>
              </a:lnSpc>
              <a:buClr>
                <a:srgbClr val="FFFF00"/>
              </a:buClr>
              <a:buSzPct val="90000"/>
              <a:buFont typeface="Wingdings" pitchFamily="2" charset="2"/>
              <a:buAutoNum type="arabicPeriod"/>
            </a:pPr>
            <a:r>
              <a:rPr lang="en-US" sz="3200" dirty="0" smtClean="0">
                <a:solidFill>
                  <a:srgbClr val="FFFF00"/>
                </a:solidFill>
                <a:effectLst/>
                <a:latin typeface="Garamond" panose="02020404030301010803" pitchFamily="18" charset="0"/>
              </a:rPr>
              <a:t>Fast rate</a:t>
            </a:r>
            <a:r>
              <a:rPr lang="en-US" sz="3200" dirty="0" smtClean="0">
                <a:effectLst/>
                <a:latin typeface="Garamond" panose="02020404030301010803" pitchFamily="18" charset="0"/>
              </a:rPr>
              <a:t>: </a:t>
            </a:r>
            <a:r>
              <a:rPr lang="en-US" sz="3200" dirty="0" err="1" smtClean="0">
                <a:effectLst/>
                <a:latin typeface="Garamond" panose="02020404030301010803" pitchFamily="18" charset="0"/>
              </a:rPr>
              <a:t>Lipo-philicity</a:t>
            </a:r>
            <a:r>
              <a:rPr lang="en-US" sz="3200" dirty="0" smtClean="0">
                <a:effectLst/>
                <a:latin typeface="Garamond" panose="02020404030301010803" pitchFamily="18" charset="0"/>
              </a:rPr>
              <a:t> dependent (depends on the </a:t>
            </a:r>
            <a:r>
              <a:rPr lang="en-US" sz="3200" dirty="0" err="1" smtClean="0">
                <a:effectLst/>
                <a:latin typeface="Garamond" panose="02020404030301010803" pitchFamily="18" charset="0"/>
              </a:rPr>
              <a:t>lipo-philicity</a:t>
            </a:r>
            <a:r>
              <a:rPr lang="en-US" sz="3200" dirty="0" smtClean="0">
                <a:effectLst/>
                <a:latin typeface="Garamond" panose="02020404030301010803" pitchFamily="18" charset="0"/>
              </a:rPr>
              <a:t> of the drug).</a:t>
            </a:r>
          </a:p>
          <a:p>
            <a:pPr marL="1009650" lvl="1" indent="-609600">
              <a:lnSpc>
                <a:spcPct val="90000"/>
              </a:lnSpc>
              <a:buClr>
                <a:srgbClr val="FFFF00"/>
              </a:buClr>
              <a:buSzPct val="90000"/>
              <a:buFont typeface="Wingdings" pitchFamily="2" charset="2"/>
              <a:buAutoNum type="arabicPeriod"/>
            </a:pPr>
            <a:r>
              <a:rPr lang="en-US" sz="3200" dirty="0" smtClean="0">
                <a:solidFill>
                  <a:srgbClr val="FFFF00"/>
                </a:solidFill>
                <a:effectLst/>
                <a:latin typeface="Garamond" panose="02020404030301010803" pitchFamily="18" charset="0"/>
              </a:rPr>
              <a:t>Slow rate</a:t>
            </a:r>
            <a:r>
              <a:rPr lang="en-US" sz="3200" dirty="0" smtClean="0">
                <a:effectLst/>
                <a:latin typeface="Garamond" panose="02020404030301010803" pitchFamily="18" charset="0"/>
              </a:rPr>
              <a:t>: Sensitive to variation in M. W, (depends on the molecular weight of the compound).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dirty="0" smtClean="0">
              <a:effectLst/>
              <a:latin typeface="Garamond" panose="020204040303010108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4FF1F2-11B1-487E-9450-A0B9A412F6C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09600"/>
            <a:ext cx="8458200" cy="5638800"/>
          </a:xfrm>
          <a:noFill/>
          <a:ln/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 smtClean="0">
                <a:solidFill>
                  <a:srgbClr val="FFFF66"/>
                </a:solidFill>
                <a:effectLst/>
              </a:rPr>
              <a:t>Result:</a:t>
            </a:r>
            <a:r>
              <a:rPr lang="en-US" dirty="0" smtClean="0">
                <a:effectLst/>
              </a:rPr>
              <a:t>	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3000" dirty="0" smtClean="0">
                <a:effectLst/>
                <a:latin typeface="Garamond" pitchFamily="18" charset="0"/>
              </a:rPr>
              <a:t>Good systemic bioavailability for molecules smaller than 1000 Daltons without addition of penetration enhancers</a:t>
            </a:r>
            <a:r>
              <a:rPr lang="en-US" dirty="0" smtClean="0">
                <a:effectLst/>
                <a:latin typeface="Garamond" pitchFamily="18" charset="0"/>
              </a:rPr>
              <a:t>.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3400" dirty="0" smtClean="0">
                <a:effectLst/>
                <a:latin typeface="Garamond" pitchFamily="18" charset="0"/>
              </a:rPr>
              <a:t>Good bioavailability with assistance of enhancers for molecular weight of 3000 Daltons.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3400" dirty="0" smtClean="0">
                <a:effectLst/>
                <a:latin typeface="Garamond" pitchFamily="18" charset="0"/>
              </a:rPr>
              <a:t>Water soluble compounds is well absorbed and dependent upon diffusion through aqueous </a:t>
            </a:r>
            <a:r>
              <a:rPr lang="en-US" sz="3400" dirty="0">
                <a:effectLst/>
                <a:latin typeface="Garamond" pitchFamily="18" charset="0"/>
              </a:rPr>
              <a:t>channels such as Sodium </a:t>
            </a:r>
            <a:r>
              <a:rPr lang="en-US" sz="3400" dirty="0" err="1">
                <a:effectLst/>
                <a:latin typeface="Garamond" pitchFamily="18" charset="0"/>
              </a:rPr>
              <a:t>Chromoglycate</a:t>
            </a:r>
            <a:r>
              <a:rPr lang="en-US" sz="3400" dirty="0" smtClean="0">
                <a:effectLst/>
                <a:latin typeface="Garamond" pitchFamily="18" charset="0"/>
              </a:rPr>
              <a:t>.</a:t>
            </a:r>
            <a:endParaRPr lang="en-US" dirty="0" smtClean="0">
              <a:effectLst/>
              <a:latin typeface="Garamond" pitchFamily="18" charset="0"/>
            </a:endParaRPr>
          </a:p>
          <a:p>
            <a:pPr marL="609600" indent="-609600">
              <a:lnSpc>
                <a:spcPct val="90000"/>
              </a:lnSpc>
            </a:pPr>
            <a:endParaRPr lang="en-US" dirty="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38200"/>
          </a:xfrm>
          <a:noFill/>
        </p:spPr>
        <p:txBody>
          <a:bodyPr/>
          <a:lstStyle/>
          <a:p>
            <a:r>
              <a:rPr lang="en-US" dirty="0" smtClean="0">
                <a:effectLst/>
              </a:rPr>
              <a:t>Olfactory Epithelium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4343400" cy="5029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dirty="0" smtClean="0">
                <a:solidFill>
                  <a:srgbClr val="FFFF66"/>
                </a:solidFill>
                <a:effectLst/>
              </a:rPr>
              <a:t>Olfactory epithelium: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dirty="0" smtClean="0">
                <a:effectLst/>
              </a:rPr>
              <a:t>    It is the entrance for medications and other  substance to enter Central Nervous System,  and the peripheral circulation following nasal absorption.</a:t>
            </a:r>
          </a:p>
          <a:p>
            <a:pPr>
              <a:buClr>
                <a:srgbClr val="FFFF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 smtClean="0">
                <a:effectLst/>
              </a:rPr>
              <a:t>Facilitate </a:t>
            </a:r>
            <a:r>
              <a:rPr lang="en-US" sz="2800" dirty="0">
                <a:effectLst/>
              </a:rPr>
              <a:t>the drug delivery to the brain.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2A6E85-3EF7-42AE-A6E9-2C9D09C003B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32776" name="Picture 8" descr="head_olfactory_nerv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524000"/>
            <a:ext cx="4038600" cy="4721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68580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rgbClr val="FFFF00"/>
                </a:solidFill>
                <a:effectLst/>
              </a:rPr>
              <a:t>Enhancement in absorption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534400" cy="4756150"/>
          </a:xfrm>
        </p:spPr>
        <p:txBody>
          <a:bodyPr/>
          <a:lstStyle/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3000" dirty="0" smtClean="0">
                <a:solidFill>
                  <a:srgbClr val="FFFF66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en-US" sz="3000" b="1" dirty="0" smtClean="0">
                <a:solidFill>
                  <a:srgbClr val="FFFF66"/>
                </a:solidFill>
                <a:effectLst/>
                <a:latin typeface="Garamond" panose="02020404030301010803" pitchFamily="18" charset="0"/>
              </a:rPr>
              <a:t>Structural modification</a:t>
            </a:r>
            <a:r>
              <a:rPr lang="en-US" sz="3000" dirty="0" smtClean="0">
                <a:solidFill>
                  <a:srgbClr val="FFFF66"/>
                </a:solidFill>
                <a:effectLst/>
                <a:latin typeface="Garamond" panose="02020404030301010803" pitchFamily="18" charset="0"/>
              </a:rPr>
              <a:t>.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3000" dirty="0" smtClean="0">
                <a:effectLst/>
                <a:latin typeface="Garamond" panose="02020404030301010803" pitchFamily="18" charset="0"/>
              </a:rPr>
              <a:t>	</a:t>
            </a:r>
            <a:r>
              <a:rPr lang="en-US" sz="3000" dirty="0" smtClean="0">
                <a:effectLst/>
                <a:latin typeface="Garamond" panose="02020404030301010803" pitchFamily="18" charset="0"/>
                <a:cs typeface="Tahoma" pitchFamily="34" charset="0"/>
              </a:rPr>
              <a:t>Chemical modification of the molecular structure of the drug will modify physicochemical properties of a drug to enhance absorption.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3000" dirty="0" smtClean="0">
              <a:effectLst/>
              <a:latin typeface="Garamond" panose="02020404030301010803" pitchFamily="18" charset="0"/>
              <a:cs typeface="Tahoma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+mj-lt"/>
              <a:buAutoNum type="arabicPeriod" startAt="2"/>
            </a:pPr>
            <a:r>
              <a:rPr lang="en-US" sz="3000" b="1" dirty="0" smtClean="0">
                <a:solidFill>
                  <a:srgbClr val="FFFF66"/>
                </a:solidFill>
                <a:effectLst/>
                <a:latin typeface="Garamond" panose="02020404030301010803" pitchFamily="18" charset="0"/>
              </a:rPr>
              <a:t>Salt or ester formation</a:t>
            </a:r>
            <a:r>
              <a:rPr lang="en-US" sz="3000" dirty="0" smtClean="0">
                <a:solidFill>
                  <a:srgbClr val="FFFF66"/>
                </a:solidFill>
                <a:effectLst/>
                <a:latin typeface="Garamond" panose="02020404030301010803" pitchFamily="18" charset="0"/>
              </a:rPr>
              <a:t>.</a:t>
            </a:r>
          </a:p>
          <a:p>
            <a:pPr marL="609600" indent="-609600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3000" dirty="0" smtClean="0">
                <a:effectLst/>
                <a:latin typeface="Garamond" panose="02020404030301010803" pitchFamily="18" charset="0"/>
              </a:rPr>
              <a:t>	</a:t>
            </a:r>
            <a:r>
              <a:rPr lang="en-US" sz="3000" dirty="0" smtClean="0">
                <a:effectLst/>
                <a:latin typeface="Garamond" panose="02020404030301010803" pitchFamily="18" charset="0"/>
                <a:cs typeface="Tahoma" pitchFamily="34" charset="0"/>
              </a:rPr>
              <a:t>The drug could be converted to form a Salt or an ester for achieving better Trans Nasal </a:t>
            </a:r>
            <a:r>
              <a:rPr lang="en-US" sz="3000" dirty="0">
                <a:effectLst/>
                <a:latin typeface="Garamond" panose="02020404030301010803" pitchFamily="18" charset="0"/>
                <a:cs typeface="Tahoma" pitchFamily="34" charset="0"/>
              </a:rPr>
              <a:t>P</a:t>
            </a:r>
            <a:r>
              <a:rPr lang="en-US" sz="3000" dirty="0" smtClean="0">
                <a:effectLst/>
                <a:latin typeface="Garamond" panose="02020404030301010803" pitchFamily="18" charset="0"/>
                <a:cs typeface="Tahoma" pitchFamily="34" charset="0"/>
              </a:rPr>
              <a:t>ermeability, such as formation of a salt with increase solubility or of an esters with better nasal membrane permeability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128AAA-44AE-427F-B65F-F3D98D399D9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9436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 typeface="+mj-lt"/>
              <a:buAutoNum type="arabicPeriod" startAt="3"/>
            </a:pPr>
            <a:r>
              <a:rPr lang="en-US" sz="3200" b="1" dirty="0">
                <a:solidFill>
                  <a:srgbClr val="FFFF66"/>
                </a:solidFill>
                <a:effectLst/>
                <a:latin typeface="Garamond" panose="02020404030301010803" pitchFamily="18" charset="0"/>
              </a:rPr>
              <a:t>Formulation design</a:t>
            </a:r>
            <a:r>
              <a:rPr lang="en-US" sz="3200" b="1" dirty="0">
                <a:effectLst/>
                <a:latin typeface="Garamond" panose="02020404030301010803" pitchFamily="18" charset="0"/>
              </a:rPr>
              <a:t>.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sz="3200" dirty="0">
                <a:effectLst/>
                <a:latin typeface="Garamond" panose="02020404030301010803" pitchFamily="18" charset="0"/>
              </a:rPr>
              <a:t>	</a:t>
            </a:r>
            <a:r>
              <a:rPr lang="en-US" sz="3200" dirty="0">
                <a:effectLst/>
                <a:latin typeface="Garamond" panose="02020404030301010803" pitchFamily="18" charset="0"/>
                <a:cs typeface="Tahoma" pitchFamily="34" charset="0"/>
              </a:rPr>
              <a:t>The proper selection of formulation excipients could improve stability and hence increase nasal </a:t>
            </a:r>
            <a:r>
              <a:rPr lang="en-US" sz="3200" dirty="0" smtClean="0">
                <a:effectLst/>
                <a:latin typeface="Garamond" panose="02020404030301010803" pitchFamily="18" charset="0"/>
                <a:cs typeface="Tahoma" pitchFamily="34" charset="0"/>
              </a:rPr>
              <a:t>absorption.</a:t>
            </a:r>
          </a:p>
          <a:p>
            <a:pPr marL="609600" indent="-609600">
              <a:lnSpc>
                <a:spcPct val="80000"/>
              </a:lnSpc>
              <a:buFont typeface="+mj-lt"/>
              <a:buAutoNum type="arabicPeriod" startAt="4"/>
            </a:pPr>
            <a:r>
              <a:rPr lang="en-US" sz="3200" b="1" dirty="0" smtClean="0">
                <a:solidFill>
                  <a:srgbClr val="FFFF66"/>
                </a:solidFill>
                <a:effectLst/>
                <a:latin typeface="Garamond" panose="02020404030301010803" pitchFamily="18" charset="0"/>
              </a:rPr>
              <a:t>Surfactant</a:t>
            </a:r>
            <a:r>
              <a:rPr lang="en-US" sz="3200" b="1" dirty="0">
                <a:solidFill>
                  <a:srgbClr val="FFFF66"/>
                </a:solidFill>
                <a:effectLst/>
                <a:latin typeface="Garamond" panose="02020404030301010803" pitchFamily="18" charset="0"/>
              </a:rPr>
              <a:t>.</a:t>
            </a:r>
          </a:p>
          <a:p>
            <a:pPr marL="609600" indent="-609600" algn="just">
              <a:lnSpc>
                <a:spcPct val="80000"/>
              </a:lnSpc>
              <a:buNone/>
            </a:pPr>
            <a:r>
              <a:rPr lang="en-US" sz="3200" dirty="0">
                <a:effectLst/>
                <a:latin typeface="Garamond" panose="02020404030301010803" pitchFamily="18" charset="0"/>
              </a:rPr>
              <a:t>	</a:t>
            </a:r>
            <a:r>
              <a:rPr lang="en-US" sz="3200" dirty="0">
                <a:effectLst/>
                <a:latin typeface="Garamond" panose="02020404030301010803" pitchFamily="18" charset="0"/>
                <a:cs typeface="Tahoma" pitchFamily="34" charset="0"/>
              </a:rPr>
              <a:t>Incorporation of surfactant in into nasal formulation could modify the permeability of a drug and hence facilitate </a:t>
            </a:r>
            <a:r>
              <a:rPr lang="en-US" sz="3200" dirty="0" smtClean="0">
                <a:effectLst/>
                <a:latin typeface="Garamond" panose="02020404030301010803" pitchFamily="18" charset="0"/>
                <a:cs typeface="Tahoma" pitchFamily="34" charset="0"/>
              </a:rPr>
              <a:t>absorption.</a:t>
            </a:r>
          </a:p>
          <a:p>
            <a:pPr marL="609600" indent="-609600">
              <a:lnSpc>
                <a:spcPct val="90000"/>
              </a:lnSpc>
              <a:buSzPct val="103000"/>
              <a:buFont typeface="+mj-lt"/>
              <a:buAutoNum type="arabicPeriod" startAt="5"/>
            </a:pPr>
            <a:r>
              <a:rPr lang="en-US" sz="3200" b="1" dirty="0">
                <a:solidFill>
                  <a:srgbClr val="FFFF66"/>
                </a:solidFill>
                <a:latin typeface="Garamond" panose="02020404030301010803" pitchFamily="18" charset="0"/>
              </a:rPr>
              <a:t>Application of bio-adhesive </a:t>
            </a:r>
            <a:r>
              <a:rPr lang="en-US" sz="3200" b="1" dirty="0" smtClean="0">
                <a:solidFill>
                  <a:srgbClr val="FFFF66"/>
                </a:solidFill>
                <a:latin typeface="Garamond" panose="02020404030301010803" pitchFamily="18" charset="0"/>
              </a:rPr>
              <a:t>polymers.</a:t>
            </a:r>
            <a:endParaRPr lang="en-US" sz="3200" b="1" dirty="0">
              <a:solidFill>
                <a:srgbClr val="FFFF66"/>
              </a:solidFill>
              <a:latin typeface="Garamond" panose="02020404030301010803" pitchFamily="18" charset="0"/>
            </a:endParaRPr>
          </a:p>
          <a:p>
            <a:pPr marL="0" indent="0">
              <a:lnSpc>
                <a:spcPct val="90000"/>
              </a:lnSpc>
              <a:buSzPct val="103000"/>
              <a:buNone/>
            </a:pPr>
            <a:r>
              <a:rPr lang="en-US" sz="3200" b="1" dirty="0">
                <a:solidFill>
                  <a:srgbClr val="FFFF66"/>
                </a:solidFill>
                <a:latin typeface="Garamond" panose="02020404030301010803" pitchFamily="18" charset="0"/>
                <a:cs typeface="Tahoma" pitchFamily="34" charset="0"/>
              </a:rPr>
              <a:t>	</a:t>
            </a:r>
            <a:r>
              <a:rPr lang="en-US" sz="3200" dirty="0" smtClean="0">
                <a:latin typeface="Garamond" panose="02020404030301010803" pitchFamily="18" charset="0"/>
                <a:cs typeface="Tahoma" pitchFamily="34" charset="0"/>
              </a:rPr>
              <a:t>Results </a:t>
            </a:r>
            <a:r>
              <a:rPr lang="en-US" sz="3200" dirty="0">
                <a:latin typeface="Garamond" panose="02020404030301010803" pitchFamily="18" charset="0"/>
                <a:cs typeface="Tahoma" pitchFamily="34" charset="0"/>
              </a:rPr>
              <a:t>from increase in residence time of </a:t>
            </a:r>
            <a:r>
              <a:rPr lang="en-US" sz="3200" dirty="0" smtClean="0">
                <a:latin typeface="Garamond" panose="02020404030301010803" pitchFamily="18" charset="0"/>
                <a:cs typeface="Tahoma" pitchFamily="34" charset="0"/>
              </a:rPr>
              <a:t>      	drugs </a:t>
            </a:r>
            <a:r>
              <a:rPr lang="en-US" sz="3200" dirty="0">
                <a:latin typeface="Garamond" panose="02020404030301010803" pitchFamily="18" charset="0"/>
                <a:cs typeface="Tahoma" pitchFamily="34" charset="0"/>
              </a:rPr>
              <a:t>in the nasal </a:t>
            </a:r>
            <a:r>
              <a:rPr lang="en-US" sz="3200" dirty="0" smtClean="0">
                <a:latin typeface="Garamond" panose="02020404030301010803" pitchFamily="18" charset="0"/>
                <a:cs typeface="Tahoma" pitchFamily="34" charset="0"/>
              </a:rPr>
              <a:t>cavity </a:t>
            </a:r>
            <a:r>
              <a:rPr lang="en-US" sz="3200" dirty="0">
                <a:latin typeface="Garamond" panose="02020404030301010803" pitchFamily="18" charset="0"/>
                <a:cs typeface="Tahoma" pitchFamily="34" charset="0"/>
              </a:rPr>
              <a:t>and a higher </a:t>
            </a:r>
            <a:r>
              <a:rPr lang="en-US" sz="3200" dirty="0" smtClean="0">
                <a:latin typeface="Garamond" panose="02020404030301010803" pitchFamily="18" charset="0"/>
                <a:cs typeface="Tahoma" pitchFamily="34" charset="0"/>
              </a:rPr>
              <a:t>local 	concentration </a:t>
            </a:r>
            <a:r>
              <a:rPr lang="en-US" sz="3200" dirty="0">
                <a:latin typeface="Garamond" panose="02020404030301010803" pitchFamily="18" charset="0"/>
                <a:cs typeface="Tahoma" pitchFamily="34" charset="0"/>
              </a:rPr>
              <a:t>in the mucous lining on 	nasal </a:t>
            </a:r>
            <a:r>
              <a:rPr lang="en-US" sz="3200" dirty="0">
                <a:latin typeface="Garamond" panose="02020404030301010803" pitchFamily="18" charset="0"/>
              </a:rPr>
              <a:t>mucosa surface</a:t>
            </a:r>
          </a:p>
          <a:p>
            <a:pPr marL="609600" indent="-609600" algn="just">
              <a:lnSpc>
                <a:spcPct val="80000"/>
              </a:lnSpc>
              <a:buNone/>
            </a:pPr>
            <a:endParaRPr lang="en-US" sz="3200" dirty="0">
              <a:effectLst/>
              <a:latin typeface="Garamond" panose="02020404030301010803" pitchFamily="18" charset="0"/>
              <a:cs typeface="Tahoma" pitchFamily="34" charset="0"/>
            </a:endParaRPr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790034-EC70-4B07-AAEC-9A706691738E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20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099" y="2286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Anatomy of the Nose</a:t>
            </a:r>
          </a:p>
        </p:txBody>
      </p:sp>
      <p:pic>
        <p:nvPicPr>
          <p:cNvPr id="4" name="Picture 4" descr="postnasaldrip-pik126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90600" y="1676400"/>
            <a:ext cx="4419600" cy="4606925"/>
          </a:xfrm>
          <a:noFill/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9E0A43-09F0-4E96-9DBA-800B9AD2BAE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3505200" y="2514600"/>
            <a:ext cx="2362200" cy="106680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5" name="TextBox 6"/>
          <p:cNvSpPr txBox="1">
            <a:spLocks noChangeArrowheads="1"/>
          </p:cNvSpPr>
          <p:nvPr/>
        </p:nvSpPr>
        <p:spPr bwMode="auto">
          <a:xfrm>
            <a:off x="6096000" y="4835526"/>
            <a:ext cx="1398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Arial" charset="0"/>
              </a:rPr>
              <a:t>Nasal Valve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rot="10800000">
            <a:off x="2286000" y="3808413"/>
            <a:ext cx="4495800" cy="1587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7" name="TextBox 9"/>
          <p:cNvSpPr txBox="1">
            <a:spLocks noChangeArrowheads="1"/>
          </p:cNvSpPr>
          <p:nvPr/>
        </p:nvSpPr>
        <p:spPr bwMode="auto">
          <a:xfrm>
            <a:off x="6858000" y="3429000"/>
            <a:ext cx="2082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Termination of the </a:t>
            </a:r>
          </a:p>
          <a:p>
            <a:r>
              <a:rPr lang="en-US">
                <a:latin typeface="Arial" charset="0"/>
              </a:rPr>
              <a:t>nasal Septum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10800000" flipV="1">
            <a:off x="3429000" y="3048000"/>
            <a:ext cx="2514600" cy="83820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4583476" y="4223544"/>
            <a:ext cx="1562100" cy="812006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 flipV="1">
            <a:off x="3276600" y="2057400"/>
            <a:ext cx="2590800" cy="144780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1" name="TextBox 25"/>
          <p:cNvSpPr txBox="1">
            <a:spLocks noChangeArrowheads="1"/>
          </p:cNvSpPr>
          <p:nvPr/>
        </p:nvSpPr>
        <p:spPr bwMode="auto">
          <a:xfrm>
            <a:off x="6172200" y="1676400"/>
            <a:ext cx="2017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Superior turbinate</a:t>
            </a:r>
          </a:p>
        </p:txBody>
      </p:sp>
      <p:sp>
        <p:nvSpPr>
          <p:cNvPr id="5132" name="TextBox 27"/>
          <p:cNvSpPr txBox="1">
            <a:spLocks noChangeArrowheads="1"/>
          </p:cNvSpPr>
          <p:nvPr/>
        </p:nvSpPr>
        <p:spPr bwMode="auto">
          <a:xfrm>
            <a:off x="6172200" y="2286000"/>
            <a:ext cx="1825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Arial" charset="0"/>
              </a:rPr>
              <a:t>Middle turbinate</a:t>
            </a:r>
          </a:p>
        </p:txBody>
      </p:sp>
      <p:sp>
        <p:nvSpPr>
          <p:cNvPr id="5133" name="TextBox 29"/>
          <p:cNvSpPr txBox="1">
            <a:spLocks noChangeArrowheads="1"/>
          </p:cNvSpPr>
          <p:nvPr/>
        </p:nvSpPr>
        <p:spPr bwMode="auto">
          <a:xfrm>
            <a:off x="6096000" y="2971800"/>
            <a:ext cx="1865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Inferior turbinate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1139825"/>
          </a:xfrm>
          <a:noFill/>
          <a:ln/>
        </p:spPr>
        <p:txBody>
          <a:bodyPr/>
          <a:lstStyle/>
          <a:p>
            <a:r>
              <a:rPr lang="en-US" sz="3200" dirty="0" smtClean="0">
                <a:solidFill>
                  <a:srgbClr val="FFFF66"/>
                </a:solidFill>
                <a:effectLst/>
              </a:rPr>
              <a:t>Surfactants and Bile Salts used as absorption Promoter for enhancement of NDD</a:t>
            </a:r>
          </a:p>
        </p:txBody>
      </p:sp>
      <p:graphicFrame>
        <p:nvGraphicFramePr>
          <p:cNvPr id="87100" name="Group 6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7096456"/>
              </p:ext>
            </p:extLst>
          </p:nvPr>
        </p:nvGraphicFramePr>
        <p:xfrm>
          <a:off x="228600" y="1295400"/>
          <a:ext cx="8686800" cy="5257804"/>
        </p:xfrm>
        <a:graphic>
          <a:graphicData uri="http://schemas.openxmlformats.org/drawingml/2006/table">
            <a:tbl>
              <a:tblPr/>
              <a:tblGrid>
                <a:gridCol w="2654300"/>
                <a:gridCol w="6032500"/>
              </a:tblGrid>
              <a:tr h="5095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Atropine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Sodium Lauryl Sulfate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Buserelin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Bacitracine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Calcitonin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Polyacrylic</a:t>
                      </a: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acid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Gentamycin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Sodium </a:t>
                      </a: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glycocholate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Glucagons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Sodium </a:t>
                      </a: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glycocholate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Insulin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BL9, 1a-Lysophosphatidylcholine, Disodium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carbenoxolone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,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Saponin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, Sodium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carprate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, Sodium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Caprylate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,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Interferon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Azone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, Sodium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cholate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, Sodium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glycocholate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and oleic acid,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Progesterone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Polysorbate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Testosterone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Polysorbate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Colecystokinin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Sodium </a:t>
                      </a: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glycocholate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  <a:noFill/>
          <a:ln/>
        </p:spPr>
        <p:txBody>
          <a:bodyPr/>
          <a:lstStyle/>
          <a:p>
            <a:r>
              <a:rPr lang="en-US" dirty="0" smtClean="0">
                <a:solidFill>
                  <a:srgbClr val="FFFF66"/>
                </a:solidFill>
                <a:effectLst/>
                <a:latin typeface="Garamond" panose="02020404030301010803" pitchFamily="18" charset="0"/>
              </a:rPr>
              <a:t>Bile Salts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19200"/>
            <a:ext cx="8534400" cy="4724400"/>
          </a:xfrm>
          <a:noFill/>
          <a:ln/>
        </p:spPr>
        <p:txBody>
          <a:bodyPr/>
          <a:lstStyle/>
          <a:p>
            <a:pPr marL="609600" indent="-609600" algn="just">
              <a:lnSpc>
                <a:spcPct val="90000"/>
              </a:lnSpc>
              <a:buClr>
                <a:srgbClr val="FFFF66"/>
              </a:buClr>
              <a:buSzTx/>
              <a:buFont typeface="Wingdings" pitchFamily="2" charset="2"/>
              <a:buAutoNum type="arabicPeriod"/>
            </a:pPr>
            <a:r>
              <a:rPr lang="en-US" sz="3200" dirty="0" smtClean="0">
                <a:effectLst/>
                <a:latin typeface="Garamond" panose="02020404030301010803" pitchFamily="18" charset="0"/>
              </a:rPr>
              <a:t>Inhibit </a:t>
            </a:r>
            <a:r>
              <a:rPr lang="en-US" sz="3200" dirty="0" err="1" smtClean="0">
                <a:effectLst/>
                <a:latin typeface="Garamond" panose="02020404030301010803" pitchFamily="18" charset="0"/>
              </a:rPr>
              <a:t>aminopeptidase</a:t>
            </a:r>
            <a:r>
              <a:rPr lang="en-US" sz="3200" dirty="0" smtClean="0">
                <a:effectLst/>
                <a:latin typeface="Garamond" panose="02020404030301010803" pitchFamily="18" charset="0"/>
              </a:rPr>
              <a:t> activity in nasal mucosa.</a:t>
            </a:r>
          </a:p>
          <a:p>
            <a:pPr marL="609600" indent="-609600" algn="just">
              <a:lnSpc>
                <a:spcPct val="90000"/>
              </a:lnSpc>
              <a:buClr>
                <a:srgbClr val="FFFF66"/>
              </a:buClr>
              <a:buSzTx/>
              <a:buFont typeface="Wingdings" pitchFamily="2" charset="2"/>
              <a:buAutoNum type="arabicPeriod"/>
            </a:pPr>
            <a:r>
              <a:rPr lang="en-US" sz="3200" dirty="0" smtClean="0">
                <a:effectLst/>
                <a:latin typeface="Garamond" panose="02020404030301010803" pitchFamily="18" charset="0"/>
              </a:rPr>
              <a:t>Form transient hydrophilic pores in the membrane bilayer.</a:t>
            </a:r>
          </a:p>
          <a:p>
            <a:pPr marL="609600" indent="-609600" algn="just">
              <a:lnSpc>
                <a:spcPct val="90000"/>
              </a:lnSpc>
              <a:buClr>
                <a:srgbClr val="FFFF66"/>
              </a:buClr>
              <a:buSzTx/>
              <a:buFont typeface="Wingdings" pitchFamily="2" charset="2"/>
              <a:buAutoNum type="arabicPeriod"/>
            </a:pPr>
            <a:r>
              <a:rPr lang="en-US" sz="3200" dirty="0" smtClean="0">
                <a:effectLst/>
                <a:latin typeface="Garamond" panose="02020404030301010803" pitchFamily="18" charset="0"/>
              </a:rPr>
              <a:t>Reduce the viscosity of mucus.</a:t>
            </a:r>
          </a:p>
          <a:p>
            <a:pPr marL="609600" indent="-609600" algn="just">
              <a:lnSpc>
                <a:spcPct val="90000"/>
              </a:lnSpc>
              <a:buClr>
                <a:srgbClr val="FFFF66"/>
              </a:buClr>
              <a:buSzTx/>
              <a:buFont typeface="Wingdings" pitchFamily="2" charset="2"/>
              <a:buAutoNum type="arabicPeriod"/>
            </a:pPr>
            <a:r>
              <a:rPr lang="en-US" sz="3200" dirty="0" smtClean="0">
                <a:effectLst/>
                <a:latin typeface="Garamond" panose="02020404030301010803" pitchFamily="18" charset="0"/>
              </a:rPr>
              <a:t>Remove the epithelial cells, which constitute a major permeability barrier.</a:t>
            </a:r>
          </a:p>
          <a:p>
            <a:pPr marL="609600" indent="-609600" algn="just">
              <a:lnSpc>
                <a:spcPct val="90000"/>
              </a:lnSpc>
              <a:buClr>
                <a:srgbClr val="FFFF66"/>
              </a:buClr>
              <a:buSzTx/>
              <a:buFont typeface="Wingdings" pitchFamily="2" charset="2"/>
              <a:buAutoNum type="arabicPeriod"/>
            </a:pPr>
            <a:r>
              <a:rPr lang="en-US" sz="3200" dirty="0" smtClean="0">
                <a:effectLst/>
                <a:latin typeface="Garamond" panose="02020404030301010803" pitchFamily="18" charset="0"/>
              </a:rPr>
              <a:t>Solubilizing drug in bile salts micelles, thus creating a transmembrane concentration gradients.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95400"/>
            <a:ext cx="8763000" cy="493049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>
                <a:effectLst/>
                <a:latin typeface="Garamond" panose="02020404030301010803" pitchFamily="18" charset="0"/>
              </a:rPr>
              <a:t>	1. </a:t>
            </a:r>
            <a:r>
              <a:rPr lang="en-US" sz="3200" dirty="0" smtClean="0">
                <a:solidFill>
                  <a:srgbClr val="92D050"/>
                </a:solidFill>
                <a:effectLst/>
                <a:latin typeface="Garamond" panose="02020404030301010803" pitchFamily="18" charset="0"/>
              </a:rPr>
              <a:t>Sustain release Nasal Formulation</a:t>
            </a:r>
            <a:r>
              <a:rPr lang="en-US" dirty="0" smtClean="0">
                <a:effectLst/>
                <a:latin typeface="Garamond" panose="02020404030301010803" pitchFamily="18" charset="0"/>
              </a:rPr>
              <a:t>:</a:t>
            </a:r>
          </a:p>
          <a:p>
            <a:pPr eaLnBrk="1" hangingPunct="1">
              <a:lnSpc>
                <a:spcPct val="80000"/>
              </a:lnSpc>
              <a:buClr>
                <a:srgbClr val="FFFF66"/>
              </a:buClr>
              <a:buSzPct val="125000"/>
              <a:buFont typeface="Wingdings" pitchFamily="2" charset="2"/>
              <a:buNone/>
            </a:pPr>
            <a:r>
              <a:rPr lang="en-US" dirty="0" smtClean="0">
                <a:effectLst/>
                <a:latin typeface="Garamond" panose="02020404030301010803" pitchFamily="18" charset="0"/>
              </a:rPr>
              <a:t>	</a:t>
            </a:r>
            <a:r>
              <a:rPr lang="en-US" dirty="0">
                <a:latin typeface="Garamond" panose="02020404030301010803" pitchFamily="18" charset="0"/>
              </a:rPr>
              <a:t>	</a:t>
            </a:r>
            <a:r>
              <a:rPr lang="en-US" sz="2800" dirty="0" smtClean="0">
                <a:effectLst/>
                <a:latin typeface="Garamond" panose="02020404030301010803" pitchFamily="18" charset="0"/>
              </a:rPr>
              <a:t>Nasal absorption of Insulin was enhanced in dogs 	using a powder formulation prepared from 	microcrystalline cellulose and </a:t>
            </a:r>
            <a:r>
              <a:rPr lang="en-US" sz="2800" dirty="0" err="1" smtClean="0">
                <a:effectLst/>
                <a:latin typeface="Garamond" panose="02020404030301010803" pitchFamily="18" charset="0"/>
              </a:rPr>
              <a:t>Carbopol</a:t>
            </a:r>
            <a:r>
              <a:rPr lang="en-US" sz="2800" dirty="0" smtClean="0">
                <a:effectLst/>
                <a:latin typeface="Garamond" panose="02020404030301010803" pitchFamily="18" charset="0"/>
              </a:rPr>
              <a:t> to form gel 	in 	contact with nasal mucosa. (without suppressing 	</a:t>
            </a:r>
            <a:r>
              <a:rPr lang="en-US" sz="2800" dirty="0" err="1" smtClean="0">
                <a:effectLst/>
                <a:latin typeface="Garamond" panose="02020404030301010803" pitchFamily="18" charset="0"/>
              </a:rPr>
              <a:t>mucociliary</a:t>
            </a:r>
            <a:r>
              <a:rPr lang="en-US" sz="2800" dirty="0" smtClean="0">
                <a:effectLst/>
                <a:latin typeface="Garamond" panose="02020404030301010803" pitchFamily="18" charset="0"/>
              </a:rPr>
              <a:t> clearance).</a:t>
            </a:r>
          </a:p>
          <a:p>
            <a:pPr eaLnBrk="1" hangingPunct="1">
              <a:lnSpc>
                <a:spcPct val="80000"/>
              </a:lnSpc>
              <a:buClr>
                <a:srgbClr val="FFFF66"/>
              </a:buClr>
              <a:buSzPct val="125000"/>
              <a:buFont typeface="Wingdings" pitchFamily="2" charset="2"/>
              <a:buNone/>
            </a:pPr>
            <a:endParaRPr lang="en-US" sz="1000" dirty="0" smtClean="0">
              <a:effectLst/>
              <a:latin typeface="Garamond" panose="02020404030301010803" pitchFamily="18" charset="0"/>
            </a:endParaRPr>
          </a:p>
          <a:p>
            <a:pPr marL="0" indent="0" eaLnBrk="1" hangingPunct="1">
              <a:lnSpc>
                <a:spcPct val="80000"/>
              </a:lnSpc>
              <a:buClr>
                <a:srgbClr val="FFFF66"/>
              </a:buClr>
              <a:buSzPct val="125000"/>
              <a:buNone/>
            </a:pPr>
            <a:r>
              <a:rPr lang="en-US" dirty="0">
                <a:effectLst/>
                <a:latin typeface="Garamond" panose="02020404030301010803" pitchFamily="18" charset="0"/>
              </a:rPr>
              <a:t> </a:t>
            </a:r>
            <a:r>
              <a:rPr lang="en-US" dirty="0" smtClean="0">
                <a:effectLst/>
                <a:latin typeface="Garamond" panose="02020404030301010803" pitchFamily="18" charset="0"/>
              </a:rPr>
              <a:t>  2. </a:t>
            </a:r>
            <a:r>
              <a:rPr lang="en-US" sz="3200" dirty="0" smtClean="0">
                <a:solidFill>
                  <a:srgbClr val="92D050"/>
                </a:solidFill>
                <a:effectLst/>
                <a:latin typeface="Garamond" panose="02020404030301010803" pitchFamily="18" charset="0"/>
              </a:rPr>
              <a:t>Deliver drug in microsphere (10-15um</a:t>
            </a:r>
            <a:r>
              <a:rPr lang="en-US" sz="3200" dirty="0" smtClean="0">
                <a:effectLst/>
                <a:latin typeface="Garamond" panose="02020404030301010803" pitchFamily="18" charset="0"/>
              </a:rPr>
              <a:t>) </a:t>
            </a:r>
            <a:r>
              <a:rPr lang="en-US" dirty="0" smtClean="0">
                <a:effectLst/>
                <a:latin typeface="Garamond" panose="02020404030301010803" pitchFamily="18" charset="0"/>
              </a:rPr>
              <a:t>to produce 	good 	</a:t>
            </a:r>
            <a:r>
              <a:rPr lang="en-US" dirty="0" smtClean="0">
                <a:latin typeface="Garamond" panose="02020404030301010803" pitchFamily="18" charset="0"/>
              </a:rPr>
              <a:t>B</a:t>
            </a:r>
            <a:r>
              <a:rPr lang="en-US" dirty="0" smtClean="0">
                <a:effectLst/>
                <a:latin typeface="Garamond" panose="02020404030301010803" pitchFamily="18" charset="0"/>
              </a:rPr>
              <a:t>io-adhesive characteristics</a:t>
            </a:r>
          </a:p>
          <a:p>
            <a:pPr eaLnBrk="1" hangingPunct="1">
              <a:lnSpc>
                <a:spcPct val="80000"/>
              </a:lnSpc>
              <a:buClr>
                <a:srgbClr val="FFFF66"/>
              </a:buClr>
              <a:buSzPct val="125000"/>
              <a:buFont typeface="Wingdings" pitchFamily="2" charset="2"/>
              <a:buNone/>
            </a:pPr>
            <a:r>
              <a:rPr lang="en-US" dirty="0" smtClean="0">
                <a:effectLst/>
                <a:latin typeface="Garamond" panose="02020404030301010803" pitchFamily="18" charset="0"/>
              </a:rPr>
              <a:t>   		</a:t>
            </a:r>
            <a:r>
              <a:rPr lang="en-US" dirty="0" smtClean="0">
                <a:solidFill>
                  <a:srgbClr val="FFFF00"/>
                </a:solidFill>
                <a:effectLst/>
                <a:latin typeface="Garamond" panose="02020404030301010803" pitchFamily="18" charset="0"/>
              </a:rPr>
              <a:t>Advantage</a:t>
            </a:r>
            <a:r>
              <a:rPr lang="en-US" dirty="0" smtClean="0">
                <a:effectLst/>
                <a:latin typeface="Garamond" panose="02020404030301010803" pitchFamily="18" charset="0"/>
              </a:rPr>
              <a:t>: ability to control rate of drug clearance and 	protect drug from enzymatic degradation</a:t>
            </a:r>
          </a:p>
          <a:p>
            <a:pPr eaLnBrk="1" hangingPunct="1">
              <a:lnSpc>
                <a:spcPct val="80000"/>
              </a:lnSpc>
              <a:buClr>
                <a:srgbClr val="FFFF66"/>
              </a:buClr>
              <a:buSzPct val="125000"/>
              <a:buFont typeface="Wingdings" pitchFamily="2" charset="2"/>
              <a:buNone/>
            </a:pPr>
            <a:r>
              <a:rPr lang="en-US" dirty="0" smtClean="0">
                <a:effectLst/>
                <a:latin typeface="Garamond" panose="02020404030301010803" pitchFamily="18" charset="0"/>
              </a:rPr>
              <a:t>    	Prepared from polymers like starch, gelatin: increase half 	life of clearance to 3 h.</a:t>
            </a:r>
          </a:p>
          <a:p>
            <a:pPr eaLnBrk="1" hangingPunct="1">
              <a:lnSpc>
                <a:spcPct val="80000"/>
              </a:lnSpc>
              <a:buClr>
                <a:srgbClr val="FFFF66"/>
              </a:buClr>
              <a:buSzPct val="125000"/>
              <a:buFont typeface="Wingdings" pitchFamily="2" charset="2"/>
              <a:buChar char="§"/>
            </a:pPr>
            <a:endParaRPr lang="en-US" dirty="0" smtClean="0">
              <a:effectLst/>
              <a:latin typeface="Garamond" panose="020204040303010108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BE0800-4EA4-4EF5-B918-9DECBDCE6F0F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822325" y="306388"/>
            <a:ext cx="4259628" cy="554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3600" b="1" dirty="0">
                <a:solidFill>
                  <a:srgbClr val="FFFF66"/>
                </a:solidFill>
                <a:latin typeface="Garamond" panose="02020404030301010803" pitchFamily="18" charset="0"/>
              </a:rPr>
              <a:t>Special Formulation:</a:t>
            </a:r>
            <a:endParaRPr lang="en-US" sz="3600" b="1" dirty="0">
              <a:latin typeface="Garamond" panose="020204040303010108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FFFF66"/>
                </a:solidFill>
              </a:rPr>
              <a:t>Special Formulations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59346" y="1828800"/>
            <a:ext cx="8458200" cy="2895600"/>
          </a:xfrm>
        </p:spPr>
        <p:txBody>
          <a:bodyPr/>
          <a:lstStyle/>
          <a:p>
            <a:pPr marL="609600" indent="-609600" eaLnBrk="1" hangingPunct="1">
              <a:buClr>
                <a:srgbClr val="FFFF66"/>
              </a:buClr>
              <a:buSzPct val="105000"/>
              <a:buFont typeface="Wingdings" pitchFamily="2" charset="2"/>
              <a:buAutoNum type="arabicPeriod" startAt="3"/>
            </a:pPr>
            <a:r>
              <a:rPr lang="en-US" sz="3200" dirty="0" smtClean="0">
                <a:solidFill>
                  <a:srgbClr val="92D050"/>
                </a:solidFill>
                <a:effectLst/>
                <a:latin typeface="Garamond" panose="02020404030301010803" pitchFamily="18" charset="0"/>
              </a:rPr>
              <a:t>Use of physiological modifying agent: </a:t>
            </a:r>
          </a:p>
          <a:p>
            <a:pPr marL="0" indent="0" eaLnBrk="1" hangingPunct="1">
              <a:buClr>
                <a:srgbClr val="FFFF66"/>
              </a:buClr>
              <a:buSzPct val="105000"/>
              <a:buNone/>
            </a:pPr>
            <a:r>
              <a:rPr lang="en-US" dirty="0">
                <a:latin typeface="Garamond" panose="02020404030301010803" pitchFamily="18" charset="0"/>
              </a:rPr>
              <a:t>	</a:t>
            </a:r>
            <a:r>
              <a:rPr lang="en-US" sz="3200" dirty="0" smtClean="0">
                <a:effectLst/>
                <a:latin typeface="Garamond" panose="02020404030301010803" pitchFamily="18" charset="0"/>
              </a:rPr>
              <a:t>Increase nasal blood flow like </a:t>
            </a:r>
            <a:r>
              <a:rPr lang="en-US" sz="3200" dirty="0" err="1" smtClean="0">
                <a:effectLst/>
                <a:latin typeface="Garamond" panose="02020404030301010803" pitchFamily="18" charset="0"/>
              </a:rPr>
              <a:t>Histamin</a:t>
            </a:r>
            <a:r>
              <a:rPr lang="en-US" sz="3200" dirty="0" smtClean="0">
                <a:effectLst/>
                <a:latin typeface="Garamond" panose="02020404030301010803" pitchFamily="18" charset="0"/>
              </a:rPr>
              <a:t>, 	Leukotriene.</a:t>
            </a:r>
          </a:p>
          <a:p>
            <a:pPr marL="609600" indent="-609600" eaLnBrk="1" hangingPunct="1">
              <a:buClr>
                <a:srgbClr val="FFFF66"/>
              </a:buClr>
              <a:buSzPct val="105000"/>
              <a:buFont typeface="Wingdings" pitchFamily="2" charset="2"/>
              <a:buAutoNum type="arabicPeriod" startAt="4"/>
            </a:pPr>
            <a:r>
              <a:rPr lang="en-US" sz="3200" dirty="0">
                <a:solidFill>
                  <a:srgbClr val="92D050"/>
                </a:solidFill>
                <a:latin typeface="Garamond" panose="02020404030301010803" pitchFamily="18" charset="0"/>
              </a:rPr>
              <a:t>Inflatable nasal device </a:t>
            </a:r>
            <a:r>
              <a:rPr lang="en-US" sz="3200" dirty="0" smtClean="0">
                <a:effectLst/>
                <a:latin typeface="Garamond" panose="02020404030301010803" pitchFamily="18" charset="0"/>
              </a:rPr>
              <a:t>with its wall constructed from a micro-porous membrane (for long acting controlled delivery of a drug suspension).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dirty="0" smtClean="0">
                <a:effectLst/>
                <a:latin typeface="Garamond" panose="02020404030301010803" pitchFamily="18" charset="0"/>
              </a:rPr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F6BC3E-0100-4A07-B054-286957812382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DBE711-294D-42AD-9A12-98F7CA4059A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7" y="0"/>
            <a:ext cx="90442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72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  <a:effectLst/>
              </a:rPr>
              <a:t>Advantages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382000" cy="5334000"/>
          </a:xfrm>
        </p:spPr>
        <p:txBody>
          <a:bodyPr/>
          <a:lstStyle/>
          <a:p>
            <a:pPr marL="514350" indent="-514350" eaLnBrk="1" hangingPunct="1">
              <a:buClr>
                <a:srgbClr val="FFFF00"/>
              </a:buClr>
              <a:buSzPct val="100000"/>
              <a:buFont typeface="+mj-lt"/>
              <a:buAutoNum type="arabicPeriod"/>
              <a:defRPr/>
            </a:pPr>
            <a:r>
              <a:rPr lang="en-US" sz="3000" dirty="0" smtClean="0">
                <a:effectLst/>
                <a:latin typeface="Comic Sans MS" panose="030F0702030302020204" pitchFamily="66" charset="0"/>
                <a:ea typeface="Arial Unicode MS" pitchFamily="34" charset="-128"/>
                <a:cs typeface="Times New Roman" pitchFamily="18" charset="0"/>
              </a:rPr>
              <a:t>Low doses and hence less side effect.</a:t>
            </a:r>
          </a:p>
          <a:p>
            <a:pPr marL="514350" indent="-514350" eaLnBrk="1" hangingPunct="1">
              <a:buClr>
                <a:srgbClr val="FFFF00"/>
              </a:buClr>
              <a:buSzPct val="100000"/>
              <a:buFont typeface="+mj-lt"/>
              <a:buAutoNum type="arabicPeriod"/>
              <a:defRPr/>
            </a:pPr>
            <a:r>
              <a:rPr lang="en-US" sz="3000" dirty="0" smtClean="0">
                <a:effectLst/>
                <a:latin typeface="Comic Sans MS" panose="030F0702030302020204" pitchFamily="66" charset="0"/>
                <a:ea typeface="Arial Unicode MS" pitchFamily="34" charset="-128"/>
                <a:cs typeface="Times New Roman" pitchFamily="18" charset="0"/>
              </a:rPr>
              <a:t>For local and for systemic therapy.</a:t>
            </a:r>
          </a:p>
          <a:p>
            <a:pPr marL="514350" indent="-514350" eaLnBrk="1" hangingPunct="1">
              <a:buClr>
                <a:srgbClr val="FFFF00"/>
              </a:buClr>
              <a:buSzPct val="100000"/>
              <a:buFont typeface="+mj-lt"/>
              <a:buAutoNum type="arabicPeriod"/>
              <a:defRPr/>
            </a:pPr>
            <a:r>
              <a:rPr lang="en-US" sz="3000" dirty="0" smtClean="0">
                <a:effectLst/>
                <a:latin typeface="Comic Sans MS" panose="030F0702030302020204" pitchFamily="66" charset="0"/>
                <a:ea typeface="Arial Unicode MS" pitchFamily="34" charset="-128"/>
                <a:cs typeface="Times New Roman" pitchFamily="18" charset="0"/>
              </a:rPr>
              <a:t>Avoidance of hepatic first pass elimination.</a:t>
            </a:r>
          </a:p>
          <a:p>
            <a:pPr marL="514350" indent="-514350" eaLnBrk="1" hangingPunct="1">
              <a:buClr>
                <a:srgbClr val="FFFF00"/>
              </a:buClr>
              <a:buSzPct val="100000"/>
              <a:buFont typeface="+mj-lt"/>
              <a:buAutoNum type="arabicPeriod"/>
              <a:defRPr/>
            </a:pPr>
            <a:r>
              <a:rPr lang="en-US" sz="3000" dirty="0" smtClean="0">
                <a:effectLst/>
                <a:latin typeface="Comic Sans MS" panose="030F0702030302020204" pitchFamily="66" charset="0"/>
                <a:ea typeface="Arial Unicode MS" pitchFamily="34" charset="-128"/>
                <a:cs typeface="Times New Roman" pitchFamily="18" charset="0"/>
              </a:rPr>
              <a:t>Rate and extent of absorption are comparable to that of IV medication.</a:t>
            </a:r>
          </a:p>
          <a:p>
            <a:pPr marL="514350" indent="-514350">
              <a:buClr>
                <a:srgbClr val="FFFF00"/>
              </a:buClr>
              <a:buFont typeface="+mj-lt"/>
              <a:buAutoNum type="arabicPeriod" startAt="5"/>
            </a:pPr>
            <a:r>
              <a:rPr lang="en-US" sz="3000" dirty="0" smtClean="0">
                <a:latin typeface="Comic Sans MS" panose="030F0702030302020204" pitchFamily="66" charset="0"/>
              </a:rPr>
              <a:t>Potential </a:t>
            </a:r>
            <a:r>
              <a:rPr lang="en-US" sz="3000" dirty="0">
                <a:latin typeface="Comic Sans MS" panose="030F0702030302020204" pitchFamily="66" charset="0"/>
              </a:rPr>
              <a:t>for direct CNS Delivery.</a:t>
            </a:r>
          </a:p>
          <a:p>
            <a:pPr marL="514350" indent="-514350">
              <a:lnSpc>
                <a:spcPct val="90000"/>
              </a:lnSpc>
              <a:buClr>
                <a:srgbClr val="FFFF00"/>
              </a:buClr>
              <a:buSzPct val="107000"/>
              <a:buFont typeface="+mj-lt"/>
              <a:buAutoNum type="arabicPeriod" startAt="5"/>
              <a:defRPr/>
            </a:pPr>
            <a:r>
              <a:rPr lang="en-US" sz="3000" dirty="0" smtClean="0">
                <a:latin typeface="Comic Sans MS" panose="030F0702030302020204" pitchFamily="66" charset="0"/>
                <a:ea typeface="Arial Unicode MS" pitchFamily="34" charset="-128"/>
                <a:cs typeface="Times New Roman" pitchFamily="18" charset="0"/>
              </a:rPr>
              <a:t>Existence </a:t>
            </a:r>
            <a:r>
              <a:rPr lang="en-US" sz="3000" dirty="0">
                <a:latin typeface="Comic Sans MS" panose="030F0702030302020204" pitchFamily="66" charset="0"/>
                <a:ea typeface="Arial Unicode MS" pitchFamily="34" charset="-128"/>
                <a:cs typeface="Times New Roman" pitchFamily="18" charset="0"/>
              </a:rPr>
              <a:t>of a rich </a:t>
            </a:r>
            <a:r>
              <a:rPr lang="en-US" sz="3000" dirty="0" smtClean="0">
                <a:latin typeface="Comic Sans MS" panose="030F0702030302020204" pitchFamily="66" charset="0"/>
                <a:ea typeface="Arial Unicode MS" pitchFamily="34" charset="-128"/>
                <a:cs typeface="Times New Roman" pitchFamily="18" charset="0"/>
              </a:rPr>
              <a:t>blood Vessels &amp; </a:t>
            </a:r>
            <a:r>
              <a:rPr lang="en-US" sz="3000" dirty="0">
                <a:latin typeface="Comic Sans MS" panose="030F0702030302020204" pitchFamily="66" charset="0"/>
                <a:ea typeface="Arial Unicode MS" pitchFamily="34" charset="-128"/>
                <a:cs typeface="Times New Roman" pitchFamily="18" charset="0"/>
              </a:rPr>
              <a:t>a highly permeable structure in the nasal mucosa for systemic absorption</a:t>
            </a:r>
          </a:p>
          <a:p>
            <a:pPr marL="514350" indent="-514350">
              <a:lnSpc>
                <a:spcPct val="90000"/>
              </a:lnSpc>
              <a:buClr>
                <a:srgbClr val="FFFF00"/>
              </a:buClr>
              <a:buSzPct val="107000"/>
              <a:buFont typeface="+mj-lt"/>
              <a:buAutoNum type="arabicPeriod" startAt="5"/>
              <a:defRPr/>
            </a:pPr>
            <a:r>
              <a:rPr lang="en-US" sz="3000" dirty="0">
                <a:latin typeface="Comic Sans MS" panose="030F0702030302020204" pitchFamily="66" charset="0"/>
                <a:ea typeface="Arial Unicode MS" pitchFamily="34" charset="-128"/>
                <a:cs typeface="Times New Roman" pitchFamily="18" charset="0"/>
              </a:rPr>
              <a:t>Ease and convenience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3000" dirty="0" smtClean="0">
              <a:effectLst/>
              <a:latin typeface="Comic Sans MS" panose="030F0702030302020204" pitchFamily="66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3000" dirty="0" smtClean="0">
              <a:effectLst/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40F9E0-36A8-4D7B-8AE8-32A20B47198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12787"/>
          </a:xfrm>
        </p:spPr>
        <p:txBody>
          <a:bodyPr/>
          <a:lstStyle/>
          <a:p>
            <a:r>
              <a:rPr lang="en-US" dirty="0" smtClean="0">
                <a:solidFill>
                  <a:srgbClr val="FFFF66"/>
                </a:solidFill>
              </a:rPr>
              <a:t>In the market</a:t>
            </a:r>
            <a:endParaRPr lang="en-US" dirty="0">
              <a:solidFill>
                <a:srgbClr val="FFFF66"/>
              </a:solidFill>
            </a:endParaRP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09600"/>
            <a:ext cx="9144000" cy="614073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790034-EC70-4B07-AAEC-9A706691738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30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6587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  <a:effectLst/>
              </a:rPr>
              <a:t>II. Physiology of the nose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393935" cy="5867400"/>
          </a:xfrm>
        </p:spPr>
        <p:txBody>
          <a:bodyPr/>
          <a:lstStyle/>
          <a:p>
            <a:pPr>
              <a:buClr>
                <a:srgbClr val="FFFF00"/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en-US" sz="2800" dirty="0" smtClean="0">
                <a:effectLst/>
                <a:latin typeface="Comic Sans MS" panose="030F0702030302020204" pitchFamily="66" charset="0"/>
                <a:cs typeface="Times New Roman" pitchFamily="18" charset="0"/>
              </a:rPr>
              <a:t>The lining is ciliated highly vascular, and rich in mucus glands and goblet cells </a:t>
            </a:r>
            <a:r>
              <a:rPr lang="en-US" sz="2800" dirty="0" smtClean="0">
                <a:effectLst/>
                <a:latin typeface="Comic Sans MS" panose="030F0702030302020204" pitchFamily="66" charset="0"/>
              </a:rPr>
              <a:t>(secrete </a:t>
            </a:r>
            <a:r>
              <a:rPr lang="en-US" sz="2800" dirty="0">
                <a:effectLst/>
                <a:latin typeface="Comic Sans MS" panose="030F0702030302020204" pitchFamily="66" charset="0"/>
              </a:rPr>
              <a:t>gel forming </a:t>
            </a:r>
            <a:r>
              <a:rPr lang="en-US" sz="2800" dirty="0" smtClean="0">
                <a:effectLst/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solidFill>
                  <a:srgbClr val="FFFF66"/>
                </a:solidFill>
                <a:effectLst/>
                <a:latin typeface="Comic Sans MS" panose="030F0702030302020204" pitchFamily="66" charset="0"/>
              </a:rPr>
              <a:t>Mucin</a:t>
            </a:r>
            <a:r>
              <a:rPr lang="en-US" sz="2800" dirty="0" smtClean="0">
                <a:effectLst/>
                <a:latin typeface="Comic Sans MS" panose="030F0702030302020204" pitchFamily="66" charset="0"/>
              </a:rPr>
              <a:t>).</a:t>
            </a:r>
            <a:endParaRPr lang="en-US" sz="2800" dirty="0" smtClean="0">
              <a:effectLst/>
              <a:latin typeface="Comic Sans MS" panose="030F0702030302020204" pitchFamily="66" charset="0"/>
              <a:cs typeface="Times New Roman" pitchFamily="18" charset="0"/>
            </a:endParaRPr>
          </a:p>
          <a:p>
            <a:pPr>
              <a:buClr>
                <a:srgbClr val="FFFF00"/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en-US" sz="2800" dirty="0" smtClean="0">
                <a:effectLst/>
                <a:latin typeface="Comic Sans MS" panose="030F0702030302020204" pitchFamily="66" charset="0"/>
                <a:cs typeface="Times New Roman" pitchFamily="18" charset="0"/>
              </a:rPr>
              <a:t>The blanket of the nasal mucus (5</a:t>
            </a:r>
            <a:r>
              <a:rPr lang="el-GR" sz="2800" dirty="0" smtClean="0">
                <a:latin typeface="Comic Sans MS" panose="030F0702030302020204" pitchFamily="66" charset="0"/>
              </a:rPr>
              <a:t>μ</a:t>
            </a:r>
            <a:r>
              <a:rPr lang="en-US" sz="2800" dirty="0">
                <a:latin typeface="Comic Sans MS" panose="030F0702030302020204" pitchFamily="66" charset="0"/>
              </a:rPr>
              <a:t>m thick </a:t>
            </a:r>
            <a:r>
              <a:rPr lang="en-US" sz="2800" dirty="0" smtClean="0">
                <a:latin typeface="Comic Sans MS" panose="030F0702030302020204" pitchFamily="66" charset="0"/>
              </a:rPr>
              <a:t>blanket</a:t>
            </a:r>
            <a:r>
              <a:rPr lang="en-US" sz="28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)</a:t>
            </a:r>
            <a:r>
              <a:rPr lang="en-US" sz="2800" dirty="0" smtClean="0">
                <a:effectLst/>
                <a:latin typeface="Comic Sans MS" panose="030F0702030302020204" pitchFamily="66" charset="0"/>
                <a:cs typeface="Times New Roman" pitchFamily="18" charset="0"/>
              </a:rPr>
              <a:t> is transported in a posterior direction by the synchronized beat of the cilia.</a:t>
            </a:r>
          </a:p>
          <a:p>
            <a:pPr lvl="1">
              <a:buClr>
                <a:srgbClr val="FFFF00"/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en-US" sz="2800" dirty="0" smtClean="0">
                <a:effectLst/>
                <a:latin typeface="Comic Sans MS" panose="030F0702030302020204" pitchFamily="66" charset="0"/>
                <a:cs typeface="Times New Roman" pitchFamily="18" charset="0"/>
              </a:rPr>
              <a:t>95% water.</a:t>
            </a:r>
          </a:p>
          <a:p>
            <a:pPr lvl="1">
              <a:buClr>
                <a:srgbClr val="FFFF00"/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en-US" sz="2800" dirty="0" smtClean="0">
                <a:effectLst/>
                <a:latin typeface="Comic Sans MS" panose="030F0702030302020204" pitchFamily="66" charset="0"/>
                <a:cs typeface="Times New Roman" pitchFamily="18" charset="0"/>
              </a:rPr>
              <a:t>2% </a:t>
            </a:r>
            <a:r>
              <a:rPr lang="en-US" sz="2800" dirty="0" err="1">
                <a:effectLst/>
                <a:latin typeface="Comic Sans MS" panose="030F0702030302020204" pitchFamily="66" charset="0"/>
                <a:cs typeface="Times New Roman" pitchFamily="18" charset="0"/>
              </a:rPr>
              <a:t>M</a:t>
            </a:r>
            <a:r>
              <a:rPr lang="en-US" sz="2800" dirty="0" err="1" smtClean="0">
                <a:effectLst/>
                <a:latin typeface="Comic Sans MS" panose="030F0702030302020204" pitchFamily="66" charset="0"/>
                <a:cs typeface="Times New Roman" pitchFamily="18" charset="0"/>
              </a:rPr>
              <a:t>ucin</a:t>
            </a:r>
            <a:r>
              <a:rPr lang="en-US" sz="2800" dirty="0" smtClean="0">
                <a:effectLst/>
                <a:latin typeface="Comic Sans MS" panose="030F0702030302020204" pitchFamily="66" charset="0"/>
                <a:cs typeface="Times New Roman" pitchFamily="18" charset="0"/>
              </a:rPr>
              <a:t> cross linked with High M.W Glycoprotein.</a:t>
            </a:r>
          </a:p>
          <a:p>
            <a:pPr lvl="1">
              <a:buClr>
                <a:srgbClr val="FFFF00"/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en-US" sz="2800" dirty="0" smtClean="0">
                <a:effectLst/>
                <a:latin typeface="Comic Sans MS" panose="030F0702030302020204" pitchFamily="66" charset="0"/>
                <a:cs typeface="Times New Roman" pitchFamily="18" charset="0"/>
              </a:rPr>
              <a:t>1% Salt.</a:t>
            </a:r>
          </a:p>
          <a:p>
            <a:pPr lvl="1">
              <a:buClr>
                <a:srgbClr val="FFFF00"/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en-US" sz="2800" dirty="0" smtClean="0">
                <a:effectLst/>
                <a:latin typeface="Comic Sans MS" panose="030F0702030302020204" pitchFamily="66" charset="0"/>
                <a:cs typeface="Times New Roman" pitchFamily="18" charset="0"/>
              </a:rPr>
              <a:t>1% Other proteins albumin, </a:t>
            </a:r>
            <a:r>
              <a:rPr lang="en-US" sz="2800" dirty="0">
                <a:effectLst/>
                <a:latin typeface="Comic Sans MS" panose="030F0702030302020204" pitchFamily="66" charset="0"/>
                <a:cs typeface="Times New Roman" pitchFamily="18" charset="0"/>
              </a:rPr>
              <a:t>lysozyme, </a:t>
            </a:r>
            <a:r>
              <a:rPr lang="en-US" sz="2800" dirty="0" err="1">
                <a:effectLst/>
                <a:latin typeface="Comic Sans MS" panose="030F0702030302020204" pitchFamily="66" charset="0"/>
                <a:cs typeface="Times New Roman" pitchFamily="18" charset="0"/>
              </a:rPr>
              <a:t>lactoferrin</a:t>
            </a:r>
            <a:r>
              <a:rPr lang="en-US" sz="2800" dirty="0">
                <a:effectLst/>
                <a:latin typeface="Comic Sans MS" panose="030F0702030302020204" pitchFamily="66" charset="0"/>
                <a:cs typeface="Times New Roman" pitchFamily="18" charset="0"/>
              </a:rPr>
              <a:t>, </a:t>
            </a:r>
            <a:r>
              <a:rPr lang="en-US" sz="2800" dirty="0" smtClean="0">
                <a:effectLst/>
                <a:latin typeface="Comic Sans MS" panose="030F0702030302020204" pitchFamily="66" charset="0"/>
                <a:cs typeface="Times New Roman" pitchFamily="18" charset="0"/>
              </a:rPr>
              <a:t>1</a:t>
            </a:r>
            <a:r>
              <a:rPr lang="en-US" sz="2800" dirty="0">
                <a:effectLst/>
                <a:latin typeface="Comic Sans MS" panose="030F0702030302020204" pitchFamily="66" charset="0"/>
                <a:cs typeface="Times New Roman" pitchFamily="18" charset="0"/>
              </a:rPr>
              <a:t>% lipids</a:t>
            </a:r>
          </a:p>
          <a:p>
            <a:pPr lvl="1">
              <a:buClr>
                <a:srgbClr val="FFFF00"/>
              </a:buClr>
              <a:buSzPct val="90000"/>
              <a:buFont typeface="Wingdings" panose="05000000000000000000" pitchFamily="2" charset="2"/>
              <a:buChar char="§"/>
              <a:defRPr/>
            </a:pPr>
            <a:endParaRPr lang="en-US" sz="2800" dirty="0" smtClean="0">
              <a:effectLst/>
              <a:latin typeface="Comic Sans MS" panose="030F0702030302020204" pitchFamily="66" charset="0"/>
              <a:cs typeface="Times New Roman" pitchFamily="18" charset="0"/>
            </a:endParaRPr>
          </a:p>
          <a:p>
            <a:pPr eaLnBrk="1" hangingPunct="1">
              <a:buClr>
                <a:srgbClr val="FFFF00"/>
              </a:buClr>
              <a:buSzPct val="90000"/>
              <a:buFont typeface="Wingdings" panose="05000000000000000000" pitchFamily="2" charset="2"/>
              <a:buChar char="§"/>
              <a:defRPr/>
            </a:pPr>
            <a:endParaRPr lang="en-US" sz="2800" dirty="0" smtClean="0">
              <a:effectLst/>
              <a:latin typeface="Comic Sans MS" panose="030F0702030302020204" pitchFamily="66" charset="0"/>
              <a:cs typeface="Times New Roman" pitchFamily="18" charset="0"/>
            </a:endParaRPr>
          </a:p>
          <a:p>
            <a:pPr eaLnBrk="1" hangingPunct="1">
              <a:buClr>
                <a:srgbClr val="FFFF00"/>
              </a:buClr>
              <a:buSzPct val="90000"/>
              <a:buFont typeface="Wingdings" panose="05000000000000000000" pitchFamily="2" charset="2"/>
              <a:buChar char="§"/>
              <a:defRPr/>
            </a:pPr>
            <a:endParaRPr lang="en-US" sz="2800" dirty="0" smtClean="0">
              <a:effectLst/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A2A606-98F7-43E7-81EC-7BF2B3C7753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93345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  <a:effectLst/>
              </a:rPr>
              <a:t>Physiology of the nose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790034-EC70-4B07-AAEC-9A706691738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2057400"/>
            <a:ext cx="4698694" cy="4067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Surface Area</a:t>
            </a:r>
          </a:p>
          <a:p>
            <a:r>
              <a:rPr lang="en-US" sz="2500" dirty="0" smtClean="0">
                <a:latin typeface="Comic Sans MS" panose="030F0702030302020204" pitchFamily="66" charset="0"/>
              </a:rPr>
              <a:t>– Nasal Mucosa -150cm</a:t>
            </a:r>
            <a:r>
              <a:rPr lang="en-US" sz="2500" baseline="30000" dirty="0" smtClean="0">
                <a:latin typeface="Comic Sans MS" panose="030F0702030302020204" pitchFamily="66" charset="0"/>
              </a:rPr>
              <a:t>2</a:t>
            </a:r>
          </a:p>
          <a:p>
            <a:endParaRPr lang="en-US" sz="2500" baseline="30000" dirty="0" smtClean="0">
              <a:latin typeface="Comic Sans MS" panose="030F0702030302020204" pitchFamily="66" charset="0"/>
            </a:endParaRPr>
          </a:p>
          <a:p>
            <a:r>
              <a:rPr lang="en-US" sz="2500" dirty="0" smtClean="0">
                <a:latin typeface="Comic Sans MS" panose="030F0702030302020204" pitchFamily="66" charset="0"/>
              </a:rPr>
              <a:t>– Vestibule- 0.6cm</a:t>
            </a:r>
            <a:r>
              <a:rPr lang="en-US" sz="2500" baseline="30000" dirty="0" smtClean="0">
                <a:latin typeface="Comic Sans MS" panose="030F0702030302020204" pitchFamily="66" charset="0"/>
              </a:rPr>
              <a:t>2</a:t>
            </a:r>
          </a:p>
          <a:p>
            <a:endParaRPr lang="en-US" sz="2500" baseline="30000" dirty="0" smtClean="0">
              <a:latin typeface="Comic Sans MS" panose="030F0702030302020204" pitchFamily="66" charset="0"/>
            </a:endParaRPr>
          </a:p>
          <a:p>
            <a:r>
              <a:rPr lang="en-US" sz="2500" dirty="0" smtClean="0">
                <a:latin typeface="Comic Sans MS" panose="030F0702030302020204" pitchFamily="66" charset="0"/>
              </a:rPr>
              <a:t>– Olfactory Epithelium- </a:t>
            </a:r>
          </a:p>
          <a:p>
            <a:r>
              <a:rPr lang="en-US" sz="2500" dirty="0" smtClean="0">
                <a:latin typeface="Comic Sans MS" panose="030F0702030302020204" pitchFamily="66" charset="0"/>
              </a:rPr>
              <a:t>    15cm</a:t>
            </a:r>
            <a:r>
              <a:rPr lang="en-US" sz="2500" baseline="30000" dirty="0" smtClean="0">
                <a:latin typeface="Comic Sans MS" panose="030F0702030302020204" pitchFamily="66" charset="0"/>
              </a:rPr>
              <a:t>2</a:t>
            </a:r>
          </a:p>
          <a:p>
            <a:r>
              <a:rPr lang="en-US" sz="2500" dirty="0" smtClean="0">
                <a:latin typeface="Comic Sans MS" panose="030F0702030302020204" pitchFamily="66" charset="0"/>
              </a:rPr>
              <a:t>• </a:t>
            </a:r>
            <a:r>
              <a:rPr lang="en-US" sz="2500" dirty="0" err="1" smtClean="0">
                <a:latin typeface="Comic Sans MS" panose="030F0702030302020204" pitchFamily="66" charset="0"/>
              </a:rPr>
              <a:t>Mucociliary</a:t>
            </a:r>
            <a:r>
              <a:rPr lang="en-US" sz="2500" dirty="0" smtClean="0">
                <a:latin typeface="Comic Sans MS" panose="030F0702030302020204" pitchFamily="66" charset="0"/>
              </a:rPr>
              <a:t> Clearance</a:t>
            </a:r>
          </a:p>
          <a:p>
            <a:r>
              <a:rPr lang="en-US" sz="2500" dirty="0" smtClean="0">
                <a:latin typeface="Comic Sans MS" panose="030F0702030302020204" pitchFamily="66" charset="0"/>
              </a:rPr>
              <a:t>  5mm/min</a:t>
            </a:r>
          </a:p>
          <a:p>
            <a:r>
              <a:rPr lang="en-US" sz="2500" dirty="0" smtClean="0">
                <a:latin typeface="Comic Sans MS" panose="030F0702030302020204" pitchFamily="66" charset="0"/>
              </a:rPr>
              <a:t>– Turnover Time 15-20min</a:t>
            </a:r>
          </a:p>
          <a:p>
            <a:r>
              <a:rPr lang="en-US" sz="2500" dirty="0" smtClean="0">
                <a:latin typeface="Comic Sans MS" panose="030F0702030302020204" pitchFamily="66" charset="0"/>
              </a:rPr>
              <a:t>• Volume   – 150-200</a:t>
            </a:r>
            <a:r>
              <a:rPr lang="el-GR" sz="2500" dirty="0" smtClean="0">
                <a:latin typeface="Comic Sans MS" panose="030F0702030302020204" pitchFamily="66" charset="0"/>
              </a:rPr>
              <a:t>μ</a:t>
            </a:r>
            <a:r>
              <a:rPr lang="en-US" sz="2500" dirty="0" smtClean="0">
                <a:latin typeface="Comic Sans MS" panose="030F0702030302020204" pitchFamily="66" charset="0"/>
              </a:rPr>
              <a:t>L</a:t>
            </a:r>
            <a:endParaRPr lang="en-US" sz="2500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977" y="1752600"/>
            <a:ext cx="4172925" cy="439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2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5025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FFFF00"/>
                </a:solidFill>
                <a:effectLst/>
              </a:rPr>
              <a:t>Physiology of the Nose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86800" cy="5562600"/>
          </a:xfrm>
        </p:spPr>
        <p:txBody>
          <a:bodyPr/>
          <a:lstStyle/>
          <a:p>
            <a:pPr algn="just" eaLnBrk="1" hangingPunct="1"/>
            <a:r>
              <a:rPr lang="en-US" sz="3050" dirty="0" smtClean="0">
                <a:effectLst/>
                <a:latin typeface="Comic Sans MS" panose="030F0702030302020204" pitchFamily="66" charset="0"/>
                <a:cs typeface="Times New Roman" charset="0"/>
              </a:rPr>
              <a:t>The rate of diffusion of a nasal preparation through the mucus blanket and its rate of clearance from the nasal cavity influenced by:</a:t>
            </a:r>
          </a:p>
          <a:p>
            <a:pPr eaLnBrk="1" hangingPunct="1">
              <a:buClr>
                <a:srgbClr val="FFFF00"/>
              </a:buClr>
              <a:buSzPct val="103000"/>
              <a:buFont typeface="Arial" charset="0"/>
              <a:buAutoNum type="arabicPeriod"/>
            </a:pPr>
            <a:r>
              <a:rPr lang="en-US" sz="3050" dirty="0" smtClean="0">
                <a:effectLst/>
                <a:latin typeface="Comic Sans MS" panose="030F0702030302020204" pitchFamily="66" charset="0"/>
                <a:cs typeface="Times New Roman" charset="0"/>
              </a:rPr>
              <a:t> Physical and Chemical  properties of the formulation vehicle.</a:t>
            </a:r>
          </a:p>
          <a:p>
            <a:pPr eaLnBrk="1" hangingPunct="1">
              <a:buClr>
                <a:srgbClr val="FFFF00"/>
              </a:buClr>
              <a:buSzPct val="103000"/>
              <a:buFont typeface="Arial" charset="0"/>
              <a:buAutoNum type="arabicPeriod"/>
            </a:pPr>
            <a:r>
              <a:rPr lang="en-US" sz="3050" dirty="0" smtClean="0">
                <a:effectLst/>
                <a:latin typeface="Comic Sans MS" panose="030F0702030302020204" pitchFamily="66" charset="0"/>
                <a:cs typeface="Times New Roman" charset="0"/>
              </a:rPr>
              <a:t> Particle size.</a:t>
            </a:r>
          </a:p>
          <a:p>
            <a:pPr eaLnBrk="1" hangingPunct="1">
              <a:buClr>
                <a:srgbClr val="FFFF00"/>
              </a:buClr>
              <a:buSzPct val="103000"/>
              <a:buFont typeface="Arial" charset="0"/>
              <a:buAutoNum type="arabicPeriod"/>
            </a:pPr>
            <a:r>
              <a:rPr lang="en-US" sz="3050" dirty="0" smtClean="0">
                <a:effectLst/>
                <a:latin typeface="Comic Sans MS" panose="030F0702030302020204" pitchFamily="66" charset="0"/>
                <a:cs typeface="Times New Roman" charset="0"/>
              </a:rPr>
              <a:t> Surface charge of a drug.</a:t>
            </a:r>
          </a:p>
          <a:p>
            <a:pPr eaLnBrk="1" hangingPunct="1">
              <a:buClr>
                <a:srgbClr val="FFFF00"/>
              </a:buClr>
              <a:buSzPct val="103000"/>
              <a:buFont typeface="Arial" charset="0"/>
              <a:buAutoNum type="arabicPeriod"/>
            </a:pPr>
            <a:r>
              <a:rPr lang="en-US" sz="3050" dirty="0" smtClean="0">
                <a:effectLst/>
                <a:latin typeface="Comic Sans MS" panose="030F0702030302020204" pitchFamily="66" charset="0"/>
                <a:cs typeface="Times New Roman" charset="0"/>
              </a:rPr>
              <a:t> Any other additives incorporated (which may add to reduce the diffusional resistance of the mucus blanket (Enhancers).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6F262D-4BBA-4119-BEA0-4437980051C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72278" y="228600"/>
            <a:ext cx="8991600" cy="6400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3100" dirty="0" smtClean="0">
                <a:effectLst/>
                <a:latin typeface="Comic Sans MS" panose="030F0702030302020204" pitchFamily="66" charset="0"/>
                <a:cs typeface="Times New Roman" charset="0"/>
              </a:rPr>
              <a:t>The  nasal secretion in the adults have a normal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100" dirty="0" smtClean="0">
                <a:solidFill>
                  <a:srgbClr val="FFFF00"/>
                </a:solidFill>
                <a:effectLst/>
                <a:latin typeface="Comic Sans MS" panose="030F0702030302020204" pitchFamily="66" charset="0"/>
                <a:cs typeface="Times New Roman" charset="0"/>
              </a:rPr>
              <a:t>	pH between 5.5 -6.5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3100" dirty="0" smtClean="0">
                <a:effectLst/>
                <a:latin typeface="Comic Sans MS" panose="030F0702030302020204" pitchFamily="66" charset="0"/>
                <a:cs typeface="Times New Roman" charset="0"/>
              </a:rPr>
              <a:t> The nasal secretion contain </a:t>
            </a:r>
            <a:r>
              <a:rPr lang="en-US" sz="3100" dirty="0" smtClean="0">
                <a:effectLst/>
                <a:latin typeface="Comic Sans MS" panose="030F0702030302020204" pitchFamily="66" charset="0"/>
                <a:cs typeface="Times New Roman" charset="0"/>
              </a:rPr>
              <a:t>variety </a:t>
            </a:r>
            <a:r>
              <a:rPr lang="en-US" sz="3100" dirty="0" smtClean="0">
                <a:effectLst/>
                <a:latin typeface="Comic Sans MS" panose="030F0702030302020204" pitchFamily="66" charset="0"/>
                <a:cs typeface="Times New Roman" charset="0"/>
              </a:rPr>
              <a:t>enzymes which may inactivate compounds such as: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3100" dirty="0" smtClean="0">
              <a:effectLst/>
              <a:latin typeface="Comic Sans MS" panose="030F0702030302020204" pitchFamily="66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100" dirty="0" smtClean="0">
                <a:effectLst/>
                <a:latin typeface="Comic Sans MS" panose="030F0702030302020204" pitchFamily="66" charset="0"/>
                <a:cs typeface="Times New Roman" charset="0"/>
              </a:rPr>
              <a:t>	</a:t>
            </a:r>
            <a:r>
              <a:rPr lang="en-US" sz="3100" u="sng" dirty="0" smtClean="0">
                <a:solidFill>
                  <a:srgbClr val="FFFF00"/>
                </a:solidFill>
                <a:effectLst/>
                <a:latin typeface="Comic Sans MS" panose="030F0702030302020204" pitchFamily="66" charset="0"/>
                <a:cs typeface="Times New Roman" charset="0"/>
              </a:rPr>
              <a:t>Insulin</a:t>
            </a:r>
            <a:r>
              <a:rPr lang="en-US" sz="3100" dirty="0" smtClean="0">
                <a:effectLst/>
                <a:latin typeface="Comic Sans MS" panose="030F0702030302020204" pitchFamily="66" charset="0"/>
                <a:cs typeface="Times New Roman" charset="0"/>
              </a:rPr>
              <a:t> which hydrolyzed slowly by leucine </a:t>
            </a:r>
            <a:r>
              <a:rPr lang="en-US" sz="3100" dirty="0" err="1" smtClean="0">
                <a:effectLst/>
                <a:latin typeface="Comic Sans MS" panose="030F0702030302020204" pitchFamily="66" charset="0"/>
                <a:cs typeface="Times New Roman" charset="0"/>
              </a:rPr>
              <a:t>aminopeptidase</a:t>
            </a:r>
            <a:r>
              <a:rPr lang="en-US" sz="3100" dirty="0" smtClean="0">
                <a:effectLst/>
                <a:latin typeface="Comic Sans MS" panose="030F0702030302020204" pitchFamily="66" charset="0"/>
                <a:cs typeface="Times New Roman" charset="0"/>
              </a:rPr>
              <a:t> in nasal secretion.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3100" dirty="0" smtClean="0">
              <a:effectLst/>
              <a:latin typeface="Comic Sans MS" panose="030F0702030302020204" pitchFamily="66" charset="0"/>
              <a:cs typeface="Times New Roman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3100" dirty="0" smtClean="0">
                <a:effectLst/>
                <a:latin typeface="Comic Sans MS" panose="030F0702030302020204" pitchFamily="66" charset="0"/>
                <a:cs typeface="Times New Roman" charset="0"/>
              </a:rPr>
              <a:t> </a:t>
            </a:r>
            <a:r>
              <a:rPr lang="en-US" sz="3100" u="sng" dirty="0" smtClean="0">
                <a:solidFill>
                  <a:srgbClr val="FFFF00"/>
                </a:solidFill>
                <a:effectLst/>
                <a:latin typeface="Comic Sans MS" panose="030F0702030302020204" pitchFamily="66" charset="0"/>
                <a:cs typeface="Times New Roman" charset="0"/>
              </a:rPr>
              <a:t>Prostaglandins</a:t>
            </a:r>
            <a:r>
              <a:rPr lang="en-US" sz="3100" dirty="0" smtClean="0">
                <a:effectLst/>
                <a:latin typeface="Comic Sans MS" panose="030F0702030302020204" pitchFamily="66" charset="0"/>
                <a:cs typeface="Times New Roman" charset="0"/>
              </a:rPr>
              <a:t>, </a:t>
            </a:r>
            <a:r>
              <a:rPr lang="en-US" sz="3100" u="sng" dirty="0" smtClean="0">
                <a:solidFill>
                  <a:srgbClr val="FFFF00"/>
                </a:solidFill>
                <a:effectLst/>
                <a:latin typeface="Comic Sans MS" panose="030F0702030302020204" pitchFamily="66" charset="0"/>
                <a:cs typeface="Times New Roman" charset="0"/>
              </a:rPr>
              <a:t>Progesterone</a:t>
            </a:r>
            <a:r>
              <a:rPr lang="en-US" sz="3100" dirty="0" smtClean="0">
                <a:effectLst/>
                <a:latin typeface="Comic Sans MS" panose="030F0702030302020204" pitchFamily="66" charset="0"/>
                <a:cs typeface="Times New Roman" charset="0"/>
              </a:rPr>
              <a:t> and </a:t>
            </a:r>
            <a:r>
              <a:rPr lang="en-US" sz="3100" u="sng" dirty="0" smtClean="0">
                <a:solidFill>
                  <a:srgbClr val="FFFF00"/>
                </a:solidFill>
                <a:effectLst/>
                <a:latin typeface="Comic Sans MS" panose="030F0702030302020204" pitchFamily="66" charset="0"/>
                <a:cs typeface="Times New Roman" charset="0"/>
              </a:rPr>
              <a:t>Testosterone</a:t>
            </a:r>
            <a:r>
              <a:rPr lang="en-US" sz="3100" dirty="0" smtClean="0">
                <a:effectLst/>
                <a:latin typeface="Comic Sans MS" panose="030F0702030302020204" pitchFamily="66" charset="0"/>
                <a:cs typeface="Times New Roman" charset="0"/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3100" dirty="0" smtClean="0">
                <a:effectLst/>
                <a:latin typeface="Comic Sans MS" panose="030F0702030302020204" pitchFamily="66" charset="0"/>
                <a:cs typeface="Times New Roman" charset="0"/>
              </a:rPr>
              <a:t>  were also inactivated by other enzymes found </a:t>
            </a:r>
            <a:r>
              <a:rPr lang="en-US" sz="3100" dirty="0" smtClean="0">
                <a:effectLst/>
                <a:latin typeface="Comic Sans MS" panose="030F0702030302020204" pitchFamily="66" charset="0"/>
                <a:cs typeface="Times New Roman" charset="0"/>
              </a:rPr>
              <a:t>in the </a:t>
            </a:r>
            <a:r>
              <a:rPr lang="en-US" sz="3100" dirty="0" smtClean="0">
                <a:effectLst/>
                <a:latin typeface="Comic Sans MS" panose="030F0702030302020204" pitchFamily="66" charset="0"/>
                <a:cs typeface="Times New Roman" charset="0"/>
              </a:rPr>
              <a:t>nasal secretion.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100" dirty="0" smtClean="0">
                <a:effectLst/>
                <a:latin typeface="Comic Sans MS" panose="030F0702030302020204" pitchFamily="66" charset="0"/>
                <a:cs typeface="Times New Roman" charset="0"/>
              </a:rPr>
              <a:t>      </a:t>
            </a:r>
            <a:endParaRPr lang="en-US" sz="3100" dirty="0" smtClean="0">
              <a:solidFill>
                <a:srgbClr val="FF0000"/>
              </a:solidFill>
              <a:effectLst/>
              <a:latin typeface="Comic Sans MS" panose="030F0702030302020204" pitchFamily="66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3100" dirty="0" smtClean="0">
              <a:latin typeface="Comic Sans MS" panose="030F0702030302020204" pitchFamily="66" charset="0"/>
              <a:cs typeface="Times New Roma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2E4CBA-EF41-4CAA-9531-BC845DBCDC4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Gels and Magmas 21122014</Template>
  <TotalTime>1572</TotalTime>
  <Words>1161</Words>
  <Application>Microsoft Office PowerPoint</Application>
  <PresentationFormat>On-screen Show (4:3)</PresentationFormat>
  <Paragraphs>309</Paragraphs>
  <Slides>34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Flow</vt:lpstr>
      <vt:lpstr>Nasal Drug delivery</vt:lpstr>
      <vt:lpstr>I. Introduction</vt:lpstr>
      <vt:lpstr>Anatomy of the Nose</vt:lpstr>
      <vt:lpstr>Advantages</vt:lpstr>
      <vt:lpstr>In the market</vt:lpstr>
      <vt:lpstr>II. Physiology of the nose</vt:lpstr>
      <vt:lpstr>Physiology of the nose</vt:lpstr>
      <vt:lpstr>Physiology of the Nose</vt:lpstr>
      <vt:lpstr>PowerPoint Presentation</vt:lpstr>
      <vt:lpstr>Effect of drug and other additives on nasal ciliary function</vt:lpstr>
      <vt:lpstr>Factors should be considered in the optimization of nasal drug delivery</vt:lpstr>
      <vt:lpstr>Absorption Enhancers</vt:lpstr>
      <vt:lpstr>Enhancement of nasal absorption</vt:lpstr>
      <vt:lpstr>Epithelial Barriers</vt:lpstr>
      <vt:lpstr>III. Fundamentals of nasal absorption</vt:lpstr>
      <vt:lpstr>Physical or chemical parameters</vt:lpstr>
      <vt:lpstr>Effect of Molecular Size</vt:lpstr>
      <vt:lpstr>Physical or chemical parameters….cont.</vt:lpstr>
      <vt:lpstr>Time course for the% of Phenobarbital remaining in the perfusion solution (pH 6 and 37ºC) as a function of perfusion volume used in ex vivo nasal perfusion studies  </vt:lpstr>
      <vt:lpstr>Physical or chemical parameters…..cont.</vt:lpstr>
      <vt:lpstr>The extent of nasal absorption (in 60min) of benzoic acid as a function of pH of the perfusion solution.</vt:lpstr>
      <vt:lpstr>Physical or chemical parameters…..cont.</vt:lpstr>
      <vt:lpstr>Linear relationship between the nasal absorption rate of 1-tyrocine concentration (pH 7.4 and 37ºC ) values are Mean ± SEM standard error mean</vt:lpstr>
      <vt:lpstr>Process of drug transport across  the nasal membrane </vt:lpstr>
      <vt:lpstr>Mechanisms and pathways</vt:lpstr>
      <vt:lpstr>PowerPoint Presentation</vt:lpstr>
      <vt:lpstr>Olfactory Epithelium</vt:lpstr>
      <vt:lpstr>Enhancement in absorption</vt:lpstr>
      <vt:lpstr>PowerPoint Presentation</vt:lpstr>
      <vt:lpstr>Surfactants and Bile Salts used as absorption Promoter for enhancement of NDD</vt:lpstr>
      <vt:lpstr>Bile Salts</vt:lpstr>
      <vt:lpstr>PowerPoint Presentation</vt:lpstr>
      <vt:lpstr>Special Formulations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Nasal Drug delivery</dc:title>
  <dc:creator>MR Feddah</dc:creator>
  <cp:lastModifiedBy>user</cp:lastModifiedBy>
  <cp:revision>94</cp:revision>
  <cp:lastPrinted>2017-01-07T13:33:32Z</cp:lastPrinted>
  <dcterms:created xsi:type="dcterms:W3CDTF">2011-03-07T17:58:13Z</dcterms:created>
  <dcterms:modified xsi:type="dcterms:W3CDTF">2019-12-22T19:51:29Z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