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</p:sldIdLst>
  <p:sldSz cx="9144000" cy="5143500" type="screen16x9"/>
  <p:notesSz cx="6858000" cy="9144000"/>
  <p:embeddedFontLst>
    <p:embeddedFont>
      <p:font typeface="Inconsolata" pitchFamily="49" charset="77"/>
      <p:regular r:id="rId84"/>
      <p:bold r:id="rId85"/>
    </p:embeddedFont>
    <p:embeddedFont>
      <p:font typeface="Montserrat" pitchFamily="2" charset="77"/>
      <p:regular r:id="rId86"/>
      <p:bold r:id="rId87"/>
      <p:italic r:id="rId88"/>
      <p:boldItalic r:id="rId8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font" Target="fonts/font1.fntdata"/><Relationship Id="rId89" Type="http://schemas.openxmlformats.org/officeDocument/2006/relationships/font" Target="fonts/font6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font" Target="fonts/font2.fntdata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88" Type="http://schemas.openxmlformats.org/officeDocument/2006/relationships/font" Target="fonts/font5.fntdata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font" Target="fonts/font4.fntdata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3ddf83d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3ddf83d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3ddf83d9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3ddf83d9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3e28ca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3e28ca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3e28ca2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3e28ca2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c437e67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c437e675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c3e28ca2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c3e28ca26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3e28ca2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3e28ca2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c3e28ca26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c3e28ca26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c3e28ca2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1c3e28ca26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c3e28ca26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c3e28ca26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0099f3d2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0099f3d2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c3e28ca26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c3e28ca26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c3e28ca2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1c3e28ca26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c3e28ca26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c3e28ca26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c3e28ca26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1c3e28ca26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c3e28ca26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1c3e28ca26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c3e28ca26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1c3e28ca26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1c3e28ca26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1c3e28ca26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c407f75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c407f750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c407f750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1c407f750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1c407f750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1c407f750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3ddf83d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3ddf83d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1c407f750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1c407f750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1c407f750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1c407f750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1c407f750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1c407f750a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1c407f750a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1c407f750a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1c407f750a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1c407f750a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c407f750a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c407f750a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1c407f750a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1c407f750a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1c407f750a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1c407f750a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1c407f750a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1c407f750a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1c407f750a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1c407f750a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3ddf83d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3ddf83d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1c407f750a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1c407f750a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1c407f750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1c407f750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1c437e675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1c437e675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1c437e675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1c437e6751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1c437e675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1c437e675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1c437e675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1c437e6751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c437e675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g1c437e6751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1c437e6751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1c437e6751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1c48a628b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1c48a628b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1c48a628b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1c48a628b4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3ddf83d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3ddf83d9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1c48a628b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" name="Google Shape;459;g1c48a628b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1c48a628b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1c48a628b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1c48a628b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1c48a628b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1c48a628b4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1c48a628b4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1c48a628b4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1c48a628b4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1c48a628b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1c48a628b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1c48a628b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7" name="Google Shape;507;g1c48a628b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1c48a628b4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1c48a628b4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1c48a628b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1c48a628b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g1c48a628b4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Google Shape;531;g1c48a628b4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3ddf83d9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3ddf83d9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1c48a628b4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1c48a628b4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1c48a628b4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1c48a628b4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1c48a628b4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" name="Google Shape;555;g1c48a628b4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1c48a628b4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1c48a628b4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1c48a628b4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1c48a628b4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1c48a628b4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g1c48a628b4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1c48a628b4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1c48a628b4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1c48a628b4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1c48a628b4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g1c4ac3cd7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3" name="Google Shape;603;g1c4ac3cd7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1c4ac3cd7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1c4ac3cd7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3ddf83d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3ddf83d9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1c4ac3cd7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g1c4ac3cd7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1c4ac3cd7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1c4ac3cd7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1c4ac3cd7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Google Shape;635;g1c4ac3cd7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g1c4ac3cd7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3" name="Google Shape;643;g1c4ac3cd7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g1c4ac3cd7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1" name="Google Shape;651;g1c4ac3cd7a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1c4ac3cd7a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1c4ac3cd7a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g1c4ac3cd7a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7" name="Google Shape;667;g1c4ac3cd7a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1c4ac3cd7a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1c4ac3cd7a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g1c4ac3cd7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3" name="Google Shape;683;g1c4ac3cd7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g1c4ac3cd7a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1" name="Google Shape;691;g1c4ac3cd7a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3ddf83d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3ddf83d9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1c4ac3cd7a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" name="Google Shape;699;g1c4ac3cd7a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g1c4ac3cd7a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7" name="Google Shape;707;g1c4ac3cd7a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3ddf83d9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3ddf83d9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127.0.0.1:8000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mainname.com/first_app/%E2%80%A6" TargetMode="Externa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Level One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Started with Django!</a:t>
            </a:r>
            <a:endParaRPr/>
          </a:p>
        </p:txBody>
      </p:sp>
      <p:pic>
        <p:nvPicPr>
          <p:cNvPr id="6" name="Picture 1" descr="j.jpg">
            <a:extLst>
              <a:ext uri="{FF2B5EF4-FFF2-40B4-BE49-F238E27FC236}">
                <a16:creationId xmlns:a16="http://schemas.microsoft.com/office/drawing/2014/main" id="{1B7C8073-50F8-A34E-9FC6-4AE5ECBBE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337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create a virtual environment that contains the newer version of the package.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Luckily, Anaconda makes this really easy for us!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virtual environment handler is included!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use a virtual environment with conda we use these commands: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conda create --name myEnv django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Here we created an environment called “myEnv” with the latest version of Django.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can then activate the environment: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activate myEnv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Now, anything installed with pip or conda when this environment is activated, will only be installed for this environment.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can then deactivate the environment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deactivate myEnv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Its encouraged to use virtual environments for your projects to keep them self-contained and not run into issues when packages update!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our first django project!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can install Django with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conda install django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Or for normal python distributions: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pip install django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When you install Django, it actually also installed a command line tool called: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django-admin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create our first project. Type: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django-admin startproject first_project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3" name="Google Shape;183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will then get something that looks like this: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86" name="Google Shape;186;p29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2937600" y="1992725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2" name="Google Shape;19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explain what is going on here!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95" name="Google Shape;195;p30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2937600" y="1992725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1" name="Google Shape;201;p31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__init__.py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 blank Python script that due to its special name let’s Python know that this directory can be treated as a package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04" name="Google Shape;204;p31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333225" y="1476500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Before we dive into the technical details of Django, let’s learn a little more about it and it's interesting background!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5" name="Google Shape;65;p14" descr="watermark.jpg"/>
          <p:cNvPicPr preferRelativeResize="0"/>
          <p:nvPr/>
        </p:nvPicPr>
        <p:blipFill rotWithShape="1">
          <a:blip r:embed="rId3">
            <a:alphaModFix/>
          </a:blip>
          <a:srcRect l="-230" t="8854" r="230" b="38442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0" name="Google Shape;210;p32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settings.py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where you will store all your project settings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13" name="Google Shape;213;p32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333225" y="1476500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9" name="Google Shape;219;p33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urls.py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 Python script that will store all the URL patterns for your project. Basically the different pages of your web application.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22" name="Google Shape;222;p33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333225" y="1476500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8" name="Google Shape;228;p34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wsgi.py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 Python script that acts as the Web Server Gateway Interface. It will later on help us deploy our web app to production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31" name="Google Shape;231;p34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333225" y="1476500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7" name="Google Shape;237;p35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manage.py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 Python script that we will use a lot. It will be associates with many commands as we build our web app!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40" name="Google Shape;240;p35" descr="Screen Shot 2017-01-28 at 12.48.16 AM.png"/>
          <p:cNvPicPr preferRelativeResize="0"/>
          <p:nvPr/>
        </p:nvPicPr>
        <p:blipFill rotWithShape="1">
          <a:blip r:embed="rId3">
            <a:alphaModFix/>
          </a:blip>
          <a:srcRect t="5320" r="22618"/>
          <a:stretch/>
        </p:blipFill>
        <p:spPr>
          <a:xfrm>
            <a:off x="333225" y="1476500"/>
            <a:ext cx="2797725" cy="271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6" name="Google Shape;246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use manage.py now: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runserver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will see a bunch of stuff but at the bottom you will see something like: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Django version 1.10.5, using settings 'first_project.settings'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Starting development server at http://127.0.0.1:8000/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54" name="Google Shape;254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Copy and paste that url into your browser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 u="sng">
                <a:solidFill>
                  <a:schemeClr val="hlink"/>
                </a:solidFill>
                <a:latin typeface="Inconsolata"/>
                <a:ea typeface="Inconsolata"/>
                <a:cs typeface="Inconsolata"/>
                <a:sym typeface="Inconsolata"/>
                <a:hlinkClick r:id="rId3"/>
              </a:rPr>
              <a:t>http://127.0.0.1:8000/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should now see your very first web page being locally hosted on your computer.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Congratulations!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2" name="Google Shape;262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should have also noticed a warning about migrations.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has to do with databases and how to connect them to Django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What is a Migration?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0" name="Google Shape;270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migration allows you to move databases from one design to another, this is also reversible.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you can “migrate” your database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touch back on this later, for now you can ignore this warning.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8" name="Google Shape;278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That was the basics of getting started with Django!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Up next we will continue by creating a very simple Hello World Django Application!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1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6" name="Google Shape;286;p4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our first django application!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is a free and open source web framework.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used by many sites, including Pinterest, PBS, Instagram, BitBucket, Washington Times, Mozilla, and more!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4" name="Google Shape;294;p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far we have been able to use runserver to test our installation of Django.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 let’s move on to creating our first Django Application.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We’ll learn about views and how to use them.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2" name="Google Shape;302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some terminology straight: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Django Project is a collection of applications and configurations that when combined together will make up the full web application (your complete website running with Django)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0" name="Google Shape;310;p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some terminology straight: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Django Application is created to perform a particular functionality for your entire web application. For example you could have a registration app, a polling app, comments app, etc.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8" name="Google Shape;318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These Django Apps can then be plugged into other Django Projects, so you can reuse them! (Or use other people’s apps)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create a simple application with: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startapp first_app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1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6" name="Google Shape;326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quickly discuss all of these files!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29" name="Google Shape;329;p46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996975" y="1878000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5" name="Google Shape;335;p47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__init__.py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 blank Python script that due to its special name let’s Python know that this directory can be treated as a package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38" name="Google Shape;338;p47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4" name="Google Shape;344;p48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admin.py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can register your models here which Django will then use them with Django’s admin interface.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47" name="Google Shape;347;p48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3" name="Google Shape;353;p49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apps.py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Here you can place application specific configurations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56" name="Google Shape;356;p49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62" name="Google Shape;362;p50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models.py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Here you store the application’s data models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65" name="Google Shape;365;p50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1" name="Google Shape;371;p51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tests.py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Here you can store test functions to test your code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74" name="Google Shape;374;p51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was created in 2003 when the web developers at the Lawrence Journal-World newspaper started using Python for their development.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fact that is originated at a newspaper is important!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0" name="Google Shape;380;p52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views.py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where you have functions that handle requests and return responses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83" name="Google Shape;383;p52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9" name="Google Shape;389;p53"/>
          <p:cNvSpPr txBox="1">
            <a:spLocks noGrp="1"/>
          </p:cNvSpPr>
          <p:nvPr>
            <p:ph type="body" idx="1"/>
          </p:nvPr>
        </p:nvSpPr>
        <p:spPr>
          <a:xfrm>
            <a:off x="3314225" y="1152475"/>
            <a:ext cx="569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Migrations folder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directory stores database specific information as it relates to the models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92" name="Google Shape;392;p53" descr="Screen Shot 2017-01-28 at 9.06.47 PM.png"/>
          <p:cNvPicPr preferRelativeResize="0"/>
          <p:nvPr/>
        </p:nvPicPr>
        <p:blipFill rotWithShape="1">
          <a:blip r:embed="rId3">
            <a:alphaModFix/>
          </a:blip>
          <a:srcRect t="2997"/>
          <a:stretch/>
        </p:blipFill>
        <p:spPr>
          <a:xfrm>
            <a:off x="277100" y="1318762"/>
            <a:ext cx="2717725" cy="3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8" name="Google Shape;398;p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 let’s learn the process of creating a view and mapping it to a URL!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55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Challenge!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6" name="Google Shape;406;p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to put your skills to the test!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4" name="Google Shape;414;p5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We’ve learned enough now that before we continue to learn about URL mappings, we should challenge you to make sure you can test your new skills!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2" name="Google Shape;422;p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Complete the following tasks: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Create a New Django Project: “ProTwo”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Create a New Django App: “AppTwo”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Create an Index View that returns: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2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■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&lt;em&gt;My Second App &lt;/em&gt;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Link this view to the urls.py file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0" name="Google Shape;430;p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the next lecture we will go through the steps of this challenge task!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Best of luck, you already have all the knowledge needed to complete this!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59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Challenge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Solutions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8" name="Google Shape;438;p5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go through the solutions together!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60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Mapping URLS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46" name="Google Shape;446;p6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quickly cover some more URL mappings!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6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4" name="Google Shape;454;p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As we continue on through the course we are going to be dealing with mapping URLs quite a bit!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There are several ways of doing this, let’s briefly touch upon another way!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Because the original developers were surrounded by writers, good written documentation is a key part of Django!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means you have excellent references to check on the official Django docs!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6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2" name="Google Shape;462;p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previously showed a very direct mapping from the views.py to the urls.py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 we want to show the ability of using the include() function from django.conf.urls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6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70" name="Google Shape;470;p6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include() function allows us to look for a match with regular expressions and link back to our application’s own urls.py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have to manually add in this urls.py file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6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78" name="Google Shape;478;p6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we would add the following to the project’s urls.py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Char char="○"/>
            </a:pP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from django.conf.urls import include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marL="914400" marR="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Char char="○"/>
            </a:pP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urlpatterns = [ ... url(r’^first_app/’,include(‘first_app.urls’)), ...]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86" name="Google Shape;486;p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would allow us to look for any url that has the pattern: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www.domainname.com/first_app/…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If we match that pattern, the include() function basically tells Django to go look at the urls.py file inside of first_app folder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6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94" name="Google Shape;494;p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might seem like a lot of work for a simple mapping, but later on we will want to try to keep our project’s urls.py clean and modular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we set the reference to the app, instead of listing them all in the main urls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6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02" name="Google Shape;502;p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Let’s quickly walk through an example of all of this to show how it works!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Quick note: We’ve covered everything in Part 1 of Django’s Official Tutorial, so after this lecture you may want to go visit Part One and browse through it!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68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Templates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10" name="Google Shape;510;p6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learn how to use Templates!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18" name="Google Shape;518;p6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Templates are a key part to understanding how Django really works and interacts with your website.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Later on we will learn about how to connect templates with models so you can display data created dynamically.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7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26" name="Google Shape;526;p7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now, let’s focus on the basics of templates and template tags.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template will contain the static parts of an html page (parts that are always the same)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7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34" name="Google Shape;534;p7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there are template tags, which have their own special syntax.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syntax allows you to inject dynamic content that your Django App’s views will produce, effecting the final HTML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has its own excellent basic tutorial where you are walked through creating a basic polling web app.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reason it is a poll also extends back to its newspaper roots!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7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42" name="Google Shape;542;p7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get started with templates you first need to create a templates directory and then a subdirectory for each specific app’s templates.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goes inside of your top level directory: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first_project/templates/first_app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7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0" name="Google Shape;550;p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next step is to let Django know of the templates by editing the DIR key inside of the TEMPLATES dictionary in the settings.py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However, there is an issue we have to deal with before we do this!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7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8" name="Google Shape;558;p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want our Django Project to be easily transferrable from one computer to another, but the DIR key will require a “hard-coded” path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How do we resolve this?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7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6" name="Google Shape;566;p7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use Python’s os module to dynamically generate the correct file path strings, regardless of computer!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Import os and try out the following: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print(__file__)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print(os.path.dirname(__file__)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7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4" name="Google Shape;574;p7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use this os module to feed the path to the DIR key inside of the TEMPLATES dictionary.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done that we can create an html file called index.html inside of the templates/first_app directory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7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2" name="Google Shape;582;p7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Inside this HTML file we will insert template tags (a.k.a Django Template Variable).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These template variables will allow us to inject content into the HTML directly from Django!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7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0" name="Google Shape;590;p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now starting to reveal the power of why we would use a Web Framework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will be able to inject content into the HTML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Which means we can later on use Python code to inject content from a database!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7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8" name="Google Shape;598;p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order to achieve this, we will use the render() function and place it into our original index() function inside of our views.py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now code through everything we just discussed!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80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Templates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Challenge !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6" name="Google Shape;606;p8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your knowledge of Templates!</a:t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8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4" name="Google Shape;614;p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Templates is a big leap forward for us, so it is a good time to quickly practice using them!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use your older ProTwo project (recreate it if you no longer have it)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Complete the following tasks...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When encountering Django tutorials you will often read that you should create a virtual environment or an “venv”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talk about what this is and how to use it!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82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Templates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Challenge - Solutions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2" name="Google Shape;622;p8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your knowledge of Templates!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8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0" name="Google Shape;630;p8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Create a templates directory and connect it to the settings.py file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Create a new view called help and use url mapping to render it for any page with the extension /help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Add template tags to return “Help Page”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8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8" name="Google Shape;638;p8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Best of luck and in the next lecture we will code through the solution!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85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04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Static Files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6" name="Google Shape;646;p8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how to insert static media files.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8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4" name="Google Shape;654;p8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far we’ve used templates to insert simple text.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But we don’t always just want text, what about other types of media, for example, returning a User’s Photo?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discuss static media files!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8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2" name="Google Shape;662;p8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do this, we will create a new directory inside of the project called static ( just like we did for templates)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we will add this directory path to the project’s settings.py file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also add a STATIC_URL variable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8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0" name="Google Shape;670;p8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done that we need a place to store our static image files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create a directory inside of static called images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Place a favorite .jpg file inside this images directory (or just download one)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8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8" name="Google Shape;678;p8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test that this all worked you can go to: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127.0.0.1:8000/static/images/pict.jpg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That will confirm that the paths are set up and connected properly.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But what we really want to do is set up a template tag for this!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9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6" name="Google Shape;686;p9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do this inside an html file, we add in a few specific tags, at the top: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{% load staticfiles %}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we want to insert the image with an HTML &lt;img src= &gt; style tag using: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consolata"/>
              <a:buChar char="○"/>
            </a:pPr>
            <a:r>
              <a:rPr lang="en" sz="2800">
                <a:latin typeface="Inconsolata"/>
                <a:ea typeface="Inconsolata"/>
                <a:cs typeface="Inconsolata"/>
                <a:sym typeface="Inconsolata"/>
              </a:rPr>
              <a:t>&lt;img src={%static “images/pic.jpg” %} /&gt;</a:t>
            </a:r>
            <a:endParaRPr sz="28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9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94" name="Google Shape;694;p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Notice how this template tag is a little different in that it uses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{% %}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instead of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{{ }}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virtual environment allows you to have a virtual installation of Python and packages on your computer.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why would you ever want or need this?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9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2" name="Google Shape;702;p9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discuss and show these differences more clearly in future lectures, but for now consider {{ }} as being used for simple text injection, and we can use {% %} for more complex injections and logic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9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0" name="Google Shape;710;p9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 let’s code through an example of serving up a static image!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Afterwards we can dive into models and databases!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9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Packages change and get updated often!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There are changes that break backwards compatibility.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what do you do if you want to test out new features but not break your web app?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2439</Words>
  <Application>Microsoft Macintosh PowerPoint</Application>
  <PresentationFormat>On-screen Show (16:9)</PresentationFormat>
  <Paragraphs>271</Paragraphs>
  <Slides>81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5" baseType="lpstr">
      <vt:lpstr>Arial</vt:lpstr>
      <vt:lpstr>Montserrat</vt:lpstr>
      <vt:lpstr>Inconsolata</vt:lpstr>
      <vt:lpstr>Simple Light</vt:lpstr>
      <vt:lpstr>Django - Level One 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 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 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 - Challenge! </vt:lpstr>
      <vt:lpstr>Django</vt:lpstr>
      <vt:lpstr>Django</vt:lpstr>
      <vt:lpstr>Django</vt:lpstr>
      <vt:lpstr>Django - Challenge Solutions </vt:lpstr>
      <vt:lpstr>Django - Mapping URLS </vt:lpstr>
      <vt:lpstr>Django</vt:lpstr>
      <vt:lpstr>Django</vt:lpstr>
      <vt:lpstr>Django</vt:lpstr>
      <vt:lpstr>Django</vt:lpstr>
      <vt:lpstr>Django</vt:lpstr>
      <vt:lpstr>Django</vt:lpstr>
      <vt:lpstr>Django</vt:lpstr>
      <vt:lpstr>Django - Templates 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 Templates  Challenge !</vt:lpstr>
      <vt:lpstr>Django</vt:lpstr>
      <vt:lpstr>Django Templates  Challenge - Solutions </vt:lpstr>
      <vt:lpstr>Django</vt:lpstr>
      <vt:lpstr>Django</vt:lpstr>
      <vt:lpstr>Django - Static Files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Django - Level One </dc:title>
  <cp:lastModifiedBy>Abed Alkarim Banna</cp:lastModifiedBy>
  <cp:revision>5</cp:revision>
  <dcterms:modified xsi:type="dcterms:W3CDTF">2020-02-07T18:52:06Z</dcterms:modified>
</cp:coreProperties>
</file>