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9"/>
  </p:notesMasterIdLst>
  <p:handoutMasterIdLst>
    <p:handoutMasterId r:id="rId70"/>
  </p:handoutMasterIdLst>
  <p:sldIdLst>
    <p:sldId id="265" r:id="rId5"/>
    <p:sldId id="310" r:id="rId6"/>
    <p:sldId id="324" r:id="rId7"/>
    <p:sldId id="325" r:id="rId8"/>
    <p:sldId id="430" r:id="rId9"/>
    <p:sldId id="431" r:id="rId10"/>
    <p:sldId id="326" r:id="rId11"/>
    <p:sldId id="327" r:id="rId12"/>
    <p:sldId id="328" r:id="rId13"/>
    <p:sldId id="329" r:id="rId14"/>
    <p:sldId id="479" r:id="rId15"/>
    <p:sldId id="333" r:id="rId16"/>
    <p:sldId id="454" r:id="rId17"/>
    <p:sldId id="335" r:id="rId18"/>
    <p:sldId id="426" r:id="rId19"/>
    <p:sldId id="336" r:id="rId20"/>
    <p:sldId id="337" r:id="rId21"/>
    <p:sldId id="338" r:id="rId22"/>
    <p:sldId id="339" r:id="rId23"/>
    <p:sldId id="340" r:id="rId24"/>
    <p:sldId id="342" r:id="rId25"/>
    <p:sldId id="429" r:id="rId26"/>
    <p:sldId id="456" r:id="rId27"/>
    <p:sldId id="348" r:id="rId28"/>
    <p:sldId id="349" r:id="rId29"/>
    <p:sldId id="350" r:id="rId30"/>
    <p:sldId id="352" r:id="rId31"/>
    <p:sldId id="353" r:id="rId32"/>
    <p:sldId id="467" r:id="rId33"/>
    <p:sldId id="471" r:id="rId34"/>
    <p:sldId id="464" r:id="rId35"/>
    <p:sldId id="434" r:id="rId36"/>
    <p:sldId id="485" r:id="rId37"/>
    <p:sldId id="367" r:id="rId38"/>
    <p:sldId id="368" r:id="rId39"/>
    <p:sldId id="369" r:id="rId40"/>
    <p:sldId id="370" r:id="rId41"/>
    <p:sldId id="371" r:id="rId42"/>
    <p:sldId id="372" r:id="rId43"/>
    <p:sldId id="373" r:id="rId44"/>
    <p:sldId id="374" r:id="rId45"/>
    <p:sldId id="375" r:id="rId46"/>
    <p:sldId id="376" r:id="rId47"/>
    <p:sldId id="436" r:id="rId48"/>
    <p:sldId id="382" r:id="rId49"/>
    <p:sldId id="475" r:id="rId50"/>
    <p:sldId id="438" r:id="rId51"/>
    <p:sldId id="384" r:id="rId52"/>
    <p:sldId id="439" r:id="rId53"/>
    <p:sldId id="477" r:id="rId54"/>
    <p:sldId id="385" r:id="rId55"/>
    <p:sldId id="387" r:id="rId56"/>
    <p:sldId id="388" r:id="rId57"/>
    <p:sldId id="391" r:id="rId58"/>
    <p:sldId id="392" r:id="rId59"/>
    <p:sldId id="394" r:id="rId60"/>
    <p:sldId id="440" r:id="rId61"/>
    <p:sldId id="397" r:id="rId62"/>
    <p:sldId id="398" r:id="rId63"/>
    <p:sldId id="441" r:id="rId64"/>
    <p:sldId id="401" r:id="rId65"/>
    <p:sldId id="402" r:id="rId66"/>
    <p:sldId id="442" r:id="rId67"/>
    <p:sldId id="486" r:id="rId68"/>
  </p:sldIdLst>
  <p:sldSz cx="12188825" cy="6858000"/>
  <p:notesSz cx="6858000" cy="9144000"/>
  <p:custDataLst>
    <p:tags r:id="rId71"/>
  </p:custData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36" autoAdjust="0"/>
    <p:restoredTop sz="97513" autoAdjust="0"/>
  </p:normalViewPr>
  <p:slideViewPr>
    <p:cSldViewPr showGuides="1">
      <p:cViewPr varScale="1">
        <p:scale>
          <a:sx n="93" d="100"/>
          <a:sy n="93" d="100"/>
        </p:scale>
        <p:origin x="108" y="15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5E640B8-84E0-4918-8D32-2DA907C40CB3}" type="datetime1">
              <a:rPr lang="en-GB" smtClean="0"/>
              <a:t>03/12/2018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9F912AB-2776-42F2-A957-313FC7EFEDB9}" type="slidenum">
              <a:rPr lang="en-GB" smtClean="0"/>
              <a:t>‹#›</a:t>
            </a:fld>
            <a:endParaRPr lang="en-GB"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CCBA2-4B54-4BA8-A1FE-CF186AA3561A}" type="datetime1">
              <a:rPr lang="en-GB" noProof="0" smtClean="0"/>
              <a:pPr/>
              <a:t>03/12/2018</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en-GB" noProof="0" smtClean="0"/>
              <a:t>‹#›</a:t>
            </a:fld>
            <a:endParaRPr lang="en-GB"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F93199CD-3E1B-4AE6-990F-76F925F5EA9F}" type="slidenum">
              <a:rPr lang="en-GB" smtClean="0"/>
              <a:t>1</a:t>
            </a:fld>
            <a:endParaRPr lang="en-GB" dirty="0"/>
          </a:p>
        </p:txBody>
      </p:sp>
    </p:spTree>
    <p:extLst>
      <p:ext uri="{BB962C8B-B14F-4D97-AF65-F5344CB8AC3E}">
        <p14:creationId xmlns:p14="http://schemas.microsoft.com/office/powerpoint/2010/main" val="227517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F93199CD-3E1B-4AE6-990F-76F925F5EA9F}" type="slidenum">
              <a:rPr lang="en-GB" smtClean="0"/>
              <a:t>2</a:t>
            </a:fld>
            <a:endParaRPr lang="en-GB" dirty="0"/>
          </a:p>
        </p:txBody>
      </p:sp>
    </p:spTree>
    <p:extLst>
      <p:ext uri="{BB962C8B-B14F-4D97-AF65-F5344CB8AC3E}">
        <p14:creationId xmlns:p14="http://schemas.microsoft.com/office/powerpoint/2010/main" val="322294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AA316-1E60-49E8-B46F-E41BF519697E}" type="slidenum">
              <a:rPr lang="en-US" smtClean="0"/>
              <a:t>21</a:t>
            </a:fld>
            <a:endParaRPr lang="en-US"/>
          </a:p>
        </p:txBody>
      </p:sp>
    </p:spTree>
    <p:extLst>
      <p:ext uri="{BB962C8B-B14F-4D97-AF65-F5344CB8AC3E}">
        <p14:creationId xmlns:p14="http://schemas.microsoft.com/office/powerpoint/2010/main" val="62275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smtClean="0"/>
                  <a:t>The rate of drug release from this polymer matrix diffusion-controlled DDS is time dependent and is defined at steady state by       </a:t>
                </a:r>
                <a14:m>
                  <m:oMath xmlns:m="http://schemas.openxmlformats.org/officeDocument/2006/math">
                    <m:f>
                      <m:fPr>
                        <m:ctrlPr>
                          <a:rPr lang="en-US" sz="1200" i="1" smtClean="0">
                            <a:solidFill>
                              <a:schemeClr val="accent1"/>
                            </a:solidFill>
                            <a:latin typeface="Cambria Math" panose="02040503050406030204" pitchFamily="18" charset="0"/>
                          </a:rPr>
                        </m:ctrlPr>
                      </m:fPr>
                      <m:num>
                        <m:r>
                          <a:rPr lang="en-US" sz="1200" i="1">
                            <a:solidFill>
                              <a:schemeClr val="accent1"/>
                            </a:solidFill>
                            <a:latin typeface="Cambria Math"/>
                          </a:rPr>
                          <m:t>𝑄</m:t>
                        </m:r>
                      </m:num>
                      <m:den>
                        <m:r>
                          <a:rPr lang="en-US" sz="1200" i="1">
                            <a:solidFill>
                              <a:schemeClr val="accent1"/>
                            </a:solidFill>
                            <a:latin typeface="Cambria Math"/>
                          </a:rPr>
                          <m:t>𝑡</m:t>
                        </m:r>
                        <m:f>
                          <m:fPr>
                            <m:type m:val="skw"/>
                            <m:ctrlPr>
                              <a:rPr lang="en-US" sz="1200" i="1">
                                <a:solidFill>
                                  <a:schemeClr val="accent1"/>
                                </a:solidFill>
                                <a:latin typeface="Cambria Math" panose="02040503050406030204" pitchFamily="18" charset="0"/>
                              </a:rPr>
                            </m:ctrlPr>
                          </m:fPr>
                          <m:num>
                            <m:r>
                              <a:rPr lang="en-US" sz="1200" i="1">
                                <a:solidFill>
                                  <a:schemeClr val="accent1"/>
                                </a:solidFill>
                                <a:latin typeface="Cambria Math"/>
                              </a:rPr>
                              <m:t>1</m:t>
                            </m:r>
                          </m:num>
                          <m:den>
                            <m:r>
                              <a:rPr lang="en-US" sz="1200" i="1">
                                <a:solidFill>
                                  <a:schemeClr val="accent1"/>
                                </a:solidFill>
                                <a:latin typeface="Cambria Math"/>
                              </a:rPr>
                              <m:t>2</m:t>
                            </m:r>
                          </m:den>
                        </m:f>
                      </m:den>
                    </m:f>
                    <m:r>
                      <a:rPr lang="en-US" sz="1200" i="1">
                        <a:solidFill>
                          <a:schemeClr val="accent1"/>
                        </a:solidFill>
                        <a:latin typeface="Cambria Math"/>
                      </a:rPr>
                      <m:t>=(2</m:t>
                    </m:r>
                    <m:r>
                      <a:rPr lang="en-US" sz="1200" i="1">
                        <a:solidFill>
                          <a:schemeClr val="accent1"/>
                        </a:solidFill>
                        <a:latin typeface="Cambria Math"/>
                      </a:rPr>
                      <m:t>𝐴𝐶𝑟𝐷</m:t>
                    </m:r>
                    <m:sSup>
                      <m:sSupPr>
                        <m:ctrlPr>
                          <a:rPr lang="en-US" sz="1200" i="1">
                            <a:solidFill>
                              <a:schemeClr val="accent1"/>
                            </a:solidFill>
                            <a:latin typeface="Cambria Math" panose="02040503050406030204" pitchFamily="18" charset="0"/>
                          </a:rPr>
                        </m:ctrlPr>
                      </m:sSupPr>
                      <m:e>
                        <m:r>
                          <a:rPr lang="en-US" sz="1200" b="0" i="1" smtClean="0">
                            <a:solidFill>
                              <a:schemeClr val="accent1"/>
                            </a:solidFill>
                            <a:latin typeface="Cambria Math" panose="02040503050406030204" pitchFamily="18" charset="0"/>
                          </a:rPr>
                          <m:t>𝑝</m:t>
                        </m:r>
                        <m:r>
                          <a:rPr lang="en-US" sz="1200" i="1">
                            <a:solidFill>
                              <a:schemeClr val="accent1"/>
                            </a:solidFill>
                            <a:latin typeface="Cambria Math"/>
                          </a:rPr>
                          <m:t>)</m:t>
                        </m:r>
                      </m:e>
                      <m:sup>
                        <m:f>
                          <m:fPr>
                            <m:type m:val="skw"/>
                            <m:ctrlPr>
                              <a:rPr lang="en-US" sz="1200" i="1">
                                <a:solidFill>
                                  <a:schemeClr val="accent1"/>
                                </a:solidFill>
                                <a:latin typeface="Cambria Math" panose="02040503050406030204" pitchFamily="18" charset="0"/>
                              </a:rPr>
                            </m:ctrlPr>
                          </m:fPr>
                          <m:num>
                            <m:r>
                              <a:rPr lang="en-US" sz="1200" i="1">
                                <a:solidFill>
                                  <a:schemeClr val="accent1"/>
                                </a:solidFill>
                                <a:latin typeface="Cambria Math"/>
                              </a:rPr>
                              <m:t>1</m:t>
                            </m:r>
                          </m:num>
                          <m:den>
                            <m:r>
                              <a:rPr lang="en-US" sz="1200" i="1">
                                <a:solidFill>
                                  <a:schemeClr val="accent1"/>
                                </a:solidFill>
                                <a:latin typeface="Cambria Math"/>
                              </a:rPr>
                              <m:t>2</m:t>
                            </m:r>
                          </m:den>
                        </m:f>
                      </m:sup>
                    </m:sSup>
                  </m:oMath>
                </a14:m>
                <a:endParaRPr lang="en-US" sz="1200" dirty="0" smtClean="0"/>
              </a:p>
              <a:p>
                <a:pPr marL="0" indent="0">
                  <a:buNone/>
                </a:pPr>
                <a:r>
                  <a:rPr lang="en-US" sz="1200" dirty="0" smtClean="0"/>
                  <a:t>Where </a:t>
                </a:r>
                <a:r>
                  <a:rPr lang="en-US" sz="1200" dirty="0" smtClean="0">
                    <a:solidFill>
                      <a:schemeClr val="accent1"/>
                    </a:solidFill>
                  </a:rPr>
                  <a:t>A</a:t>
                </a:r>
                <a:r>
                  <a:rPr lang="en-US" sz="1200" dirty="0" smtClean="0"/>
                  <a:t> is the initial drug loading dose in the polymer matrix; </a:t>
                </a:r>
                <a:r>
                  <a:rPr lang="en-US" sz="1200" dirty="0" smtClean="0">
                    <a:solidFill>
                      <a:schemeClr val="accent1"/>
                    </a:solidFill>
                  </a:rPr>
                  <a:t>Cr</a:t>
                </a:r>
                <a:r>
                  <a:rPr lang="en-US" sz="1200" dirty="0" smtClean="0"/>
                  <a:t> is the drug solubility in the polymer, which is also the drug reservoir concentration in the system, and </a:t>
                </a:r>
                <a:r>
                  <a:rPr lang="en-US" sz="1200" dirty="0" err="1" smtClean="0">
                    <a:solidFill>
                      <a:schemeClr val="accent1"/>
                    </a:solidFill>
                  </a:rPr>
                  <a:t>Dp</a:t>
                </a:r>
                <a:r>
                  <a:rPr lang="en-US" sz="1200" dirty="0" smtClean="0"/>
                  <a:t> is the diffusivity of the drug molecules in the polymer matrix.</a:t>
                </a:r>
                <a:endParaRPr lang="en-US" sz="1200" dirty="0"/>
              </a:p>
              <a:p>
                <a:endParaRPr lang="en-US" dirty="0"/>
              </a:p>
            </p:txBody>
          </p:sp>
        </mc:Choice>
        <mc:Fallback xmlns="">
          <p:sp>
            <p:nvSpPr>
              <p:cNvPr id="3" name="Notes Placeholder 2"/>
              <p:cNvSpPr>
                <a:spLocks noGrp="1"/>
              </p:cNvSpPr>
              <p:nvPr>
                <p:ph type="body" idx="1"/>
              </p:nvPr>
            </p:nvSpPr>
            <p:spPr/>
            <p:txBody>
              <a:bodyPr/>
              <a:lstStyle/>
              <a:p>
                <a:r>
                  <a:rPr lang="en-US" sz="1200" dirty="0" smtClean="0"/>
                  <a:t>The rate of drug release from this polymer matrix diffusion-controlled DDS is time dependent and is defined at steady state by       </a:t>
                </a:r>
                <a:r>
                  <a:rPr lang="en-US" sz="1200" i="0">
                    <a:solidFill>
                      <a:schemeClr val="accent1"/>
                    </a:solidFill>
                    <a:latin typeface="Cambria Math"/>
                  </a:rPr>
                  <a:t>𝑄</a:t>
                </a:r>
                <a:r>
                  <a:rPr lang="en-US" sz="1200" i="0" smtClean="0">
                    <a:solidFill>
                      <a:schemeClr val="accent1"/>
                    </a:solidFill>
                    <a:latin typeface="Cambria Math"/>
                  </a:rPr>
                  <a:t>/(</a:t>
                </a:r>
                <a:r>
                  <a:rPr lang="en-US" sz="1200" i="0">
                    <a:solidFill>
                      <a:schemeClr val="accent1"/>
                    </a:solidFill>
                    <a:latin typeface="Cambria Math"/>
                  </a:rPr>
                  <a:t>𝑡 1⁄2</a:t>
                </a:r>
                <a:r>
                  <a:rPr lang="en-US" sz="1200" i="0" smtClean="0">
                    <a:solidFill>
                      <a:schemeClr val="accent1"/>
                    </a:solidFill>
                    <a:latin typeface="Cambria Math"/>
                  </a:rPr>
                  <a:t>)</a:t>
                </a:r>
                <a:r>
                  <a:rPr lang="en-US" sz="1200" i="0">
                    <a:solidFill>
                      <a:schemeClr val="accent1"/>
                    </a:solidFill>
                    <a:latin typeface="Cambria Math"/>
                  </a:rPr>
                  <a:t>=(2𝐴𝐶𝑟𝐷〖</a:t>
                </a:r>
                <a:r>
                  <a:rPr lang="en-US" sz="1200" b="0" i="0" smtClean="0">
                    <a:solidFill>
                      <a:schemeClr val="accent1"/>
                    </a:solidFill>
                    <a:latin typeface="Cambria Math" panose="02040503050406030204" pitchFamily="18" charset="0"/>
                  </a:rPr>
                  <a:t>𝑝</a:t>
                </a:r>
                <a:r>
                  <a:rPr lang="en-US" sz="1200" i="0">
                    <a:solidFill>
                      <a:schemeClr val="accent1"/>
                    </a:solidFill>
                    <a:latin typeface="Cambria Math"/>
                  </a:rPr>
                  <a:t>)〗^(1⁄2)</a:t>
                </a:r>
                <a:endParaRPr lang="en-US" sz="1200" dirty="0" smtClean="0"/>
              </a:p>
              <a:p>
                <a:pPr marL="0" indent="0">
                  <a:buNone/>
                </a:pPr>
                <a:r>
                  <a:rPr lang="en-US" sz="1200" dirty="0" smtClean="0"/>
                  <a:t>Where </a:t>
                </a:r>
                <a:r>
                  <a:rPr lang="en-US" sz="1200" dirty="0" smtClean="0">
                    <a:solidFill>
                      <a:schemeClr val="accent1"/>
                    </a:solidFill>
                  </a:rPr>
                  <a:t>A</a:t>
                </a:r>
                <a:r>
                  <a:rPr lang="en-US" sz="1200" dirty="0" smtClean="0"/>
                  <a:t> is the initial drug loading dose in the polymer matrix; </a:t>
                </a:r>
                <a:r>
                  <a:rPr lang="en-US" sz="1200" dirty="0" smtClean="0">
                    <a:solidFill>
                      <a:schemeClr val="accent1"/>
                    </a:solidFill>
                  </a:rPr>
                  <a:t>Cr</a:t>
                </a:r>
                <a:r>
                  <a:rPr lang="en-US" sz="1200" dirty="0" smtClean="0"/>
                  <a:t> is the drug solubility in the polymer, which is also the drug reservoir concentration in the system, and </a:t>
                </a:r>
                <a:r>
                  <a:rPr lang="en-US" sz="1200" dirty="0" err="1" smtClean="0">
                    <a:solidFill>
                      <a:schemeClr val="accent1"/>
                    </a:solidFill>
                  </a:rPr>
                  <a:t>Dp</a:t>
                </a:r>
                <a:r>
                  <a:rPr lang="en-US" sz="1200" dirty="0" smtClean="0"/>
                  <a:t> is the diffusivity of the drug molecules in the polymer matrix.</a:t>
                </a:r>
                <a:endParaRPr lang="en-US" sz="1200" dirty="0"/>
              </a:p>
              <a:p>
                <a:endParaRPr lang="en-US" dirty="0"/>
              </a:p>
            </p:txBody>
          </p:sp>
        </mc:Fallback>
      </mc:AlternateContent>
      <p:sp>
        <p:nvSpPr>
          <p:cNvPr id="4" name="Date Placeholder 3"/>
          <p:cNvSpPr>
            <a:spLocks noGrp="1"/>
          </p:cNvSpPr>
          <p:nvPr>
            <p:ph type="dt" idx="10"/>
          </p:nvPr>
        </p:nvSpPr>
        <p:spPr/>
        <p:txBody>
          <a:bodyPr/>
          <a:lstStyle/>
          <a:p>
            <a:fld id="{0A8CCBA2-4B54-4BA8-A1FE-CF186AA3561A}" type="datetime1">
              <a:rPr lang="en-GB" noProof="0" smtClean="0"/>
              <a:pPr/>
              <a:t>03/12/2018</a:t>
            </a:fld>
            <a:endParaRPr lang="en-GB" noProof="0" dirty="0"/>
          </a:p>
        </p:txBody>
      </p:sp>
      <p:sp>
        <p:nvSpPr>
          <p:cNvPr id="5" name="Slide Number Placeholder 4"/>
          <p:cNvSpPr>
            <a:spLocks noGrp="1"/>
          </p:cNvSpPr>
          <p:nvPr>
            <p:ph type="sldNum" sz="quarter" idx="11"/>
          </p:nvPr>
        </p:nvSpPr>
        <p:spPr/>
        <p:txBody>
          <a:bodyPr/>
          <a:lstStyle/>
          <a:p>
            <a:pPr rtl="0"/>
            <a:fld id="{F93199CD-3E1B-4AE6-990F-76F925F5EA9F}" type="slidenum">
              <a:rPr lang="en-GB" noProof="0" smtClean="0"/>
              <a:t>26</a:t>
            </a:fld>
            <a:endParaRPr lang="en-GB" noProof="0" dirty="0"/>
          </a:p>
        </p:txBody>
      </p:sp>
    </p:spTree>
    <p:extLst>
      <p:ext uri="{BB962C8B-B14F-4D97-AF65-F5344CB8AC3E}">
        <p14:creationId xmlns:p14="http://schemas.microsoft.com/office/powerpoint/2010/main" val="153360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drug reservoir can also be formulated by directly dispersing</a:t>
            </a:r>
            <a:r>
              <a:rPr lang="en-US" baseline="0" dirty="0" smtClean="0"/>
              <a:t> the drug </a:t>
            </a:r>
            <a:r>
              <a:rPr lang="en-US" dirty="0" smtClean="0"/>
              <a:t>in a pressure sensitive polymer.</a:t>
            </a:r>
            <a:r>
              <a:rPr lang="en-US" baseline="0" dirty="0" smtClean="0"/>
              <a:t> </a:t>
            </a:r>
            <a:r>
              <a:rPr lang="en-US" baseline="0" dirty="0" err="1" smtClean="0"/>
              <a:t>Eg</a:t>
            </a:r>
            <a:r>
              <a:rPr lang="en-US" baseline="0" dirty="0" smtClean="0"/>
              <a:t>. , poly(isobutylene) or poly acrylate</a:t>
            </a:r>
            <a:endParaRPr lang="en-US" dirty="0"/>
          </a:p>
        </p:txBody>
      </p:sp>
      <p:sp>
        <p:nvSpPr>
          <p:cNvPr id="4" name="Slide Number Placeholder 3"/>
          <p:cNvSpPr>
            <a:spLocks noGrp="1"/>
          </p:cNvSpPr>
          <p:nvPr>
            <p:ph type="sldNum" sz="quarter" idx="10"/>
          </p:nvPr>
        </p:nvSpPr>
        <p:spPr/>
        <p:txBody>
          <a:bodyPr/>
          <a:lstStyle/>
          <a:p>
            <a:fld id="{FB6AA316-1E60-49E8-B46F-E41BF519697E}" type="slidenum">
              <a:rPr lang="en-US" smtClean="0"/>
              <a:t>28</a:t>
            </a:fld>
            <a:endParaRPr lang="en-US"/>
          </a:p>
        </p:txBody>
      </p:sp>
    </p:spTree>
    <p:extLst>
      <p:ext uri="{BB962C8B-B14F-4D97-AF65-F5344CB8AC3E}">
        <p14:creationId xmlns:p14="http://schemas.microsoft.com/office/powerpoint/2010/main" val="276795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The resultant drug-polymer dispersion is then molded to form a solid medicated disk in situ on a drug-impermeable metallic plastic laminate, with surrounding adhesive rim, by injection molding under instantaneous heating.</a:t>
            </a:r>
          </a:p>
          <a:p>
            <a:endParaRPr lang="en-US" dirty="0"/>
          </a:p>
        </p:txBody>
      </p:sp>
      <p:sp>
        <p:nvSpPr>
          <p:cNvPr id="4" name="Date Placeholder 3"/>
          <p:cNvSpPr>
            <a:spLocks noGrp="1"/>
          </p:cNvSpPr>
          <p:nvPr>
            <p:ph type="dt" idx="10"/>
          </p:nvPr>
        </p:nvSpPr>
        <p:spPr/>
        <p:txBody>
          <a:bodyPr/>
          <a:lstStyle/>
          <a:p>
            <a:fld id="{0A8CCBA2-4B54-4BA8-A1FE-CF186AA3561A}" type="datetime1">
              <a:rPr lang="en-GB" noProof="0" smtClean="0"/>
              <a:pPr/>
              <a:t>03/12/2018</a:t>
            </a:fld>
            <a:endParaRPr lang="en-GB" noProof="0" dirty="0"/>
          </a:p>
        </p:txBody>
      </p:sp>
      <p:sp>
        <p:nvSpPr>
          <p:cNvPr id="5" name="Slide Number Placeholder 4"/>
          <p:cNvSpPr>
            <a:spLocks noGrp="1"/>
          </p:cNvSpPr>
          <p:nvPr>
            <p:ph type="sldNum" sz="quarter" idx="11"/>
          </p:nvPr>
        </p:nvSpPr>
        <p:spPr/>
        <p:txBody>
          <a:bodyPr/>
          <a:lstStyle/>
          <a:p>
            <a:pPr rtl="0"/>
            <a:fld id="{F93199CD-3E1B-4AE6-990F-76F925F5EA9F}" type="slidenum">
              <a:rPr lang="en-GB" noProof="0" smtClean="0"/>
              <a:t>33</a:t>
            </a:fld>
            <a:endParaRPr lang="en-GB" noProof="0" dirty="0"/>
          </a:p>
        </p:txBody>
      </p:sp>
    </p:spTree>
    <p:extLst>
      <p:ext uri="{BB962C8B-B14F-4D97-AF65-F5344CB8AC3E}">
        <p14:creationId xmlns:p14="http://schemas.microsoft.com/office/powerpoint/2010/main" val="3730077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rtlCol="0" anchor="b">
            <a:normAutofit/>
          </a:bodyPr>
          <a:lstStyle>
            <a:lvl1pPr>
              <a:lnSpc>
                <a:spcPct val="80000"/>
              </a:lnSpc>
              <a:defRPr sz="6600">
                <a:solidFill>
                  <a:schemeClr val="tx1"/>
                </a:solidFill>
              </a:defRPr>
            </a:lvl1pPr>
          </a:lstStyle>
          <a:p>
            <a:pPr rtl="0"/>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rtlCol="0">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524FAD18-3452-4B34-A4E4-22E2785B07A3}" type="datetime1">
              <a:rPr lang="en-GB" noProof="0" smtClean="0"/>
              <a:pPr/>
              <a:t>03/12/2018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rtlCol="0"/>
          <a:lstStyle/>
          <a:p>
            <a:pPr rtl="0"/>
            <a:r>
              <a:rPr lang="en-US" noProof="0" smtClean="0"/>
              <a:t>Click to edit Master title style</a:t>
            </a:r>
            <a:endParaRPr lang="en-GB" noProof="0" dirty="0"/>
          </a:p>
        </p:txBody>
      </p:sp>
      <p:sp>
        <p:nvSpPr>
          <p:cNvPr id="3" name="Vertical Text Placeholder 2"/>
          <p:cNvSpPr>
            <a:spLocks noGrp="1"/>
          </p:cNvSpPr>
          <p:nvPr>
            <p:ph type="body" orient="vert" idx="1"/>
          </p:nvPr>
        </p:nvSpPr>
        <p:spPr>
          <a:xfrm>
            <a:off x="1522412" y="381001"/>
            <a:ext cx="7391399" cy="5638800"/>
          </a:xfrm>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5460E6D5-3A36-474F-AC94-B8AFE39F4B9F}" type="datetime1">
              <a:rPr lang="en-GB" noProof="0" smtClean="0"/>
              <a:pPr/>
              <a:t>03/12/2018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Content Placeholder 2"/>
          <p:cNvSpPr>
            <a:spLocks noGrp="1"/>
          </p:cNvSpPr>
          <p:nvPr>
            <p:ph idx="1"/>
          </p:nvPr>
        </p:nvSpPr>
        <p:spPr/>
        <p:txBody>
          <a:bodyPr rtlCol="0"/>
          <a:lstStyle>
            <a:lvl5pPr>
              <a:defRPr/>
            </a:lvl5pPr>
            <a:lvl6pPr>
              <a:defRPr/>
            </a:lvl6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C4A29AA5-5093-4317-9676-5AAD084B5371}" type="datetime1">
              <a:rPr lang="en-GB" noProof="0" smtClean="0"/>
              <a:pPr/>
              <a:t>03/12/2018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rtlCol="0" anchor="b">
            <a:normAutofit/>
          </a:bodyPr>
          <a:lstStyle>
            <a:lvl1pPr algn="l">
              <a:lnSpc>
                <a:spcPct val="80000"/>
              </a:lnSpc>
              <a:defRPr sz="4800" b="0" cap="none" baseline="0"/>
            </a:lvl1pPr>
          </a:lstStyle>
          <a:p>
            <a:pPr rtl="0"/>
            <a:r>
              <a:rPr lang="en-US" noProof="0" smtClean="0"/>
              <a:t>Click to edit Master title style</a:t>
            </a:r>
            <a:endParaRPr lang="en-GB" noProof="0" dirty="0"/>
          </a:p>
        </p:txBody>
      </p:sp>
      <p:sp>
        <p:nvSpPr>
          <p:cNvPr id="3" name="Text Placeholder 2"/>
          <p:cNvSpPr>
            <a:spLocks noGrp="1"/>
          </p:cNvSpPr>
          <p:nvPr>
            <p:ph type="body" idx="1"/>
          </p:nvPr>
        </p:nvSpPr>
        <p:spPr>
          <a:xfrm>
            <a:off x="1065213" y="5410200"/>
            <a:ext cx="8687333" cy="609601"/>
          </a:xfrm>
        </p:spPr>
        <p:txBody>
          <a:bodyPr rtlCol="0"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smtClean="0"/>
              <a:t>Click to edit Master text styles</a:t>
            </a:r>
          </a:p>
        </p:txBody>
      </p:sp>
      <p:sp>
        <p:nvSpPr>
          <p:cNvPr id="4" name="Date Placeholder 3"/>
          <p:cNvSpPr>
            <a:spLocks noGrp="1"/>
          </p:cNvSpPr>
          <p:nvPr>
            <p:ph type="dt" sz="half" idx="10"/>
          </p:nvPr>
        </p:nvSpPr>
        <p:spPr/>
        <p:txBody>
          <a:bodyPr rtlCol="0"/>
          <a:lstStyle>
            <a:lvl1pPr>
              <a:defRPr/>
            </a:lvl1pPr>
          </a:lstStyle>
          <a:p>
            <a:fld id="{8747D80C-6BD3-4457-9BF2-F38B91E1760B}" type="datetime1">
              <a:rPr lang="en-GB" noProof="0" smtClean="0"/>
              <a:pPr/>
              <a:t>03/12/2018</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Content Placeholder 2"/>
          <p:cNvSpPr>
            <a:spLocks noGrp="1"/>
          </p:cNvSpPr>
          <p:nvPr>
            <p:ph sz="half" idx="1"/>
          </p:nvPr>
        </p:nvSpPr>
        <p:spPr>
          <a:xfrm>
            <a:off x="1504781" y="1905001"/>
            <a:ext cx="4419599"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Content Placeholder 3"/>
          <p:cNvSpPr>
            <a:spLocks noGrp="1"/>
          </p:cNvSpPr>
          <p:nvPr>
            <p:ph sz="half" idx="2"/>
          </p:nvPr>
        </p:nvSpPr>
        <p:spPr>
          <a:xfrm>
            <a:off x="6229183" y="1905001"/>
            <a:ext cx="4419600"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66C4F072-D182-4F34-9168-71309E6FC15D}" type="datetime1">
              <a:rPr lang="en-GB" noProof="0" smtClean="0"/>
              <a:pPr/>
              <a:t>03/12/2018</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smtClean="0"/>
              <a:t>Click to edit Master title style</a:t>
            </a:r>
            <a:endParaRPr lang="en-GB" noProof="0" dirty="0"/>
          </a:p>
        </p:txBody>
      </p:sp>
      <p:sp>
        <p:nvSpPr>
          <p:cNvPr id="3" name="Text Placeholder 2"/>
          <p:cNvSpPr>
            <a:spLocks noGrp="1"/>
          </p:cNvSpPr>
          <p:nvPr>
            <p:ph type="body" idx="1"/>
          </p:nvPr>
        </p:nvSpPr>
        <p:spPr>
          <a:xfrm>
            <a:off x="1522411" y="1905000"/>
            <a:ext cx="4416552"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4" name="Content Placeholder 3"/>
          <p:cNvSpPr>
            <a:spLocks noGrp="1"/>
          </p:cNvSpPr>
          <p:nvPr>
            <p:ph sz="half" idx="2"/>
          </p:nvPr>
        </p:nvSpPr>
        <p:spPr>
          <a:xfrm>
            <a:off x="1522411" y="2743201"/>
            <a:ext cx="4416552"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5" name="Text Placeholder 4"/>
          <p:cNvSpPr>
            <a:spLocks noGrp="1"/>
          </p:cNvSpPr>
          <p:nvPr>
            <p:ph type="body" sz="quarter" idx="3"/>
          </p:nvPr>
        </p:nvSpPr>
        <p:spPr>
          <a:xfrm>
            <a:off x="6249861" y="1905000"/>
            <a:ext cx="4416552"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6" name="Content Placeholder 5"/>
          <p:cNvSpPr>
            <a:spLocks noGrp="1"/>
          </p:cNvSpPr>
          <p:nvPr>
            <p:ph sz="quarter" idx="4"/>
          </p:nvPr>
        </p:nvSpPr>
        <p:spPr>
          <a:xfrm>
            <a:off x="6249861" y="2743201"/>
            <a:ext cx="4416552"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21C63926-2464-408C-8904-4232F2FB7505}" type="datetime1">
              <a:rPr lang="en-GB" noProof="0" smtClean="0"/>
              <a:pPr/>
              <a:t>03/12/2018</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smtClean="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577B8FD6-44DF-43B3-A4BA-D401B01CA3D6}" type="datetime1">
              <a:rPr lang="en-GB" noProof="0" smtClean="0"/>
              <a:pPr/>
              <a:t>03/12/2018</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046A95A5-D665-4DFD-86CF-4B6DC5E916C0}" type="datetime1">
              <a:rPr lang="en-GB" smtClean="0"/>
              <a:pPr/>
              <a:t>03/12/2018</a:t>
            </a:fld>
            <a:endParaRPr lang="en-GB" dirty="0"/>
          </a:p>
        </p:txBody>
      </p:sp>
      <p:sp>
        <p:nvSpPr>
          <p:cNvPr id="3" name="Footer Placeholder 2"/>
          <p:cNvSpPr>
            <a:spLocks noGrp="1"/>
          </p:cNvSpPr>
          <p:nvPr>
            <p:ph type="ftr" sz="quarter" idx="11"/>
          </p:nvPr>
        </p:nvSpPr>
        <p:spPr/>
        <p:txBody>
          <a:bodyPr rtlCol="0"/>
          <a:lstStyle/>
          <a:p>
            <a:pPr rtl="0"/>
            <a:endParaRPr lang="en-US" noProof="0" dirty="0"/>
          </a:p>
        </p:txBody>
      </p:sp>
      <p:sp>
        <p:nvSpPr>
          <p:cNvPr id="4" name="Slide Number Placeholder 3"/>
          <p:cNvSpPr>
            <a:spLocks noGrp="1"/>
          </p:cNvSpPr>
          <p:nvPr>
            <p:ph type="sldNum" sz="quarter" idx="12"/>
          </p:nvPr>
        </p:nvSpPr>
        <p:spPr/>
        <p:txBody>
          <a:bodyPr rtlCol="0"/>
          <a:lstStyle/>
          <a:p>
            <a:pPr rtl="0"/>
            <a:fld id="{2A013F82-EE5E-44EE-A61D-E31C6657F26F}" type="slidenum">
              <a:rPr lang="en-US" noProof="0" smtClean="0"/>
              <a:t>‹#›</a:t>
            </a:fld>
            <a:endParaRPr lang="en-US"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rtlCol="0" anchor="b">
            <a:noAutofit/>
          </a:bodyPr>
          <a:lstStyle>
            <a:lvl1pPr algn="l">
              <a:lnSpc>
                <a:spcPct val="90000"/>
              </a:lnSpc>
              <a:defRPr sz="3600" b="0" baseline="0">
                <a:solidFill>
                  <a:schemeClr val="tx1"/>
                </a:solidFill>
              </a:defRPr>
            </a:lvl1pPr>
          </a:lstStyle>
          <a:p>
            <a:pPr rtl="0"/>
            <a:r>
              <a:rPr lang="en-US" noProof="0" smtClean="0"/>
              <a:t>Click to edit Master title style</a:t>
            </a:r>
            <a:endParaRPr lang="en-GB" noProof="0" dirty="0"/>
          </a:p>
        </p:txBody>
      </p:sp>
      <p:sp>
        <p:nvSpPr>
          <p:cNvPr id="3" name="Content Placeholder 2"/>
          <p:cNvSpPr>
            <a:spLocks noGrp="1"/>
          </p:cNvSpPr>
          <p:nvPr>
            <p:ph idx="1"/>
          </p:nvPr>
        </p:nvSpPr>
        <p:spPr>
          <a:xfrm>
            <a:off x="4951414" y="685800"/>
            <a:ext cx="6400800" cy="53340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Text Placeholder 3"/>
          <p:cNvSpPr>
            <a:spLocks noGrp="1"/>
          </p:cNvSpPr>
          <p:nvPr>
            <p:ph type="body" sz="half" idx="2"/>
          </p:nvPr>
        </p:nvSpPr>
        <p:spPr>
          <a:xfrm>
            <a:off x="1065213" y="4648200"/>
            <a:ext cx="3581399" cy="1371600"/>
          </a:xfrm>
        </p:spPr>
        <p:txBody>
          <a:bodyPr rtlCol="0">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5" name="Date Placeholder 4"/>
          <p:cNvSpPr>
            <a:spLocks noGrp="1"/>
          </p:cNvSpPr>
          <p:nvPr>
            <p:ph type="dt" sz="half" idx="10"/>
          </p:nvPr>
        </p:nvSpPr>
        <p:spPr/>
        <p:txBody>
          <a:bodyPr rtlCol="0"/>
          <a:lstStyle>
            <a:lvl1pPr>
              <a:defRPr/>
            </a:lvl1pPr>
          </a:lstStyle>
          <a:p>
            <a:fld id="{D1B8704E-D0C5-4444-8D2F-E840C3C7CB66}" type="datetime1">
              <a:rPr lang="en-GB" smtClean="0"/>
              <a:pPr/>
              <a:t>03/12/2018</a:t>
            </a:fld>
            <a:endParaRPr lang="en-GB"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en-GB" noProof="0" dirty="0"/>
          </a:p>
        </p:txBody>
      </p:sp>
      <p:sp>
        <p:nvSpPr>
          <p:cNvPr id="2" name="Title 1"/>
          <p:cNvSpPr>
            <a:spLocks noGrp="1"/>
          </p:cNvSpPr>
          <p:nvPr>
            <p:ph type="title"/>
          </p:nvPr>
        </p:nvSpPr>
        <p:spPr>
          <a:xfrm>
            <a:off x="1055604" y="1905000"/>
            <a:ext cx="3596607" cy="2667000"/>
          </a:xfrm>
        </p:spPr>
        <p:txBody>
          <a:bodyPr rtlCol="0" anchor="b">
            <a:normAutofit/>
          </a:bodyPr>
          <a:lstStyle>
            <a:lvl1pPr algn="l">
              <a:lnSpc>
                <a:spcPct val="90000"/>
              </a:lnSpc>
              <a:defRPr sz="3600" b="0" i="0" baseline="0">
                <a:solidFill>
                  <a:schemeClr val="tx1"/>
                </a:solidFill>
              </a:defRPr>
            </a:lvl1pPr>
          </a:lstStyle>
          <a:p>
            <a:pPr rtl="0"/>
            <a:r>
              <a:rPr lang="en-US" noProof="0" smtClean="0"/>
              <a:t>Click to edit Master title style</a:t>
            </a:r>
            <a:endParaRPr lang="en-GB" noProof="0" dirty="0"/>
          </a:p>
        </p:txBody>
      </p:sp>
      <p:sp>
        <p:nvSpPr>
          <p:cNvPr id="4" name="Text Placeholder 3"/>
          <p:cNvSpPr>
            <a:spLocks noGrp="1"/>
          </p:cNvSpPr>
          <p:nvPr>
            <p:ph type="body" sz="half" idx="2"/>
          </p:nvPr>
        </p:nvSpPr>
        <p:spPr>
          <a:xfrm>
            <a:off x="1065213" y="4648200"/>
            <a:ext cx="3581399" cy="1371600"/>
          </a:xfrm>
        </p:spPr>
        <p:txBody>
          <a:bodyPr rtlCol="0">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smtClean="0"/>
              <a:t>Click to edit Master text styles</a:t>
            </a:r>
          </a:p>
        </p:txBody>
      </p:sp>
      <p:sp>
        <p:nvSpPr>
          <p:cNvPr id="5" name="Date Placeholder 4"/>
          <p:cNvSpPr>
            <a:spLocks noGrp="1"/>
          </p:cNvSpPr>
          <p:nvPr>
            <p:ph type="dt" sz="half" idx="10"/>
          </p:nvPr>
        </p:nvSpPr>
        <p:spPr/>
        <p:txBody>
          <a:bodyPr rtlCol="0"/>
          <a:lstStyle>
            <a:lvl1pPr>
              <a:defRPr/>
            </a:lvl1pPr>
          </a:lstStyle>
          <a:p>
            <a:fld id="{B885DF5B-ECA0-4CD8-95E6-32A3810A8D0D}" type="datetime1">
              <a:rPr lang="en-GB" noProof="0" smtClean="0"/>
              <a:pPr/>
              <a:t>03/12/2018</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pPr/>
              <a:t>‹#›</a:t>
            </a:fld>
            <a:endParaRPr lang="en-GB"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n-US" noProof="0" smtClean="0"/>
              <a:t>Click to edit Master title style</a:t>
            </a:r>
            <a:endParaRPr lang="en-GB" noProof="0"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n-GB" noProof="0"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63994019-A16A-49AD-89DF-43D74BC1D771}" type="datetime1">
              <a:rPr lang="en-GB" noProof="0" smtClean="0"/>
              <a:pPr/>
              <a:t>03/12/2018</a:t>
            </a:fld>
            <a:endParaRPr lang="en-GB" noProof="0"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GB" noProof="0"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2A013F82-EE5E-44EE-A61D-E31C6657F26F}" type="slidenum">
              <a:rPr lang="en-GB" noProof="0" smtClean="0"/>
              <a:pPr/>
              <a:t>‹#›</a:t>
            </a:fld>
            <a:endParaRPr lang="en-GB"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7788" y="476672"/>
            <a:ext cx="9937104" cy="2895600"/>
          </a:xfrm>
        </p:spPr>
        <p:txBody>
          <a:bodyPr rtlCol="0">
            <a:normAutofit/>
          </a:bodyPr>
          <a:lstStyle/>
          <a:p>
            <a:r>
              <a:rPr lang="en-US" dirty="0">
                <a:solidFill>
                  <a:srgbClr val="FFFF00"/>
                </a:solidFill>
              </a:rPr>
              <a:t>Concepts and System Design for Rate-Controlled Drug Delivery</a:t>
            </a:r>
          </a:p>
        </p:txBody>
      </p:sp>
      <p:pic>
        <p:nvPicPr>
          <p:cNvPr id="1026" name="Picture 2" descr="Image result for concept and system design for rate controlled drug delivery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1135">
            <a:off x="5891696" y="3153994"/>
            <a:ext cx="4419600" cy="29527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7788" y="5805264"/>
            <a:ext cx="4115229" cy="584775"/>
          </a:xfrm>
          <a:prstGeom prst="rect">
            <a:avLst/>
          </a:prstGeom>
          <a:noFill/>
        </p:spPr>
        <p:txBody>
          <a:bodyPr wrap="none" rtlCol="0">
            <a:spAutoFit/>
          </a:bodyPr>
          <a:lstStyle/>
          <a:p>
            <a:r>
              <a:rPr lang="en-US" sz="3200" dirty="0" smtClean="0">
                <a:solidFill>
                  <a:srgbClr val="00B0F0"/>
                </a:solidFill>
                <a:latin typeface="Comic Sans MS" panose="030F0702030302020204" pitchFamily="66" charset="0"/>
              </a:rPr>
              <a:t>Dr. Majed R. </a:t>
            </a:r>
            <a:r>
              <a:rPr lang="en-US" sz="3200" dirty="0" err="1" smtClean="0">
                <a:solidFill>
                  <a:srgbClr val="00B0F0"/>
                </a:solidFill>
                <a:latin typeface="Comic Sans MS" panose="030F0702030302020204" pitchFamily="66" charset="0"/>
              </a:rPr>
              <a:t>Feddah</a:t>
            </a:r>
            <a:endParaRPr lang="en-US" sz="32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73132" y="678340"/>
            <a:ext cx="5005855" cy="2681356"/>
          </a:xfrm>
          <a:prstGeom prst="rect">
            <a:avLst/>
          </a:prstGeom>
        </p:spPr>
      </p:pic>
      <p:sp>
        <p:nvSpPr>
          <p:cNvPr id="5" name="TextBox 4"/>
          <p:cNvSpPr txBox="1"/>
          <p:nvPr/>
        </p:nvSpPr>
        <p:spPr>
          <a:xfrm>
            <a:off x="6958508" y="144658"/>
            <a:ext cx="4039183" cy="461665"/>
          </a:xfrm>
          <a:prstGeom prst="rect">
            <a:avLst/>
          </a:prstGeom>
          <a:noFill/>
        </p:spPr>
        <p:txBody>
          <a:bodyPr wrap="none" rtlCol="0">
            <a:spAutoFit/>
          </a:bodyPr>
          <a:lstStyle/>
          <a:p>
            <a:r>
              <a:rPr lang="en-US" sz="2400" b="1" dirty="0" smtClean="0">
                <a:solidFill>
                  <a:srgbClr val="FFFF00"/>
                </a:solidFill>
              </a:rPr>
              <a:t>2. Activation </a:t>
            </a:r>
            <a:r>
              <a:rPr lang="en-US" sz="2400" b="1" dirty="0">
                <a:solidFill>
                  <a:srgbClr val="FFFF00"/>
                </a:solidFill>
              </a:rPr>
              <a:t>modulated DDS</a:t>
            </a:r>
          </a:p>
        </p:txBody>
      </p:sp>
      <p:sp>
        <p:nvSpPr>
          <p:cNvPr id="6" name="TextBox 5"/>
          <p:cNvSpPr txBox="1"/>
          <p:nvPr/>
        </p:nvSpPr>
        <p:spPr>
          <a:xfrm>
            <a:off x="713925" y="144658"/>
            <a:ext cx="4057521" cy="461665"/>
          </a:xfrm>
          <a:prstGeom prst="rect">
            <a:avLst/>
          </a:prstGeom>
          <a:noFill/>
        </p:spPr>
        <p:txBody>
          <a:bodyPr wrap="none" rtlCol="0">
            <a:spAutoFit/>
          </a:bodyPr>
          <a:lstStyle/>
          <a:p>
            <a:r>
              <a:rPr lang="en-US" sz="2400" b="1" dirty="0" smtClean="0">
                <a:solidFill>
                  <a:srgbClr val="FFFF00"/>
                </a:solidFill>
              </a:rPr>
              <a:t>1. Rate-preprogrammed </a:t>
            </a:r>
            <a:r>
              <a:rPr lang="en-US" sz="2400" b="1" dirty="0">
                <a:solidFill>
                  <a:srgbClr val="FFFF00"/>
                </a:solidFill>
              </a:rPr>
              <a:t>DDS</a:t>
            </a:r>
          </a:p>
        </p:txBody>
      </p:sp>
      <p:sp>
        <p:nvSpPr>
          <p:cNvPr id="7" name="TextBox 6"/>
          <p:cNvSpPr txBox="1"/>
          <p:nvPr/>
        </p:nvSpPr>
        <p:spPr>
          <a:xfrm>
            <a:off x="909836" y="3429000"/>
            <a:ext cx="3773790" cy="461665"/>
          </a:xfrm>
          <a:prstGeom prst="rect">
            <a:avLst/>
          </a:prstGeom>
          <a:noFill/>
        </p:spPr>
        <p:txBody>
          <a:bodyPr wrap="none" rtlCol="0">
            <a:spAutoFit/>
          </a:bodyPr>
          <a:lstStyle/>
          <a:p>
            <a:r>
              <a:rPr lang="en-US" sz="2400" b="1" dirty="0" smtClean="0">
                <a:solidFill>
                  <a:srgbClr val="FFFF00"/>
                </a:solidFill>
              </a:rPr>
              <a:t>3. Feedback </a:t>
            </a:r>
            <a:r>
              <a:rPr lang="en-US" sz="2400" b="1" dirty="0">
                <a:solidFill>
                  <a:srgbClr val="FFFF00"/>
                </a:solidFill>
              </a:rPr>
              <a:t>regulated DDS</a:t>
            </a:r>
          </a:p>
        </p:txBody>
      </p:sp>
      <p:pic>
        <p:nvPicPr>
          <p:cNvPr id="8" name="Picture 7"/>
          <p:cNvPicPr>
            <a:picLocks noChangeAspect="1"/>
          </p:cNvPicPr>
          <p:nvPr/>
        </p:nvPicPr>
        <p:blipFill>
          <a:blip r:embed="rId3"/>
          <a:stretch>
            <a:fillRect/>
          </a:stretch>
        </p:blipFill>
        <p:spPr>
          <a:xfrm>
            <a:off x="470562" y="3977354"/>
            <a:ext cx="5011137" cy="2631255"/>
          </a:xfrm>
          <a:prstGeom prst="rect">
            <a:avLst/>
          </a:prstGeom>
        </p:spPr>
      </p:pic>
      <p:pic>
        <p:nvPicPr>
          <p:cNvPr id="10" name="Picture 9"/>
          <p:cNvPicPr>
            <a:picLocks noChangeAspect="1"/>
          </p:cNvPicPr>
          <p:nvPr/>
        </p:nvPicPr>
        <p:blipFill>
          <a:blip r:embed="rId4"/>
          <a:stretch>
            <a:fillRect/>
          </a:stretch>
        </p:blipFill>
        <p:spPr>
          <a:xfrm>
            <a:off x="6382444" y="3976409"/>
            <a:ext cx="4896543" cy="2632201"/>
          </a:xfrm>
          <a:prstGeom prst="rect">
            <a:avLst/>
          </a:prstGeom>
        </p:spPr>
      </p:pic>
      <p:sp>
        <p:nvSpPr>
          <p:cNvPr id="11" name="TextBox 10"/>
          <p:cNvSpPr txBox="1"/>
          <p:nvPr/>
        </p:nvSpPr>
        <p:spPr>
          <a:xfrm>
            <a:off x="7174532" y="3429000"/>
            <a:ext cx="2996846" cy="461665"/>
          </a:xfrm>
          <a:prstGeom prst="rect">
            <a:avLst/>
          </a:prstGeom>
          <a:noFill/>
        </p:spPr>
        <p:txBody>
          <a:bodyPr wrap="none" rtlCol="0">
            <a:spAutoFit/>
          </a:bodyPr>
          <a:lstStyle/>
          <a:p>
            <a:r>
              <a:rPr lang="en-US" sz="2400" b="1" dirty="0" smtClean="0">
                <a:solidFill>
                  <a:srgbClr val="FFFF00"/>
                </a:solidFill>
              </a:rPr>
              <a:t>4. Site </a:t>
            </a:r>
            <a:r>
              <a:rPr lang="en-US" sz="2400" b="1" dirty="0">
                <a:solidFill>
                  <a:srgbClr val="FFFF00"/>
                </a:solidFill>
              </a:rPr>
              <a:t>targeting DDS</a:t>
            </a:r>
          </a:p>
        </p:txBody>
      </p:sp>
      <p:pic>
        <p:nvPicPr>
          <p:cNvPr id="15" name="Picture 14"/>
          <p:cNvPicPr>
            <a:picLocks noChangeAspect="1"/>
          </p:cNvPicPr>
          <p:nvPr/>
        </p:nvPicPr>
        <p:blipFill>
          <a:blip r:embed="rId5"/>
          <a:stretch>
            <a:fillRect/>
          </a:stretch>
        </p:blipFill>
        <p:spPr>
          <a:xfrm>
            <a:off x="405779" y="692696"/>
            <a:ext cx="5112569" cy="2667000"/>
          </a:xfrm>
          <a:prstGeom prst="rect">
            <a:avLst/>
          </a:prstGeom>
        </p:spPr>
      </p:pic>
      <p:sp>
        <p:nvSpPr>
          <p:cNvPr id="2" name="TextBox 1"/>
          <p:cNvSpPr txBox="1"/>
          <p:nvPr/>
        </p:nvSpPr>
        <p:spPr>
          <a:xfrm>
            <a:off x="4582244" y="2019018"/>
            <a:ext cx="513282" cy="276999"/>
          </a:xfrm>
          <a:prstGeom prst="rect">
            <a:avLst/>
          </a:prstGeom>
          <a:noFill/>
        </p:spPr>
        <p:txBody>
          <a:bodyPr wrap="none" rtlCol="0">
            <a:spAutoFit/>
          </a:bodyPr>
          <a:lstStyle/>
          <a:p>
            <a:r>
              <a:rPr lang="en-US" sz="1200" b="1" dirty="0" smtClean="0">
                <a:solidFill>
                  <a:schemeClr val="bg2"/>
                </a:solidFill>
              </a:rPr>
              <a:t>Drug</a:t>
            </a:r>
            <a:endParaRPr lang="en-US" sz="1200" b="1" dirty="0">
              <a:solidFill>
                <a:schemeClr val="bg2"/>
              </a:solidFill>
            </a:endParaRPr>
          </a:p>
        </p:txBody>
      </p:sp>
      <p:sp>
        <p:nvSpPr>
          <p:cNvPr id="4" name="Rectangle 3"/>
          <p:cNvSpPr/>
          <p:nvPr/>
        </p:nvSpPr>
        <p:spPr>
          <a:xfrm>
            <a:off x="4855556" y="116632"/>
            <a:ext cx="1635384" cy="523220"/>
          </a:xfrm>
          <a:prstGeom prst="rect">
            <a:avLst/>
          </a:prstGeom>
        </p:spPr>
        <p:txBody>
          <a:bodyPr wrap="none">
            <a:spAutoFit/>
          </a:bodyPr>
          <a:lstStyle/>
          <a:p>
            <a:r>
              <a:rPr lang="en-US" sz="2800" b="1" dirty="0" smtClean="0"/>
              <a:t> </a:t>
            </a:r>
            <a:r>
              <a:rPr lang="en-US" sz="2800" b="1" dirty="0">
                <a:solidFill>
                  <a:srgbClr val="00B0F0"/>
                </a:solidFill>
              </a:rPr>
              <a:t>(figure 3)</a:t>
            </a:r>
          </a:p>
        </p:txBody>
      </p:sp>
    </p:spTree>
    <p:extLst>
      <p:ext uri="{BB962C8B-B14F-4D97-AF65-F5344CB8AC3E}">
        <p14:creationId xmlns:p14="http://schemas.microsoft.com/office/powerpoint/2010/main" val="318124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584"/>
            <a:ext cx="12188824" cy="6893584"/>
          </a:xfrm>
        </p:spPr>
      </p:pic>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78650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182644" y="4489856"/>
            <a:ext cx="3865901" cy="2107495"/>
          </a:xfrm>
          <a:prstGeom prst="rect">
            <a:avLst/>
          </a:prstGeom>
        </p:spPr>
      </p:pic>
      <p:sp>
        <p:nvSpPr>
          <p:cNvPr id="2" name="Title 1"/>
          <p:cNvSpPr>
            <a:spLocks noGrp="1"/>
          </p:cNvSpPr>
          <p:nvPr>
            <p:ph type="title"/>
          </p:nvPr>
        </p:nvSpPr>
        <p:spPr>
          <a:xfrm>
            <a:off x="1197403" y="260648"/>
            <a:ext cx="9144001" cy="771872"/>
          </a:xfrm>
        </p:spPr>
        <p:txBody>
          <a:bodyPr>
            <a:normAutofit/>
          </a:bodyPr>
          <a:lstStyle/>
          <a:p>
            <a:r>
              <a:rPr lang="en-US" sz="4000" dirty="0" smtClean="0">
                <a:solidFill>
                  <a:srgbClr val="FFFF00"/>
                </a:solidFill>
              </a:rPr>
              <a:t>III. Rate preprogrammed D.D.S</a:t>
            </a:r>
            <a:endParaRPr lang="en-US" sz="4000" dirty="0">
              <a:solidFill>
                <a:srgbClr val="FFFF00"/>
              </a:solidFill>
            </a:endParaRPr>
          </a:p>
        </p:txBody>
      </p:sp>
      <p:sp>
        <p:nvSpPr>
          <p:cNvPr id="3" name="Content Placeholder 2"/>
          <p:cNvSpPr>
            <a:spLocks noGrp="1"/>
          </p:cNvSpPr>
          <p:nvPr>
            <p:ph idx="1"/>
          </p:nvPr>
        </p:nvSpPr>
        <p:spPr>
          <a:xfrm>
            <a:off x="606364" y="1340768"/>
            <a:ext cx="10969943" cy="4978308"/>
          </a:xfrm>
        </p:spPr>
        <p:txBody>
          <a:bodyPr>
            <a:noAutofit/>
          </a:bodyPr>
          <a:lstStyle/>
          <a:p>
            <a:pPr algn="justLow"/>
            <a:r>
              <a:rPr lang="en-US" sz="3200" dirty="0" smtClean="0">
                <a:solidFill>
                  <a:schemeClr val="tx2"/>
                </a:solidFill>
              </a:rPr>
              <a:t>In this group of controlled release drug devilry systems, the release of drug molecules from the delivery systems has been prep-programmed at specific rate profiles. </a:t>
            </a:r>
          </a:p>
          <a:p>
            <a:pPr algn="justLow"/>
            <a:r>
              <a:rPr lang="en-US" sz="3200" dirty="0" smtClean="0">
                <a:solidFill>
                  <a:schemeClr val="tx2"/>
                </a:solidFill>
              </a:rPr>
              <a:t>This was done by system design, which controls the molecular diffusion of drug molecules in and/or across the barrier medium within or surrounding the delivery system. </a:t>
            </a:r>
          </a:p>
          <a:p>
            <a:pPr algn="justLow"/>
            <a:r>
              <a:rPr lang="en-US" sz="3200" dirty="0" smtClean="0">
                <a:solidFill>
                  <a:schemeClr val="accent3">
                    <a:lumMod val="40000"/>
                    <a:lumOff val="60000"/>
                  </a:schemeClr>
                </a:solidFill>
              </a:rPr>
              <a:t>Fick’s </a:t>
            </a:r>
            <a:r>
              <a:rPr lang="en-US" sz="3200" dirty="0">
                <a:solidFill>
                  <a:schemeClr val="accent3">
                    <a:lumMod val="40000"/>
                    <a:lumOff val="60000"/>
                  </a:schemeClr>
                </a:solidFill>
              </a:rPr>
              <a:t>lows of diffusion are often followed</a:t>
            </a:r>
            <a:r>
              <a:rPr lang="en-US" sz="3200" dirty="0" smtClean="0">
                <a:solidFill>
                  <a:schemeClr val="accent3">
                    <a:lumMod val="40000"/>
                    <a:lumOff val="60000"/>
                  </a:schemeClr>
                </a:solidFill>
              </a:rPr>
              <a:t>.</a:t>
            </a:r>
          </a:p>
          <a:p>
            <a:pPr algn="justLow"/>
            <a:r>
              <a:rPr lang="en-US" sz="3200" dirty="0"/>
              <a:t>These systems can be further classified as </a:t>
            </a:r>
            <a:endParaRPr lang="en-US" sz="3200" dirty="0" smtClean="0"/>
          </a:p>
          <a:p>
            <a:pPr algn="justLow"/>
            <a:r>
              <a:rPr lang="en-US" sz="3200" dirty="0" smtClean="0"/>
              <a:t>follows</a:t>
            </a:r>
            <a:r>
              <a:rPr lang="en-US" sz="3200" dirty="0"/>
              <a:t>: </a:t>
            </a:r>
          </a:p>
          <a:p>
            <a:pPr algn="justLow"/>
            <a:endParaRPr lang="en-US" sz="3200" dirty="0" smtClean="0">
              <a:solidFill>
                <a:schemeClr val="accent3">
                  <a:lumMod val="40000"/>
                  <a:lumOff val="60000"/>
                </a:schemeClr>
              </a:solidFill>
            </a:endParaRPr>
          </a:p>
        </p:txBody>
      </p:sp>
      <p:sp>
        <p:nvSpPr>
          <p:cNvPr id="5" name="TextBox 4"/>
          <p:cNvSpPr txBox="1"/>
          <p:nvPr/>
        </p:nvSpPr>
        <p:spPr>
          <a:xfrm>
            <a:off x="11254154" y="5486577"/>
            <a:ext cx="675185" cy="369332"/>
          </a:xfrm>
          <a:prstGeom prst="rect">
            <a:avLst/>
          </a:prstGeom>
          <a:noFill/>
        </p:spPr>
        <p:txBody>
          <a:bodyPr wrap="none" rtlCol="0">
            <a:spAutoFit/>
          </a:bodyPr>
          <a:lstStyle/>
          <a:p>
            <a:r>
              <a:rPr lang="en-US" b="1" dirty="0" smtClean="0">
                <a:solidFill>
                  <a:schemeClr val="bg1"/>
                </a:solidFill>
              </a:rPr>
              <a:t>Drug</a:t>
            </a:r>
            <a:endParaRPr lang="en-US" b="1" dirty="0">
              <a:solidFill>
                <a:schemeClr val="bg1"/>
              </a:solidFill>
            </a:endParaRPr>
          </a:p>
        </p:txBody>
      </p:sp>
    </p:spTree>
    <p:extLst>
      <p:ext uri="{BB962C8B-B14F-4D97-AF65-F5344CB8AC3E}">
        <p14:creationId xmlns:p14="http://schemas.microsoft.com/office/powerpoint/2010/main" val="8625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332656"/>
            <a:ext cx="9144001" cy="723528"/>
          </a:xfrm>
        </p:spPr>
        <p:txBody>
          <a:bodyPr>
            <a:normAutofit/>
          </a:bodyPr>
          <a:lstStyle/>
          <a:p>
            <a:r>
              <a:rPr lang="en-US" sz="4400" dirty="0">
                <a:solidFill>
                  <a:srgbClr val="FFFF00"/>
                </a:solidFill>
              </a:rPr>
              <a:t>1. Rate-preprogrammed </a:t>
            </a:r>
            <a:r>
              <a:rPr lang="en-US" sz="4400" dirty="0" smtClean="0">
                <a:solidFill>
                  <a:srgbClr val="FFFF00"/>
                </a:solidFill>
              </a:rPr>
              <a:t>DDS</a:t>
            </a:r>
            <a:endParaRPr lang="en-US" sz="4400" dirty="0">
              <a:solidFill>
                <a:srgbClr val="FFFF00"/>
              </a:solidFill>
            </a:endParaRPr>
          </a:p>
        </p:txBody>
      </p:sp>
      <p:sp>
        <p:nvSpPr>
          <p:cNvPr id="3" name="Content Placeholder 2"/>
          <p:cNvSpPr>
            <a:spLocks noGrp="1"/>
          </p:cNvSpPr>
          <p:nvPr>
            <p:ph idx="1"/>
          </p:nvPr>
        </p:nvSpPr>
        <p:spPr>
          <a:xfrm>
            <a:off x="765820" y="1412776"/>
            <a:ext cx="10369153" cy="4824536"/>
          </a:xfrm>
        </p:spPr>
        <p:txBody>
          <a:bodyPr>
            <a:normAutofit/>
          </a:bodyPr>
          <a:lstStyle/>
          <a:p>
            <a:pPr marL="0" indent="0">
              <a:buNone/>
            </a:pPr>
            <a:r>
              <a:rPr lang="en-US" sz="3600" dirty="0">
                <a:solidFill>
                  <a:schemeClr val="accent3"/>
                </a:solidFill>
              </a:rPr>
              <a:t>A</a:t>
            </a:r>
            <a:r>
              <a:rPr lang="en-US" sz="3600" dirty="0"/>
              <a:t>. </a:t>
            </a:r>
            <a:r>
              <a:rPr lang="en-US" sz="3600" dirty="0">
                <a:solidFill>
                  <a:schemeClr val="accent3"/>
                </a:solidFill>
              </a:rPr>
              <a:t>Polymer Membrane Permeation-Controlled DDS </a:t>
            </a:r>
            <a:r>
              <a:rPr lang="en-US" sz="3600" dirty="0" smtClean="0">
                <a:solidFill>
                  <a:schemeClr val="accent3"/>
                </a:solidFill>
              </a:rPr>
              <a:t>. </a:t>
            </a:r>
          </a:p>
          <a:p>
            <a:pPr marL="0" indent="0">
              <a:buNone/>
            </a:pPr>
            <a:r>
              <a:rPr lang="en-US" sz="3000" dirty="0" smtClean="0"/>
              <a:t>	Progestasert IUD/Norplant </a:t>
            </a:r>
            <a:r>
              <a:rPr lang="en-US" sz="3000" dirty="0"/>
              <a:t>subdermal </a:t>
            </a:r>
            <a:r>
              <a:rPr lang="en-US" sz="3000" dirty="0" smtClean="0"/>
              <a:t>implant/</a:t>
            </a:r>
            <a:r>
              <a:rPr lang="en-US" sz="3000" dirty="0" err="1"/>
              <a:t>Ocusert</a:t>
            </a:r>
            <a:r>
              <a:rPr lang="en-US" sz="3000" dirty="0"/>
              <a:t> </a:t>
            </a:r>
            <a:r>
              <a:rPr lang="en-US" sz="3000" dirty="0" smtClean="0"/>
              <a:t>	System/</a:t>
            </a:r>
            <a:r>
              <a:rPr lang="en-US" sz="3000" dirty="0" err="1" smtClean="0"/>
              <a:t>Transderm</a:t>
            </a:r>
            <a:r>
              <a:rPr lang="en-US" sz="3000" dirty="0" smtClean="0"/>
              <a:t>-Nitro</a:t>
            </a:r>
          </a:p>
          <a:p>
            <a:pPr marL="0" indent="0">
              <a:buNone/>
            </a:pPr>
            <a:r>
              <a:rPr lang="en-US" sz="3600" dirty="0">
                <a:solidFill>
                  <a:schemeClr val="accent3"/>
                </a:solidFill>
              </a:rPr>
              <a:t>B. Polymer Matrix Diffusion-Controlled </a:t>
            </a:r>
            <a:r>
              <a:rPr lang="en-US" sz="3600" dirty="0" smtClean="0">
                <a:solidFill>
                  <a:schemeClr val="accent3"/>
                </a:solidFill>
              </a:rPr>
              <a:t>DDS.</a:t>
            </a:r>
          </a:p>
          <a:p>
            <a:pPr marL="0" indent="0">
              <a:buNone/>
            </a:pPr>
            <a:r>
              <a:rPr lang="en-US" sz="3000" dirty="0" smtClean="0">
                <a:solidFill>
                  <a:schemeClr val="accent2"/>
                </a:solidFill>
              </a:rPr>
              <a:t>	</a:t>
            </a:r>
            <a:r>
              <a:rPr lang="en-US" sz="3000" dirty="0" smtClean="0"/>
              <a:t>Nitro-</a:t>
            </a:r>
            <a:r>
              <a:rPr lang="en-US" sz="3000" dirty="0" err="1" smtClean="0"/>
              <a:t>Dur</a:t>
            </a:r>
            <a:r>
              <a:rPr lang="en-US" sz="3000" dirty="0"/>
              <a:t> </a:t>
            </a:r>
            <a:r>
              <a:rPr lang="en-US" sz="3000" dirty="0" smtClean="0"/>
              <a:t>and  </a:t>
            </a:r>
            <a:r>
              <a:rPr lang="en-US" sz="3000" dirty="0"/>
              <a:t>Compudose Subdermal </a:t>
            </a:r>
            <a:r>
              <a:rPr lang="en-US" sz="3000" dirty="0" smtClean="0"/>
              <a:t>implant</a:t>
            </a:r>
            <a:endParaRPr lang="en-US" sz="3000" dirty="0"/>
          </a:p>
          <a:p>
            <a:pPr marL="0" indent="0">
              <a:buNone/>
            </a:pPr>
            <a:r>
              <a:rPr lang="en-US" sz="3600" dirty="0">
                <a:solidFill>
                  <a:schemeClr val="accent3"/>
                </a:solidFill>
              </a:rPr>
              <a:t>C. Micro-reservoir Partition-Controlled DDS </a:t>
            </a:r>
          </a:p>
          <a:p>
            <a:pPr marL="0" indent="0">
              <a:buNone/>
            </a:pPr>
            <a:r>
              <a:rPr lang="en-US" sz="3000" dirty="0" smtClean="0">
                <a:solidFill>
                  <a:schemeClr val="accent2"/>
                </a:solidFill>
              </a:rPr>
              <a:t>	</a:t>
            </a:r>
            <a:r>
              <a:rPr lang="en-US" sz="3000" dirty="0" smtClean="0"/>
              <a:t>Transdermal </a:t>
            </a:r>
            <a:r>
              <a:rPr lang="en-US" sz="3000" dirty="0" err="1"/>
              <a:t>Nitrodisc</a:t>
            </a:r>
            <a:r>
              <a:rPr lang="en-US" sz="3000" dirty="0"/>
              <a:t> </a:t>
            </a:r>
            <a:r>
              <a:rPr lang="en-US" sz="3000" dirty="0" smtClean="0"/>
              <a:t>System</a:t>
            </a:r>
            <a:endParaRPr lang="en-US" sz="3000" dirty="0"/>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127770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332656"/>
            <a:ext cx="10969943" cy="710952"/>
          </a:xfrm>
        </p:spPr>
        <p:txBody>
          <a:bodyPr>
            <a:noAutofit/>
          </a:bodyPr>
          <a:lstStyle/>
          <a:p>
            <a:r>
              <a:rPr lang="en-US" sz="3600" dirty="0" smtClean="0">
                <a:solidFill>
                  <a:srgbClr val="FFFF00"/>
                </a:solidFill>
              </a:rPr>
              <a:t>A. Polymer Membrane Permeation-Controlled DDS </a:t>
            </a:r>
            <a:endParaRPr lang="en-US" sz="3600" dirty="0">
              <a:solidFill>
                <a:srgbClr val="FFFF00"/>
              </a:solidFill>
            </a:endParaRPr>
          </a:p>
        </p:txBody>
      </p:sp>
      <p:sp>
        <p:nvSpPr>
          <p:cNvPr id="3" name="Content Placeholder 2"/>
          <p:cNvSpPr>
            <a:spLocks noGrp="1"/>
          </p:cNvSpPr>
          <p:nvPr>
            <p:ph idx="1"/>
          </p:nvPr>
        </p:nvSpPr>
        <p:spPr>
          <a:xfrm>
            <a:off x="693812" y="1124744"/>
            <a:ext cx="10969943" cy="5544616"/>
          </a:xfrm>
        </p:spPr>
        <p:txBody>
          <a:bodyPr>
            <a:noAutofit/>
          </a:bodyPr>
          <a:lstStyle/>
          <a:p>
            <a:pPr algn="just"/>
            <a:r>
              <a:rPr lang="en-US" sz="3200" dirty="0" smtClean="0"/>
              <a:t>In this type of pre-programmed DDS, a drug formulation is totally or partially encapsulated within a drug reservoir compartment. </a:t>
            </a:r>
          </a:p>
          <a:p>
            <a:pPr algn="just"/>
            <a:r>
              <a:rPr lang="en-US" sz="3200" dirty="0" smtClean="0"/>
              <a:t>The drug release surface is covered by a rate-controlling polymeric membrane having a specific permeability. </a:t>
            </a:r>
          </a:p>
          <a:p>
            <a:pPr algn="just"/>
            <a:r>
              <a:rPr lang="en-US" sz="3200" dirty="0" smtClean="0"/>
              <a:t>The drug reservoir may exist in:</a:t>
            </a:r>
          </a:p>
          <a:p>
            <a:pPr marL="696912" lvl="1" indent="-457200" algn="just">
              <a:buFont typeface="+mj-lt"/>
              <a:buAutoNum type="arabicPeriod"/>
            </a:pPr>
            <a:r>
              <a:rPr lang="en-US" sz="3200" dirty="0" smtClean="0"/>
              <a:t>Solid form. </a:t>
            </a:r>
          </a:p>
          <a:p>
            <a:pPr marL="696912" lvl="1" indent="-457200" algn="just">
              <a:buFont typeface="+mj-lt"/>
              <a:buAutoNum type="arabicPeriod"/>
            </a:pPr>
            <a:r>
              <a:rPr lang="en-US" sz="3200" dirty="0" smtClean="0"/>
              <a:t>Suspension</a:t>
            </a:r>
            <a:r>
              <a:rPr lang="en-US" sz="3200" dirty="0"/>
              <a:t> </a:t>
            </a:r>
            <a:r>
              <a:rPr lang="en-US" sz="3200" dirty="0" smtClean="0"/>
              <a:t>form.</a:t>
            </a:r>
          </a:p>
          <a:p>
            <a:pPr marL="696912" lvl="1" indent="-457200" algn="just">
              <a:buFont typeface="+mj-lt"/>
              <a:buAutoNum type="arabicPeriod"/>
            </a:pPr>
            <a:r>
              <a:rPr lang="en-US" sz="3200" dirty="0"/>
              <a:t>S</a:t>
            </a:r>
            <a:r>
              <a:rPr lang="en-US" sz="3200" dirty="0" smtClean="0"/>
              <a:t>olution form.</a:t>
            </a:r>
          </a:p>
          <a:p>
            <a:pPr algn="just"/>
            <a:endParaRPr lang="en-US" sz="3200" dirty="0"/>
          </a:p>
        </p:txBody>
      </p:sp>
    </p:spTree>
    <p:extLst>
      <p:ext uri="{BB962C8B-B14F-4D97-AF65-F5344CB8AC3E}">
        <p14:creationId xmlns:p14="http://schemas.microsoft.com/office/powerpoint/2010/main" val="120356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188640"/>
            <a:ext cx="10729192" cy="6264696"/>
          </a:xfrm>
        </p:spPr>
        <p:txBody>
          <a:bodyPr>
            <a:noAutofit/>
          </a:bodyPr>
          <a:lstStyle/>
          <a:p>
            <a:r>
              <a:rPr lang="en-US" sz="2800" dirty="0"/>
              <a:t>The polymeric membrane can be fabricated from:</a:t>
            </a:r>
          </a:p>
          <a:p>
            <a:pPr marL="696912" lvl="1" indent="-457200">
              <a:buClr>
                <a:srgbClr val="FFFF00"/>
              </a:buClr>
              <a:buFont typeface="+mj-lt"/>
              <a:buAutoNum type="arabicPeriod"/>
            </a:pPr>
            <a:r>
              <a:rPr lang="en-US" sz="2800" dirty="0"/>
              <a:t>Nonporous (homogeneous or heterogeneous) polymeric material.</a:t>
            </a:r>
          </a:p>
          <a:p>
            <a:pPr marL="696912" lvl="1" indent="-457200">
              <a:buClr>
                <a:srgbClr val="FFFF00"/>
              </a:buClr>
              <a:buFont typeface="+mj-lt"/>
              <a:buAutoNum type="arabicPeriod"/>
            </a:pPr>
            <a:r>
              <a:rPr lang="en-US" sz="2800" dirty="0"/>
              <a:t>Microporous.</a:t>
            </a:r>
          </a:p>
          <a:p>
            <a:pPr marL="696912" lvl="1" indent="-457200">
              <a:buClr>
                <a:srgbClr val="FFFF00"/>
              </a:buClr>
              <a:buFont typeface="+mj-lt"/>
              <a:buAutoNum type="arabicPeriod"/>
            </a:pPr>
            <a:r>
              <a:rPr lang="en-US" sz="2800" dirty="0"/>
              <a:t>Semipermeable membrane. </a:t>
            </a:r>
            <a:endParaRPr lang="en-US" sz="2800" dirty="0" smtClean="0"/>
          </a:p>
          <a:p>
            <a:r>
              <a:rPr lang="en-US" sz="2800" dirty="0" smtClean="0"/>
              <a:t>The </a:t>
            </a:r>
            <a:r>
              <a:rPr lang="en-US" sz="2800" dirty="0"/>
              <a:t>encapsulation of drug formulation inside the reservoir compartment is accomplished </a:t>
            </a:r>
            <a:r>
              <a:rPr lang="en-US" sz="2800" dirty="0" smtClean="0"/>
              <a:t>by:</a:t>
            </a:r>
          </a:p>
          <a:p>
            <a:pPr marL="696912" lvl="1" indent="-457200">
              <a:buClr>
                <a:srgbClr val="FFFF00"/>
              </a:buClr>
              <a:buFont typeface="+mj-lt"/>
              <a:buAutoNum type="arabicPeriod"/>
            </a:pPr>
            <a:r>
              <a:rPr lang="en-US" sz="2800" dirty="0"/>
              <a:t>I</a:t>
            </a:r>
            <a:r>
              <a:rPr lang="en-US" sz="2800" dirty="0" smtClean="0"/>
              <a:t>njection molding (I.M.), or Hot Melt Extrusion (HME)</a:t>
            </a:r>
          </a:p>
          <a:p>
            <a:pPr marL="696912" lvl="1" indent="-457200">
              <a:buClr>
                <a:srgbClr val="FFFF00"/>
              </a:buClr>
              <a:buFont typeface="+mj-lt"/>
              <a:buAutoNum type="arabicPeriod"/>
            </a:pPr>
            <a:r>
              <a:rPr lang="en-US" sz="2800" dirty="0"/>
              <a:t>S</a:t>
            </a:r>
            <a:r>
              <a:rPr lang="en-US" sz="2800" dirty="0" smtClean="0"/>
              <a:t>pray drying.</a:t>
            </a:r>
          </a:p>
          <a:p>
            <a:pPr marL="696912" lvl="1" indent="-457200">
              <a:buClr>
                <a:srgbClr val="FFFF00"/>
              </a:buClr>
              <a:buFont typeface="+mj-lt"/>
              <a:buAutoNum type="arabicPeriod"/>
            </a:pPr>
            <a:r>
              <a:rPr lang="en-US" sz="2800" dirty="0" smtClean="0"/>
              <a:t>Capsulation.</a:t>
            </a:r>
          </a:p>
          <a:p>
            <a:pPr marL="696912" lvl="1" indent="-457200">
              <a:buClr>
                <a:srgbClr val="FFFF00"/>
              </a:buClr>
              <a:buFont typeface="+mj-lt"/>
              <a:buAutoNum type="arabicPeriod"/>
            </a:pPr>
            <a:r>
              <a:rPr lang="en-US" sz="2800" dirty="0" smtClean="0"/>
              <a:t>Microencapsulation,  </a:t>
            </a:r>
            <a:r>
              <a:rPr lang="en-US" sz="2800" dirty="0"/>
              <a:t>Or other technique. </a:t>
            </a:r>
          </a:p>
          <a:p>
            <a:pPr marL="0" indent="0">
              <a:buNone/>
            </a:pPr>
            <a:r>
              <a:rPr lang="en-US" sz="2800" dirty="0" smtClean="0">
                <a:solidFill>
                  <a:schemeClr val="accent1"/>
                </a:solidFill>
              </a:rPr>
              <a:t>Different </a:t>
            </a:r>
            <a:r>
              <a:rPr lang="en-US" sz="2800" dirty="0">
                <a:solidFill>
                  <a:schemeClr val="accent1"/>
                </a:solidFill>
              </a:rPr>
              <a:t>shapes and sizes of drug delivery systems can be fabricated.  </a:t>
            </a:r>
            <a:r>
              <a:rPr lang="en-US" sz="2800" dirty="0"/>
              <a:t>(Figure 4)</a:t>
            </a:r>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14318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olymer membrane permeation controlled drug delivery cylinder"/>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33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8" y="4430"/>
            <a:ext cx="12168231" cy="685356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3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124744"/>
            <a:ext cx="10969943" cy="4752528"/>
          </a:xfrm>
        </p:spPr>
        <p:txBody>
          <a:bodyPr>
            <a:normAutofit/>
          </a:bodyPr>
          <a:lstStyle/>
          <a:p>
            <a:pPr algn="just"/>
            <a:r>
              <a:rPr lang="en-US" sz="3200" dirty="0" smtClean="0"/>
              <a:t>The release of drug molecules from this type of rate controlled drug delivery systems is controlled at a pre-programmed rate by controlling:</a:t>
            </a:r>
          </a:p>
          <a:p>
            <a:pPr marL="1090612" lvl="3" indent="-457200" algn="just">
              <a:buSzPct val="130000"/>
              <a:buFont typeface="+mj-lt"/>
              <a:buAutoNum type="arabicPeriod"/>
            </a:pPr>
            <a:r>
              <a:rPr lang="en-US" sz="3200" dirty="0" smtClean="0">
                <a:solidFill>
                  <a:srgbClr val="92D050"/>
                </a:solidFill>
              </a:rPr>
              <a:t>The partition coefficient  of the drug molecule.</a:t>
            </a:r>
          </a:p>
          <a:p>
            <a:pPr marL="1090612" lvl="3" indent="-457200" algn="just">
              <a:buSzPct val="130000"/>
              <a:buFont typeface="+mj-lt"/>
              <a:buAutoNum type="arabicPeriod"/>
            </a:pPr>
            <a:r>
              <a:rPr lang="en-US" sz="3200" dirty="0" smtClean="0">
                <a:solidFill>
                  <a:srgbClr val="92D050"/>
                </a:solidFill>
              </a:rPr>
              <a:t>The diffusivity </a:t>
            </a:r>
            <a:r>
              <a:rPr lang="en-US" sz="3200" dirty="0">
                <a:solidFill>
                  <a:srgbClr val="92D050"/>
                </a:solidFill>
              </a:rPr>
              <a:t>of the drug molecule.</a:t>
            </a:r>
          </a:p>
          <a:p>
            <a:pPr marL="1090612" lvl="3" indent="-457200" algn="just">
              <a:buFont typeface="+mj-lt"/>
              <a:buAutoNum type="arabicPeriod"/>
            </a:pPr>
            <a:r>
              <a:rPr lang="en-US" sz="3200" dirty="0" smtClean="0">
                <a:solidFill>
                  <a:srgbClr val="92D050"/>
                </a:solidFill>
              </a:rPr>
              <a:t> </a:t>
            </a:r>
            <a:r>
              <a:rPr lang="en-US" sz="3200" dirty="0">
                <a:solidFill>
                  <a:srgbClr val="92D050"/>
                </a:solidFill>
              </a:rPr>
              <a:t>T</a:t>
            </a:r>
            <a:r>
              <a:rPr lang="en-US" sz="3200" dirty="0" smtClean="0">
                <a:solidFill>
                  <a:srgbClr val="92D050"/>
                </a:solidFill>
              </a:rPr>
              <a:t>he thickness of the rate controlling membrane.</a:t>
            </a:r>
          </a:p>
          <a:p>
            <a:pPr algn="just"/>
            <a:r>
              <a:rPr lang="en-US" dirty="0" smtClean="0"/>
              <a:t> </a:t>
            </a:r>
            <a:r>
              <a:rPr lang="en-US" sz="3200" dirty="0" smtClean="0"/>
              <a:t>Representatives of this type of drug delivery system are follows:</a:t>
            </a:r>
            <a:endParaRPr lang="en-US" sz="3200" dirty="0"/>
          </a:p>
        </p:txBody>
      </p:sp>
    </p:spTree>
    <p:extLst>
      <p:ext uri="{BB962C8B-B14F-4D97-AF65-F5344CB8AC3E}">
        <p14:creationId xmlns:p14="http://schemas.microsoft.com/office/powerpoint/2010/main" val="427008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332656"/>
            <a:ext cx="4608512" cy="959768"/>
          </a:xfrm>
        </p:spPr>
        <p:txBody>
          <a:bodyPr>
            <a:normAutofit/>
          </a:bodyPr>
          <a:lstStyle/>
          <a:p>
            <a:r>
              <a:rPr lang="en-US" sz="4000" dirty="0">
                <a:solidFill>
                  <a:srgbClr val="FFFF00"/>
                </a:solidFill>
              </a:rPr>
              <a:t>Progestasert IUD</a:t>
            </a:r>
          </a:p>
        </p:txBody>
      </p:sp>
      <p:sp>
        <p:nvSpPr>
          <p:cNvPr id="3" name="Content Placeholder 2"/>
          <p:cNvSpPr>
            <a:spLocks noGrp="1"/>
          </p:cNvSpPr>
          <p:nvPr>
            <p:ph sz="half" idx="1"/>
          </p:nvPr>
        </p:nvSpPr>
        <p:spPr>
          <a:xfrm>
            <a:off x="335273" y="1471638"/>
            <a:ext cx="7006953" cy="4765674"/>
          </a:xfrm>
        </p:spPr>
        <p:txBody>
          <a:bodyPr>
            <a:noAutofit/>
          </a:bodyPr>
          <a:lstStyle/>
          <a:p>
            <a:r>
              <a:rPr lang="en-US" sz="3200" dirty="0" smtClean="0"/>
              <a:t>Intrauterine device, the drug reservoir is a suspension of progesterone in silicone medical fluid &amp; encapsulated in the </a:t>
            </a:r>
            <a:r>
              <a:rPr lang="en-US" sz="3200" dirty="0" smtClean="0">
                <a:solidFill>
                  <a:srgbClr val="92D050"/>
                </a:solidFill>
              </a:rPr>
              <a:t>vinyl acetate copolymer</a:t>
            </a:r>
            <a:r>
              <a:rPr lang="en-US" sz="3200" dirty="0" smtClean="0"/>
              <a:t>. </a:t>
            </a:r>
          </a:p>
          <a:p>
            <a:r>
              <a:rPr lang="en-US" sz="3200" dirty="0" smtClean="0"/>
              <a:t>It is designed to deliver natural progesterone continuously in the uterine cavity at daily dosage rate of at least 65µg/day to achieve contraception for one year</a:t>
            </a:r>
            <a:endParaRPr lang="en-US" sz="3200" dirty="0"/>
          </a:p>
        </p:txBody>
      </p:sp>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226" y="1556792"/>
            <a:ext cx="4525115" cy="4320480"/>
          </a:xfrm>
          <a:prstGeom prst="rect">
            <a:avLst/>
          </a:prstGeom>
        </p:spPr>
      </p:pic>
    </p:spTree>
    <p:extLst>
      <p:ext uri="{BB962C8B-B14F-4D97-AF65-F5344CB8AC3E}">
        <p14:creationId xmlns:p14="http://schemas.microsoft.com/office/powerpoint/2010/main" val="20974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564" y="476672"/>
            <a:ext cx="4608512" cy="843880"/>
          </a:xfrm>
        </p:spPr>
        <p:txBody>
          <a:bodyPr>
            <a:normAutofit fontScale="90000"/>
          </a:bodyPr>
          <a:lstStyle/>
          <a:p>
            <a:pPr algn="ctr"/>
            <a:r>
              <a:rPr lang="en-US" dirty="0" smtClean="0">
                <a:solidFill>
                  <a:srgbClr val="FFFF00"/>
                </a:solidFill>
              </a:rPr>
              <a:t>Norplant subdermal </a:t>
            </a:r>
            <a:br>
              <a:rPr lang="en-US" dirty="0" smtClean="0">
                <a:solidFill>
                  <a:srgbClr val="FFFF00"/>
                </a:solidFill>
              </a:rPr>
            </a:br>
            <a:r>
              <a:rPr lang="en-US" dirty="0" smtClean="0">
                <a:solidFill>
                  <a:srgbClr val="FFFF00"/>
                </a:solidFill>
              </a:rPr>
              <a:t>implant</a:t>
            </a:r>
            <a:endParaRPr lang="en-US" dirty="0">
              <a:solidFill>
                <a:srgbClr val="FFFF00"/>
              </a:solidFill>
            </a:endParaRPr>
          </a:p>
        </p:txBody>
      </p:sp>
      <p:sp>
        <p:nvSpPr>
          <p:cNvPr id="3" name="Content Placeholder 2"/>
          <p:cNvSpPr>
            <a:spLocks noGrp="1"/>
          </p:cNvSpPr>
          <p:nvPr>
            <p:ph sz="half" idx="1"/>
          </p:nvPr>
        </p:nvSpPr>
        <p:spPr>
          <a:xfrm>
            <a:off x="189756" y="548680"/>
            <a:ext cx="7344816" cy="5472608"/>
          </a:xfrm>
        </p:spPr>
        <p:txBody>
          <a:bodyPr>
            <a:noAutofit/>
          </a:bodyPr>
          <a:lstStyle/>
          <a:p>
            <a:r>
              <a:rPr lang="en-US" sz="3000" dirty="0" smtClean="0"/>
              <a:t>Made from </a:t>
            </a:r>
            <a:r>
              <a:rPr lang="en-US" sz="3000" dirty="0">
                <a:solidFill>
                  <a:schemeClr val="accent3">
                    <a:lumMod val="60000"/>
                    <a:lumOff val="40000"/>
                  </a:schemeClr>
                </a:solidFill>
              </a:rPr>
              <a:t>N</a:t>
            </a:r>
            <a:r>
              <a:rPr lang="en-US" sz="3000" dirty="0" smtClean="0">
                <a:solidFill>
                  <a:schemeClr val="accent3">
                    <a:lumMod val="60000"/>
                    <a:lumOff val="40000"/>
                  </a:schemeClr>
                </a:solidFill>
              </a:rPr>
              <a:t>on-porous</a:t>
            </a:r>
            <a:r>
              <a:rPr lang="en-US" sz="3000" dirty="0" smtClean="0"/>
              <a:t> silicone medical grade tubing (with both ends sealed with silicone medical grade adhesive) to encapsulate either:</a:t>
            </a:r>
          </a:p>
          <a:p>
            <a:pPr>
              <a:buFont typeface="Wingdings" panose="05000000000000000000" pitchFamily="2" charset="2"/>
              <a:buChar char="Ø"/>
            </a:pPr>
            <a:r>
              <a:rPr lang="en-US" sz="3000" dirty="0">
                <a:solidFill>
                  <a:schemeClr val="accent2"/>
                </a:solidFill>
              </a:rPr>
              <a:t>L</a:t>
            </a:r>
            <a:r>
              <a:rPr lang="en-US" sz="3000" dirty="0" smtClean="0">
                <a:solidFill>
                  <a:schemeClr val="accent2"/>
                </a:solidFill>
              </a:rPr>
              <a:t>evonorgestrel crystals alone </a:t>
            </a:r>
            <a:r>
              <a:rPr lang="en-US" sz="3000" dirty="0" smtClean="0">
                <a:solidFill>
                  <a:schemeClr val="accent1"/>
                </a:solidFill>
              </a:rPr>
              <a:t>(</a:t>
            </a:r>
            <a:r>
              <a:rPr lang="en-US" sz="2800" dirty="0" smtClean="0">
                <a:solidFill>
                  <a:schemeClr val="accent1"/>
                </a:solidFill>
              </a:rPr>
              <a:t>generation I)</a:t>
            </a:r>
            <a:r>
              <a:rPr lang="en-US" sz="2800" dirty="0" smtClean="0">
                <a:solidFill>
                  <a:schemeClr val="accent2"/>
                </a:solidFill>
              </a:rPr>
              <a:t>.</a:t>
            </a:r>
          </a:p>
          <a:p>
            <a:pPr>
              <a:buFont typeface="Wingdings" panose="05000000000000000000" pitchFamily="2" charset="2"/>
              <a:buChar char="Ø"/>
            </a:pPr>
            <a:r>
              <a:rPr lang="en-US" sz="3000" dirty="0" smtClean="0">
                <a:solidFill>
                  <a:schemeClr val="accent2"/>
                </a:solidFill>
              </a:rPr>
              <a:t> </a:t>
            </a:r>
            <a:r>
              <a:rPr lang="en-US" sz="3000" dirty="0">
                <a:solidFill>
                  <a:schemeClr val="accent2"/>
                </a:solidFill>
              </a:rPr>
              <a:t>L</a:t>
            </a:r>
            <a:r>
              <a:rPr lang="en-US" sz="3000" dirty="0" smtClean="0">
                <a:solidFill>
                  <a:schemeClr val="accent2"/>
                </a:solidFill>
              </a:rPr>
              <a:t>evonorgestrel in silicone elastomer matrix “Solid dispersion” </a:t>
            </a:r>
            <a:r>
              <a:rPr lang="en-US" sz="3000" dirty="0" smtClean="0">
                <a:solidFill>
                  <a:schemeClr val="accent1"/>
                </a:solidFill>
              </a:rPr>
              <a:t>(generation II). </a:t>
            </a:r>
          </a:p>
          <a:p>
            <a:r>
              <a:rPr lang="en-US" sz="3000" dirty="0" smtClean="0"/>
              <a:t>It is designed for the continuous subcutaneous release of levonorgestrel at a daily dosage rate of 30µg, to each subject (6 unites of I or 2 untints of II) </a:t>
            </a:r>
            <a:r>
              <a:rPr lang="en-US" sz="3000" dirty="0" smtClean="0">
                <a:solidFill>
                  <a:srgbClr val="FFFF00"/>
                </a:solidFill>
              </a:rPr>
              <a:t>for 7 years</a:t>
            </a:r>
            <a:r>
              <a:rPr lang="en-US" sz="3000" dirty="0" smtClean="0"/>
              <a:t>. </a:t>
            </a:r>
            <a:endParaRPr lang="en-US" sz="3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572" y="1484784"/>
            <a:ext cx="4608512" cy="4608512"/>
          </a:xfrm>
        </p:spPr>
      </p:pic>
    </p:spTree>
    <p:extLst>
      <p:ext uri="{BB962C8B-B14F-4D97-AF65-F5344CB8AC3E}">
        <p14:creationId xmlns:p14="http://schemas.microsoft.com/office/powerpoint/2010/main" val="33378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046740" y="5013176"/>
            <a:ext cx="3095177" cy="1844824"/>
          </a:xfrm>
          <a:prstGeom prst="rect">
            <a:avLst/>
          </a:prstGeom>
        </p:spPr>
      </p:pic>
      <p:sp>
        <p:nvSpPr>
          <p:cNvPr id="13" name="Title 12"/>
          <p:cNvSpPr>
            <a:spLocks noGrp="1"/>
          </p:cNvSpPr>
          <p:nvPr>
            <p:ph type="title"/>
          </p:nvPr>
        </p:nvSpPr>
        <p:spPr>
          <a:xfrm>
            <a:off x="1989956" y="415939"/>
            <a:ext cx="4608512" cy="771872"/>
          </a:xfrm>
        </p:spPr>
        <p:txBody>
          <a:bodyPr rtlCol="0">
            <a:normAutofit/>
          </a:bodyPr>
          <a:lstStyle/>
          <a:p>
            <a:pPr rtl="0"/>
            <a:r>
              <a:rPr lang="en-GB" sz="4800" b="1" dirty="0" smtClean="0">
                <a:solidFill>
                  <a:srgbClr val="FFFF00"/>
                </a:solidFill>
              </a:rPr>
              <a:t>I. Introduction</a:t>
            </a:r>
            <a:endParaRPr lang="en-US" sz="4800" b="1" dirty="0">
              <a:solidFill>
                <a:srgbClr val="FFFF00"/>
              </a:solidFill>
            </a:endParaRPr>
          </a:p>
        </p:txBody>
      </p:sp>
      <p:sp>
        <p:nvSpPr>
          <p:cNvPr id="14" name="Content Placeholder 13"/>
          <p:cNvSpPr>
            <a:spLocks noGrp="1"/>
          </p:cNvSpPr>
          <p:nvPr>
            <p:ph idx="1"/>
          </p:nvPr>
        </p:nvSpPr>
        <p:spPr>
          <a:xfrm>
            <a:off x="909836" y="1240328"/>
            <a:ext cx="10369152" cy="5544616"/>
          </a:xfrm>
        </p:spPr>
        <p:txBody>
          <a:bodyPr rtlCol="0">
            <a:noAutofit/>
          </a:bodyPr>
          <a:lstStyle/>
          <a:p>
            <a:pPr algn="just"/>
            <a:r>
              <a:rPr lang="en-US" sz="3000" dirty="0">
                <a:solidFill>
                  <a:schemeClr val="tx2"/>
                </a:solidFill>
              </a:rPr>
              <a:t>For many decade treatment of an acute disease or chronic illness has been mostly accomplished by delivery of drugs to patients using various pharmaceutical dosage forms, including tablets, capsules, pills, suppositories, creams, ointments, liquids, aerosols, and </a:t>
            </a:r>
            <a:r>
              <a:rPr lang="en-US" sz="3000" dirty="0" err="1">
                <a:solidFill>
                  <a:schemeClr val="tx2"/>
                </a:solidFill>
              </a:rPr>
              <a:t>injectables</a:t>
            </a:r>
            <a:r>
              <a:rPr lang="en-US" sz="3000" dirty="0">
                <a:solidFill>
                  <a:schemeClr val="tx2"/>
                </a:solidFill>
              </a:rPr>
              <a:t>, as drug carriers. </a:t>
            </a:r>
          </a:p>
          <a:p>
            <a:pPr algn="just"/>
            <a:r>
              <a:rPr lang="en-US" sz="3000" dirty="0">
                <a:solidFill>
                  <a:schemeClr val="tx2"/>
                </a:solidFill>
              </a:rPr>
              <a:t>These medications gives prompt release of drug. </a:t>
            </a:r>
          </a:p>
          <a:p>
            <a:pPr algn="just"/>
            <a:r>
              <a:rPr lang="en-US" sz="3000" dirty="0">
                <a:solidFill>
                  <a:schemeClr val="tx2"/>
                </a:solidFill>
              </a:rPr>
              <a:t>To achieve &amp;</a:t>
            </a:r>
            <a:r>
              <a:rPr lang="en-US" sz="3000" dirty="0" smtClean="0">
                <a:solidFill>
                  <a:schemeClr val="tx2"/>
                </a:solidFill>
              </a:rPr>
              <a:t> </a:t>
            </a:r>
            <a:r>
              <a:rPr lang="en-US" sz="3000" dirty="0">
                <a:solidFill>
                  <a:schemeClr val="tx2"/>
                </a:solidFill>
              </a:rPr>
              <a:t>to maintain the therapeutic concentration in the body it is necessary to take the medication several times a day. </a:t>
            </a:r>
          </a:p>
          <a:p>
            <a:pPr marL="0" indent="0" algn="just">
              <a:buNone/>
            </a:pPr>
            <a:r>
              <a:rPr lang="en-US" sz="3200" dirty="0" smtClean="0">
                <a:solidFill>
                  <a:srgbClr val="FFFF00"/>
                </a:solidFill>
              </a:rPr>
              <a:t>This </a:t>
            </a:r>
            <a:r>
              <a:rPr lang="en-US" sz="3200" dirty="0">
                <a:solidFill>
                  <a:srgbClr val="FFFF00"/>
                </a:solidFill>
              </a:rPr>
              <a:t>results in a significant fluctuation in </a:t>
            </a:r>
            <a:r>
              <a:rPr lang="en-US" sz="3200" dirty="0" smtClean="0">
                <a:solidFill>
                  <a:srgbClr val="FFFF00"/>
                </a:solidFill>
              </a:rPr>
              <a:t>drug </a:t>
            </a:r>
          </a:p>
          <a:p>
            <a:pPr marL="0" indent="0" algn="just">
              <a:buNone/>
            </a:pPr>
            <a:r>
              <a:rPr lang="en-US" sz="3200" dirty="0" smtClean="0">
                <a:solidFill>
                  <a:srgbClr val="FFFF00"/>
                </a:solidFill>
              </a:rPr>
              <a:t>Levels</a:t>
            </a:r>
            <a:r>
              <a:rPr lang="en-US" sz="3000" dirty="0" smtClean="0">
                <a:solidFill>
                  <a:srgbClr val="FFFF00"/>
                </a:solidFill>
              </a:rPr>
              <a:t>  </a:t>
            </a:r>
            <a:r>
              <a:rPr lang="en-US" sz="3000" dirty="0" smtClean="0">
                <a:solidFill>
                  <a:srgbClr val="00B050"/>
                </a:solidFill>
              </a:rPr>
              <a:t>(Figure </a:t>
            </a:r>
            <a:r>
              <a:rPr lang="en-US" sz="3000" dirty="0">
                <a:solidFill>
                  <a:srgbClr val="00B050"/>
                </a:solidFill>
              </a:rPr>
              <a:t>1)</a:t>
            </a:r>
          </a:p>
          <a:p>
            <a:pPr rtl="0"/>
            <a:endParaRPr lang="en-US" sz="3000" dirty="0">
              <a:solidFill>
                <a:schemeClr val="tx2"/>
              </a:solidFill>
            </a:endParaRPr>
          </a:p>
        </p:txBody>
      </p:sp>
      <p:pic>
        <p:nvPicPr>
          <p:cNvPr id="4" name="Picture 3"/>
          <p:cNvPicPr>
            <a:picLocks noChangeAspect="1"/>
          </p:cNvPicPr>
          <p:nvPr/>
        </p:nvPicPr>
        <p:blipFill>
          <a:blip r:embed="rId4"/>
          <a:stretch>
            <a:fillRect/>
          </a:stretch>
        </p:blipFill>
        <p:spPr>
          <a:xfrm>
            <a:off x="10811137" y="21283"/>
            <a:ext cx="1377688" cy="1219045"/>
          </a:xfrm>
          <a:prstGeom prst="rect">
            <a:avLst/>
          </a:prstGeom>
        </p:spPr>
      </p:pic>
      <p:pic>
        <p:nvPicPr>
          <p:cNvPr id="5" name="Picture 4"/>
          <p:cNvPicPr>
            <a:picLocks noChangeAspect="1"/>
          </p:cNvPicPr>
          <p:nvPr/>
        </p:nvPicPr>
        <p:blipFill>
          <a:blip r:embed="rId5"/>
          <a:stretch>
            <a:fillRect/>
          </a:stretch>
        </p:blipFill>
        <p:spPr>
          <a:xfrm>
            <a:off x="17776" y="-17610"/>
            <a:ext cx="1876269" cy="1219045"/>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2524" y="1124744"/>
            <a:ext cx="4824536" cy="5184576"/>
          </a:xfrm>
        </p:spPr>
      </p:pic>
      <p:sp>
        <p:nvSpPr>
          <p:cNvPr id="2" name="Title 1"/>
          <p:cNvSpPr>
            <a:spLocks noGrp="1"/>
          </p:cNvSpPr>
          <p:nvPr>
            <p:ph type="title"/>
          </p:nvPr>
        </p:nvSpPr>
        <p:spPr>
          <a:xfrm>
            <a:off x="7390556" y="188640"/>
            <a:ext cx="4320480" cy="771872"/>
          </a:xfrm>
        </p:spPr>
        <p:txBody>
          <a:bodyPr>
            <a:normAutofit/>
          </a:bodyPr>
          <a:lstStyle/>
          <a:p>
            <a:r>
              <a:rPr lang="en-US" sz="4400" b="1" dirty="0" err="1" smtClean="0">
                <a:solidFill>
                  <a:srgbClr val="FFFF00"/>
                </a:solidFill>
              </a:rPr>
              <a:t>Ocusert</a:t>
            </a:r>
            <a:r>
              <a:rPr lang="en-US" sz="4400" b="1" dirty="0" smtClean="0">
                <a:solidFill>
                  <a:srgbClr val="FFFF00"/>
                </a:solidFill>
              </a:rPr>
              <a:t> System</a:t>
            </a:r>
            <a:endParaRPr lang="en-US" sz="4400" b="1" dirty="0">
              <a:solidFill>
                <a:srgbClr val="FFFF00"/>
              </a:solidFill>
            </a:endParaRPr>
          </a:p>
        </p:txBody>
      </p:sp>
      <p:sp>
        <p:nvSpPr>
          <p:cNvPr id="3" name="Content Placeholder 2"/>
          <p:cNvSpPr>
            <a:spLocks noGrp="1"/>
          </p:cNvSpPr>
          <p:nvPr>
            <p:ph sz="half" idx="1"/>
          </p:nvPr>
        </p:nvSpPr>
        <p:spPr>
          <a:xfrm>
            <a:off x="119323" y="836712"/>
            <a:ext cx="6911193" cy="5832648"/>
          </a:xfrm>
        </p:spPr>
        <p:txBody>
          <a:bodyPr>
            <a:noAutofit/>
          </a:bodyPr>
          <a:lstStyle/>
          <a:p>
            <a:pPr algn="just"/>
            <a:r>
              <a:rPr lang="en-US" sz="3000" dirty="0" smtClean="0">
                <a:solidFill>
                  <a:schemeClr val="tx2"/>
                </a:solidFill>
              </a:rPr>
              <a:t>The drug reservoir is a thin disk of pilocarpine alginate complex sandwiched between two transparent sheets of </a:t>
            </a:r>
            <a:r>
              <a:rPr lang="en-US" sz="3000" dirty="0" smtClean="0">
                <a:solidFill>
                  <a:srgbClr val="FFFF00"/>
                </a:solidFill>
              </a:rPr>
              <a:t>microporous</a:t>
            </a:r>
            <a:r>
              <a:rPr lang="en-US" sz="3000" dirty="0" smtClean="0">
                <a:solidFill>
                  <a:schemeClr val="tx2"/>
                </a:solidFill>
              </a:rPr>
              <a:t> </a:t>
            </a:r>
            <a:r>
              <a:rPr lang="en-US" sz="3000" dirty="0" smtClean="0">
                <a:solidFill>
                  <a:srgbClr val="92D050"/>
                </a:solidFill>
              </a:rPr>
              <a:t>ethylene-vinyl acetate copolymer membrane</a:t>
            </a:r>
            <a:r>
              <a:rPr lang="en-US" sz="3000" dirty="0" smtClean="0">
                <a:solidFill>
                  <a:schemeClr val="tx2"/>
                </a:solidFill>
              </a:rPr>
              <a:t>. </a:t>
            </a:r>
          </a:p>
          <a:p>
            <a:pPr algn="just"/>
            <a:r>
              <a:rPr lang="en-US" sz="3000" dirty="0" smtClean="0">
                <a:solidFill>
                  <a:schemeClr val="tx2"/>
                </a:solidFill>
              </a:rPr>
              <a:t>The microporous membrane permit the tears fluid to penetrate into the drug reservoir compartment to dissolve pilocarpine from the complex. Pilocarpine molecules are then released at constant rate of 20 µg to 40µg/ hr. for management of glaucoma for up to </a:t>
            </a:r>
            <a:r>
              <a:rPr lang="en-US" sz="3000" dirty="0" smtClean="0">
                <a:solidFill>
                  <a:srgbClr val="FFFF00"/>
                </a:solidFill>
              </a:rPr>
              <a:t>7 days</a:t>
            </a:r>
            <a:r>
              <a:rPr lang="en-US" sz="3000" dirty="0" smtClean="0">
                <a:solidFill>
                  <a:schemeClr val="tx2"/>
                </a:solidFill>
              </a:rPr>
              <a:t>.</a:t>
            </a:r>
            <a:endParaRPr lang="en-US" sz="3000" dirty="0">
              <a:solidFill>
                <a:schemeClr val="tx2"/>
              </a:solidFill>
            </a:endParaRPr>
          </a:p>
        </p:txBody>
      </p:sp>
    </p:spTree>
    <p:extLst>
      <p:ext uri="{BB962C8B-B14F-4D97-AF65-F5344CB8AC3E}">
        <p14:creationId xmlns:p14="http://schemas.microsoft.com/office/powerpoint/2010/main" val="371622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652711"/>
            <a:ext cx="4392488" cy="771872"/>
          </a:xfrm>
        </p:spPr>
        <p:txBody>
          <a:bodyPr>
            <a:normAutofit/>
          </a:bodyPr>
          <a:lstStyle/>
          <a:p>
            <a:r>
              <a:rPr lang="en-US" sz="4400" dirty="0" smtClean="0">
                <a:solidFill>
                  <a:srgbClr val="FFFF00"/>
                </a:solidFill>
              </a:rPr>
              <a:t>Transderm-Nitro</a:t>
            </a:r>
            <a:endParaRPr lang="en-US" sz="4400" dirty="0">
              <a:solidFill>
                <a:srgbClr val="FFFF00"/>
              </a:solidFill>
            </a:endParaRPr>
          </a:p>
        </p:txBody>
      </p:sp>
      <p:sp>
        <p:nvSpPr>
          <p:cNvPr id="3" name="Content Placeholder 2"/>
          <p:cNvSpPr>
            <a:spLocks noGrp="1"/>
          </p:cNvSpPr>
          <p:nvPr>
            <p:ph idx="1"/>
          </p:nvPr>
        </p:nvSpPr>
        <p:spPr>
          <a:xfrm>
            <a:off x="621804" y="2060848"/>
            <a:ext cx="10969943" cy="4392488"/>
          </a:xfrm>
        </p:spPr>
        <p:txBody>
          <a:bodyPr>
            <a:noAutofit/>
          </a:bodyPr>
          <a:lstStyle/>
          <a:p>
            <a:pPr algn="just"/>
            <a:r>
              <a:rPr lang="en-US" sz="3200" dirty="0" smtClean="0"/>
              <a:t>It is a transdermal therapeutic system in which the drug reservoir a dispersion of </a:t>
            </a:r>
            <a:r>
              <a:rPr lang="en-US" sz="3200" dirty="0" smtClean="0">
                <a:solidFill>
                  <a:srgbClr val="92D050"/>
                </a:solidFill>
              </a:rPr>
              <a:t>Nitroglycerin-lactose triturate in  silicone medical fluid</a:t>
            </a:r>
            <a:r>
              <a:rPr lang="en-US" sz="3200" dirty="0" smtClean="0"/>
              <a:t>, is encapsulated in a thin ellipsoidal patch. </a:t>
            </a:r>
          </a:p>
          <a:p>
            <a:pPr algn="just"/>
            <a:r>
              <a:rPr lang="en-US" sz="3200" dirty="0" smtClean="0"/>
              <a:t>The transdermal patch is constructed from a drug impermeable metallic plastic laminate as the backing membrane </a:t>
            </a:r>
            <a:r>
              <a:rPr lang="en-US" sz="3200" dirty="0"/>
              <a:t>&amp;</a:t>
            </a:r>
            <a:r>
              <a:rPr lang="en-US" sz="3200" dirty="0" smtClean="0"/>
              <a:t> a constant surface of rate controlling </a:t>
            </a:r>
            <a:r>
              <a:rPr lang="en-US" sz="3200" dirty="0">
                <a:solidFill>
                  <a:srgbClr val="92D050"/>
                </a:solidFill>
              </a:rPr>
              <a:t>M</a:t>
            </a:r>
            <a:r>
              <a:rPr lang="en-US" sz="3200" dirty="0" smtClean="0">
                <a:solidFill>
                  <a:srgbClr val="92D050"/>
                </a:solidFill>
              </a:rPr>
              <a:t>icroporous membrane of ethylene vinyl-acetate copolymer</a:t>
            </a:r>
            <a:r>
              <a:rPr lang="en-US" sz="3200" dirty="0" smtClean="0"/>
              <a:t> as the drug releasing surface. </a:t>
            </a:r>
          </a:p>
        </p:txBody>
      </p:sp>
      <p:pic>
        <p:nvPicPr>
          <p:cNvPr id="2050" name="Picture 2" descr="Image result for transderm-nitro"/>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77383" y="188640"/>
            <a:ext cx="6209373" cy="170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5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844" y="980728"/>
            <a:ext cx="10009113" cy="4392488"/>
          </a:xfrm>
        </p:spPr>
        <p:txBody>
          <a:bodyPr>
            <a:noAutofit/>
          </a:bodyPr>
          <a:lstStyle/>
          <a:p>
            <a:pPr lvl="0">
              <a:buClr>
                <a:srgbClr val="56C5FF"/>
              </a:buClr>
            </a:pPr>
            <a:r>
              <a:rPr lang="en-US" sz="3200" dirty="0">
                <a:solidFill>
                  <a:prstClr val="white"/>
                </a:solidFill>
              </a:rPr>
              <a:t>This device is fabricated by an </a:t>
            </a:r>
            <a:r>
              <a:rPr lang="en-US" sz="3200" dirty="0">
                <a:solidFill>
                  <a:srgbClr val="92D050"/>
                </a:solidFill>
              </a:rPr>
              <a:t>I</a:t>
            </a:r>
            <a:r>
              <a:rPr lang="en-US" sz="3200" dirty="0" smtClean="0">
                <a:solidFill>
                  <a:srgbClr val="92D050"/>
                </a:solidFill>
              </a:rPr>
              <a:t>njection </a:t>
            </a:r>
            <a:r>
              <a:rPr lang="en-US" sz="3200" dirty="0">
                <a:solidFill>
                  <a:srgbClr val="92D050"/>
                </a:solidFill>
              </a:rPr>
              <a:t>molding process. </a:t>
            </a:r>
            <a:endParaRPr lang="en-US" sz="3200" dirty="0" smtClean="0">
              <a:solidFill>
                <a:srgbClr val="92D050"/>
              </a:solidFill>
            </a:endParaRPr>
          </a:p>
          <a:p>
            <a:pPr lvl="0">
              <a:buClr>
                <a:srgbClr val="56C5FF"/>
              </a:buClr>
            </a:pPr>
            <a:r>
              <a:rPr lang="en-US" sz="3200" dirty="0" smtClean="0">
                <a:solidFill>
                  <a:prstClr val="white"/>
                </a:solidFill>
              </a:rPr>
              <a:t>Additionally</a:t>
            </a:r>
            <a:r>
              <a:rPr lang="en-US" sz="3200" dirty="0">
                <a:solidFill>
                  <a:prstClr val="white"/>
                </a:solidFill>
              </a:rPr>
              <a:t>, a thin layer of pressure sensitive silicone adhesive polymer is coated on the surface on the rate controlling membrane to adhesive an intimate constant of the drug release surface with the skin. </a:t>
            </a:r>
          </a:p>
          <a:p>
            <a:pPr lvl="0">
              <a:buClr>
                <a:srgbClr val="56C5FF"/>
              </a:buClr>
            </a:pPr>
            <a:r>
              <a:rPr lang="en-US" sz="3200" dirty="0">
                <a:solidFill>
                  <a:srgbClr val="FFFF00"/>
                </a:solidFill>
              </a:rPr>
              <a:t>It designed to deliver nitroglycerin at dosage rate of  </a:t>
            </a:r>
            <a:r>
              <a:rPr lang="en-US" sz="3200" dirty="0" smtClean="0">
                <a:solidFill>
                  <a:srgbClr val="FFFF00"/>
                </a:solidFill>
              </a:rPr>
              <a:t>    </a:t>
            </a:r>
            <a:r>
              <a:rPr lang="en-US" sz="3200" dirty="0" smtClean="0">
                <a:solidFill>
                  <a:srgbClr val="00B050"/>
                </a:solidFill>
              </a:rPr>
              <a:t>0.5 mg/cm/day </a:t>
            </a:r>
            <a:r>
              <a:rPr lang="en-US" sz="3200" dirty="0">
                <a:solidFill>
                  <a:srgbClr val="FFFF00"/>
                </a:solidFill>
              </a:rPr>
              <a:t>for transdermal absorption to provide daily relief of anginal  attacks</a:t>
            </a:r>
            <a:r>
              <a:rPr lang="en-US" sz="3200" dirty="0" smtClean="0">
                <a:solidFill>
                  <a:srgbClr val="FFFF00"/>
                </a:solidFill>
              </a:rPr>
              <a:t>.</a:t>
            </a:r>
            <a:endParaRPr lang="en-US" sz="3200" dirty="0">
              <a:solidFill>
                <a:srgbClr val="FFFF00"/>
              </a:solidFill>
            </a:endParaRPr>
          </a:p>
          <a:p>
            <a:endParaRPr lang="en-US" sz="3300" dirty="0"/>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394620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5820" y="1988840"/>
            <a:ext cx="5760639" cy="3600399"/>
          </a:xfrm>
        </p:spPr>
        <p:txBody>
          <a:bodyPr>
            <a:noAutofit/>
          </a:bodyPr>
          <a:lstStyle/>
          <a:p>
            <a:pPr algn="just"/>
            <a:r>
              <a:rPr lang="en-US" sz="3200" dirty="0">
                <a:solidFill>
                  <a:prstClr val="white"/>
                </a:solidFill>
              </a:rPr>
              <a:t>The same technology has also been utilized in the development of Estraderm, which administers a controlled dose of estradiol trans-dermally </a:t>
            </a:r>
            <a:r>
              <a:rPr lang="en-US" sz="3200" dirty="0">
                <a:solidFill>
                  <a:srgbClr val="92D050"/>
                </a:solidFill>
              </a:rPr>
              <a:t>over 3-4 days for the relief of postmenopausal syndrome</a:t>
            </a:r>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rot="2499989">
            <a:off x="7551917" y="2501982"/>
            <a:ext cx="4509217" cy="210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mage result for transderm-nitro"/>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77247" y="332656"/>
            <a:ext cx="5420336" cy="14839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75575">
            <a:off x="6815755" y="4416973"/>
            <a:ext cx="2229046" cy="193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90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865" y="188640"/>
            <a:ext cx="10081119" cy="648072"/>
          </a:xfrm>
        </p:spPr>
        <p:txBody>
          <a:bodyPr>
            <a:normAutofit fontScale="90000"/>
          </a:bodyPr>
          <a:lstStyle/>
          <a:p>
            <a:r>
              <a:rPr lang="en-US" sz="4000" b="1" dirty="0" smtClean="0">
                <a:solidFill>
                  <a:srgbClr val="FFFF00"/>
                </a:solidFill>
              </a:rPr>
              <a:t>B. Polymer Matrix Diffusion-Controlled DDS</a:t>
            </a:r>
            <a:endParaRPr lang="en-US" sz="4000" b="1" dirty="0">
              <a:solidFill>
                <a:srgbClr val="FFFF00"/>
              </a:solidFill>
            </a:endParaRPr>
          </a:p>
        </p:txBody>
      </p:sp>
      <p:sp>
        <p:nvSpPr>
          <p:cNvPr id="3" name="Content Placeholder 2"/>
          <p:cNvSpPr>
            <a:spLocks noGrp="1"/>
          </p:cNvSpPr>
          <p:nvPr>
            <p:ph idx="1"/>
          </p:nvPr>
        </p:nvSpPr>
        <p:spPr>
          <a:xfrm>
            <a:off x="981844" y="836712"/>
            <a:ext cx="10657184" cy="5760640"/>
          </a:xfrm>
        </p:spPr>
        <p:txBody>
          <a:bodyPr>
            <a:noAutofit/>
          </a:bodyPr>
          <a:lstStyle/>
          <a:p>
            <a:pPr algn="just"/>
            <a:r>
              <a:rPr lang="en-US" sz="2900" dirty="0" smtClean="0"/>
              <a:t>In this type of preprogramed DDS the drug reservoir is prepared by homogeneously dispersing drug particles in a rate-controlling polymer matrix fabricated from either:</a:t>
            </a:r>
          </a:p>
          <a:p>
            <a:pPr marL="1314450" lvl="2" indent="-514350" algn="just">
              <a:buClr>
                <a:srgbClr val="FFFF00"/>
              </a:buClr>
              <a:buSzPct val="130000"/>
              <a:tabLst>
                <a:tab pos="1971675" algn="l"/>
              </a:tabLst>
            </a:pPr>
            <a:r>
              <a:rPr lang="en-US" sz="2900" dirty="0" smtClean="0">
                <a:solidFill>
                  <a:schemeClr val="accent1"/>
                </a:solidFill>
              </a:rPr>
              <a:t>Lipophilic or </a:t>
            </a:r>
          </a:p>
          <a:p>
            <a:pPr marL="1314450" lvl="2" indent="-514350" algn="just">
              <a:buClr>
                <a:srgbClr val="FFFF00"/>
              </a:buClr>
              <a:buSzPct val="130000"/>
              <a:tabLst>
                <a:tab pos="1971675" algn="l"/>
              </a:tabLst>
            </a:pPr>
            <a:r>
              <a:rPr lang="en-US" sz="2900" dirty="0">
                <a:solidFill>
                  <a:schemeClr val="accent1"/>
                </a:solidFill>
              </a:rPr>
              <a:t>H</a:t>
            </a:r>
            <a:r>
              <a:rPr lang="en-US" sz="2900" dirty="0" smtClean="0">
                <a:solidFill>
                  <a:schemeClr val="accent1"/>
                </a:solidFill>
              </a:rPr>
              <a:t>ydrophilic polymer.</a:t>
            </a:r>
          </a:p>
          <a:p>
            <a:r>
              <a:rPr lang="en-US" sz="2800" dirty="0" smtClean="0"/>
              <a:t>The drug dispersion in the polymer matrix is accomplished by either:</a:t>
            </a:r>
          </a:p>
          <a:p>
            <a:pPr marL="914400" lvl="1" indent="-514350">
              <a:buSzPct val="121000"/>
              <a:buFont typeface="+mj-lt"/>
              <a:buAutoNum type="arabicPeriod"/>
            </a:pPr>
            <a:r>
              <a:rPr lang="en-US" sz="2900" dirty="0" smtClean="0"/>
              <a:t>Blending the fine  drug particles with a liquid polymer or viscous polymer, followed by `cross-linking of the polymer chains.</a:t>
            </a:r>
          </a:p>
          <a:p>
            <a:pPr marL="914400" lvl="1" indent="-514350">
              <a:buSzPct val="121000"/>
              <a:buFont typeface="+mj-lt"/>
              <a:buAutoNum type="arabicPeriod"/>
            </a:pPr>
            <a:r>
              <a:rPr lang="en-US" sz="2900" dirty="0"/>
              <a:t>Mixing drug solids with a rubbery polymer at an elevated temp</a:t>
            </a:r>
            <a:r>
              <a:rPr lang="en-US" sz="2900" dirty="0" smtClean="0"/>
              <a:t>.</a:t>
            </a:r>
          </a:p>
          <a:p>
            <a:pPr marL="914400" lvl="1" indent="-514350">
              <a:buSzPct val="121000"/>
              <a:buFont typeface="+mj-lt"/>
              <a:buAutoNum type="arabicPeriod"/>
            </a:pPr>
            <a:r>
              <a:rPr lang="en-US" sz="2800" dirty="0"/>
              <a:t>Dissolving the drug &amp; the polymer in a common solvent, followed by solvent evaporation at elevated temp. &amp; under vacuum</a:t>
            </a:r>
            <a:r>
              <a:rPr lang="en-US" sz="2800" dirty="0" smtClean="0"/>
              <a:t>.</a:t>
            </a:r>
            <a:r>
              <a:rPr lang="en-US" sz="2900" dirty="0" smtClean="0"/>
              <a:t> </a:t>
            </a:r>
          </a:p>
          <a:p>
            <a:pPr marL="914400" lvl="1" indent="-514350">
              <a:buSzPct val="121000"/>
              <a:buFont typeface="+mj-lt"/>
              <a:buAutoNum type="arabicPeriod"/>
            </a:pPr>
            <a:endParaRPr lang="en-US" sz="2900" dirty="0"/>
          </a:p>
        </p:txBody>
      </p:sp>
    </p:spTree>
    <p:extLst>
      <p:ext uri="{BB962C8B-B14F-4D97-AF65-F5344CB8AC3E}">
        <p14:creationId xmlns:p14="http://schemas.microsoft.com/office/powerpoint/2010/main" val="380377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836" y="332656"/>
            <a:ext cx="10441160" cy="1368152"/>
          </a:xfrm>
        </p:spPr>
        <p:txBody>
          <a:bodyPr>
            <a:noAutofit/>
          </a:bodyPr>
          <a:lstStyle/>
          <a:p>
            <a:pPr>
              <a:buSzPct val="150000"/>
            </a:pPr>
            <a:r>
              <a:rPr lang="en-US" sz="2900" dirty="0" smtClean="0"/>
              <a:t>The resultant drug polymer dispersion is then molded or extruded to form a drug delivery device of various shapes and sizes designed for specific application. (figure 9).</a:t>
            </a:r>
          </a:p>
          <a:p>
            <a:pPr marL="0" indent="0">
              <a:buNone/>
            </a:pPr>
            <a:r>
              <a:rPr lang="en-US" sz="2900" dirty="0" smtClean="0"/>
              <a:t> </a:t>
            </a:r>
          </a:p>
          <a:p>
            <a:pPr marL="0" indent="0">
              <a:buNone/>
            </a:pPr>
            <a:endParaRPr lang="en-US" sz="2900" dirty="0"/>
          </a:p>
          <a:p>
            <a:pPr marL="0" indent="0">
              <a:buNone/>
            </a:pPr>
            <a:endParaRPr lang="en-US" sz="2900" dirty="0"/>
          </a:p>
        </p:txBody>
      </p:sp>
      <p:pic>
        <p:nvPicPr>
          <p:cNvPr id="4" name="Content Placeholder 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97868" y="1844824"/>
            <a:ext cx="9505056" cy="4841093"/>
          </a:xfrm>
          <a:prstGeom prst="rect">
            <a:avLst/>
          </a:prstGeom>
        </p:spPr>
      </p:pic>
      <p:sp>
        <p:nvSpPr>
          <p:cNvPr id="2" name="Rectangle 1"/>
          <p:cNvSpPr/>
          <p:nvPr/>
        </p:nvSpPr>
        <p:spPr>
          <a:xfrm>
            <a:off x="9190756" y="4869160"/>
            <a:ext cx="1112805" cy="369332"/>
          </a:xfrm>
          <a:prstGeom prst="rect">
            <a:avLst/>
          </a:prstGeom>
        </p:spPr>
        <p:txBody>
          <a:bodyPr wrap="none">
            <a:spAutoFit/>
          </a:bodyPr>
          <a:lstStyle/>
          <a:p>
            <a:r>
              <a:rPr lang="en-US" dirty="0">
                <a:solidFill>
                  <a:schemeClr val="bg1"/>
                </a:solidFill>
              </a:rPr>
              <a:t>(figure 9).</a:t>
            </a:r>
          </a:p>
        </p:txBody>
      </p:sp>
    </p:spTree>
    <p:extLst>
      <p:ext uri="{BB962C8B-B14F-4D97-AF65-F5344CB8AC3E}">
        <p14:creationId xmlns:p14="http://schemas.microsoft.com/office/powerpoint/2010/main" val="42578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1804" y="404664"/>
                <a:ext cx="10945216" cy="6048672"/>
              </a:xfrm>
            </p:spPr>
            <p:txBody>
              <a:bodyPr>
                <a:noAutofit/>
              </a:bodyPr>
              <a:lstStyle/>
              <a:p>
                <a:r>
                  <a:rPr lang="en-US" sz="3000" dirty="0" smtClean="0"/>
                  <a:t>The </a:t>
                </a:r>
                <a:r>
                  <a:rPr lang="en-US" sz="3000" dirty="0"/>
                  <a:t>release of drug molecules from this type of </a:t>
                </a:r>
                <a:r>
                  <a:rPr lang="en-US" sz="3000" dirty="0" smtClean="0"/>
                  <a:t>DDS is </a:t>
                </a:r>
                <a:r>
                  <a:rPr lang="en-US" sz="3000" dirty="0"/>
                  <a:t>controlled at a pre-programmed rate by controlling </a:t>
                </a:r>
                <a:r>
                  <a:rPr lang="en-US" sz="3000" dirty="0" smtClean="0"/>
                  <a:t>the:</a:t>
                </a:r>
              </a:p>
              <a:p>
                <a:pPr lvl="2"/>
                <a:r>
                  <a:rPr lang="en-US" sz="3000" dirty="0">
                    <a:solidFill>
                      <a:srgbClr val="00B050"/>
                    </a:solidFill>
                  </a:rPr>
                  <a:t>L</a:t>
                </a:r>
                <a:r>
                  <a:rPr lang="en-US" sz="3000" dirty="0" smtClean="0">
                    <a:solidFill>
                      <a:srgbClr val="00B050"/>
                    </a:solidFill>
                  </a:rPr>
                  <a:t>oading dose</a:t>
                </a:r>
                <a:r>
                  <a:rPr lang="en-US" sz="3000" dirty="0">
                    <a:solidFill>
                      <a:srgbClr val="00B050"/>
                    </a:solidFill>
                  </a:rPr>
                  <a:t>.</a:t>
                </a:r>
                <a:r>
                  <a:rPr lang="en-US" sz="3000" dirty="0" smtClean="0">
                    <a:solidFill>
                      <a:srgbClr val="00B050"/>
                    </a:solidFill>
                  </a:rPr>
                  <a:t> </a:t>
                </a:r>
              </a:p>
              <a:p>
                <a:pPr lvl="2"/>
                <a:r>
                  <a:rPr lang="en-US" sz="3000" dirty="0" smtClean="0">
                    <a:solidFill>
                      <a:srgbClr val="00B050"/>
                    </a:solidFill>
                  </a:rPr>
                  <a:t>Drug solubility in the polymer.</a:t>
                </a:r>
              </a:p>
              <a:p>
                <a:pPr lvl="2"/>
                <a:r>
                  <a:rPr lang="en-US" sz="3000" dirty="0">
                    <a:solidFill>
                      <a:srgbClr val="00B050"/>
                    </a:solidFill>
                  </a:rPr>
                  <a:t>D</a:t>
                </a:r>
                <a:r>
                  <a:rPr lang="en-US" sz="3000" dirty="0" smtClean="0">
                    <a:solidFill>
                      <a:srgbClr val="00B050"/>
                    </a:solidFill>
                  </a:rPr>
                  <a:t>iffusivity </a:t>
                </a:r>
                <a:r>
                  <a:rPr lang="en-US" sz="3000" dirty="0">
                    <a:solidFill>
                      <a:srgbClr val="00B050"/>
                    </a:solidFill>
                  </a:rPr>
                  <a:t>in the polymer matrix. </a:t>
                </a:r>
              </a:p>
              <a:p>
                <a:pPr marL="0" indent="0">
                  <a:buSzPct val="130000"/>
                  <a:buNone/>
                </a:pPr>
                <a:r>
                  <a:rPr lang="en-US" sz="3200" dirty="0" smtClean="0">
                    <a:solidFill>
                      <a:srgbClr val="FFFF00"/>
                    </a:solidFill>
                  </a:rPr>
                  <a:t>	</a:t>
                </a:r>
                <a14:m>
                  <m:oMath xmlns:m="http://schemas.openxmlformats.org/officeDocument/2006/math">
                    <m:f>
                      <m:fPr>
                        <m:ctrlPr>
                          <a:rPr lang="en-US" sz="3200" i="1">
                            <a:solidFill>
                              <a:srgbClr val="FFFF00"/>
                            </a:solidFill>
                            <a:latin typeface="Cambria Math" panose="02040503050406030204" pitchFamily="18" charset="0"/>
                          </a:rPr>
                        </m:ctrlPr>
                      </m:fPr>
                      <m:num>
                        <m:r>
                          <a:rPr lang="en-US" sz="3200" i="1">
                            <a:solidFill>
                              <a:srgbClr val="FFFF00"/>
                            </a:solidFill>
                            <a:latin typeface="Cambria Math"/>
                          </a:rPr>
                          <m:t>𝑄</m:t>
                        </m:r>
                      </m:num>
                      <m:den>
                        <m:r>
                          <a:rPr lang="en-US" sz="3200" i="1">
                            <a:solidFill>
                              <a:srgbClr val="FFFF00"/>
                            </a:solidFill>
                            <a:latin typeface="Cambria Math"/>
                          </a:rPr>
                          <m:t>𝑡</m:t>
                        </m:r>
                        <m:f>
                          <m:fPr>
                            <m:ctrlPr>
                              <a:rPr lang="en-US" sz="3200" i="1">
                                <a:solidFill>
                                  <a:srgbClr val="FFFF00"/>
                                </a:solidFill>
                                <a:latin typeface="Cambria Math" panose="02040503050406030204" pitchFamily="18" charset="0"/>
                              </a:rPr>
                            </m:ctrlPr>
                          </m:fPr>
                          <m:num>
                            <m:r>
                              <a:rPr lang="en-US" sz="3200" i="1">
                                <a:solidFill>
                                  <a:srgbClr val="FFFF00"/>
                                </a:solidFill>
                                <a:latin typeface="Cambria Math"/>
                              </a:rPr>
                              <m:t>1</m:t>
                            </m:r>
                          </m:num>
                          <m:den>
                            <m:r>
                              <a:rPr lang="en-US" sz="3200" i="1">
                                <a:solidFill>
                                  <a:srgbClr val="FFFF00"/>
                                </a:solidFill>
                                <a:latin typeface="Cambria Math"/>
                              </a:rPr>
                              <m:t>2</m:t>
                            </m:r>
                          </m:den>
                        </m:f>
                      </m:den>
                    </m:f>
                  </m:oMath>
                </a14:m>
                <a:r>
                  <a:rPr lang="en-US" sz="3200" dirty="0">
                    <a:solidFill>
                      <a:srgbClr val="FFFF00"/>
                    </a:solidFill>
                  </a:rPr>
                  <a:t> </a:t>
                </a:r>
                <a14:m>
                  <m:oMath xmlns:m="http://schemas.openxmlformats.org/officeDocument/2006/math">
                    <m:r>
                      <a:rPr lang="en-US" sz="3200" i="1" dirty="0">
                        <a:solidFill>
                          <a:srgbClr val="FFFF00"/>
                        </a:solidFill>
                        <a:latin typeface="Cambria Math"/>
                        <a:ea typeface="Cambria Math"/>
                      </a:rPr>
                      <m:t>=(2</m:t>
                    </m:r>
                    <m:r>
                      <a:rPr lang="en-US" sz="3200" i="1" dirty="0">
                        <a:solidFill>
                          <a:srgbClr val="FFFF00"/>
                        </a:solidFill>
                        <a:latin typeface="Cambria Math"/>
                        <a:ea typeface="Cambria Math"/>
                      </a:rPr>
                      <m:t>𝐴𝐶𝑅</m:t>
                    </m:r>
                  </m:oMath>
                </a14:m>
                <a:r>
                  <a:rPr lang="en-US" sz="3200" dirty="0" smtClean="0">
                    <a:solidFill>
                      <a:srgbClr val="FFFF00"/>
                    </a:solidFill>
                  </a:rPr>
                  <a:t>D</a:t>
                </a:r>
                <a:r>
                  <a:rPr lang="en-US" sz="3200" baseline="-25000" dirty="0" smtClean="0">
                    <a:solidFill>
                      <a:srgbClr val="FFFF00"/>
                    </a:solidFill>
                  </a:rPr>
                  <a:t>p</a:t>
                </a:r>
                <a:r>
                  <a:rPr lang="en-US" sz="3200" dirty="0" smtClean="0">
                    <a:solidFill>
                      <a:srgbClr val="FFFF00"/>
                    </a:solidFill>
                  </a:rPr>
                  <a:t>)</a:t>
                </a:r>
                <a14:m>
                  <m:oMath xmlns:m="http://schemas.openxmlformats.org/officeDocument/2006/math">
                    <m:f>
                      <m:fPr>
                        <m:type m:val="skw"/>
                        <m:ctrlPr>
                          <a:rPr lang="en-US" sz="2000" i="1" smtClean="0">
                            <a:solidFill>
                              <a:srgbClr val="FFFF00"/>
                            </a:solidFill>
                            <a:latin typeface="Cambria Math" panose="02040503050406030204" pitchFamily="18" charset="0"/>
                          </a:rPr>
                        </m:ctrlPr>
                      </m:fPr>
                      <m:num>
                        <m:r>
                          <a:rPr lang="en-US" sz="2000" b="0" i="1" smtClean="0">
                            <a:solidFill>
                              <a:srgbClr val="FFFF00"/>
                            </a:solidFill>
                            <a:latin typeface="Cambria Math"/>
                          </a:rPr>
                          <m:t>1</m:t>
                        </m:r>
                      </m:num>
                      <m:den>
                        <m:r>
                          <a:rPr lang="en-US" sz="2000" b="0" i="1" smtClean="0">
                            <a:solidFill>
                              <a:srgbClr val="FFFF00"/>
                            </a:solidFill>
                            <a:latin typeface="Cambria Math"/>
                          </a:rPr>
                          <m:t>2</m:t>
                        </m:r>
                      </m:den>
                    </m:f>
                  </m:oMath>
                </a14:m>
                <a:r>
                  <a:rPr lang="en-US" sz="3200" dirty="0" smtClean="0">
                    <a:solidFill>
                      <a:srgbClr val="FFFF00"/>
                    </a:solidFill>
                  </a:rPr>
                  <a:t> </a:t>
                </a:r>
                <a:r>
                  <a:rPr lang="en-US" sz="3200" baseline="-25000" dirty="0">
                    <a:solidFill>
                      <a:srgbClr val="FFFF00"/>
                    </a:solidFill>
                  </a:rPr>
                  <a:t>			</a:t>
                </a:r>
                <a:r>
                  <a:rPr lang="en-US" sz="3200" dirty="0">
                    <a:solidFill>
                      <a:srgbClr val="FFFF00"/>
                    </a:solidFill>
                  </a:rPr>
                  <a:t>Eq. 2</a:t>
                </a:r>
              </a:p>
              <a:p>
                <a:pPr marL="0" indent="0">
                  <a:buSzPct val="130000"/>
                  <a:buNone/>
                </a:pPr>
                <a:r>
                  <a:rPr lang="en-US" sz="2700" dirty="0"/>
                  <a:t>Where </a:t>
                </a:r>
                <a:r>
                  <a:rPr lang="en-US" sz="2700" dirty="0">
                    <a:solidFill>
                      <a:srgbClr val="FFFF00"/>
                    </a:solidFill>
                  </a:rPr>
                  <a:t>A</a:t>
                </a:r>
                <a:r>
                  <a:rPr lang="en-US" sz="2700" dirty="0"/>
                  <a:t> is the initial drug loading dose in the polymer matrix; </a:t>
                </a:r>
                <a14:m>
                  <m:oMath xmlns:m="http://schemas.openxmlformats.org/officeDocument/2006/math">
                    <m:r>
                      <a:rPr lang="en-US" sz="2700" i="1" dirty="0" smtClean="0">
                        <a:solidFill>
                          <a:srgbClr val="FFFF00"/>
                        </a:solidFill>
                        <a:latin typeface="Cambria Math"/>
                        <a:ea typeface="Cambria Math"/>
                      </a:rPr>
                      <m:t>𝐶</m:t>
                    </m:r>
                    <m:r>
                      <a:rPr lang="en-US" sz="2700" i="1" baseline="-25000" dirty="0">
                        <a:solidFill>
                          <a:srgbClr val="FFFF00"/>
                        </a:solidFill>
                        <a:latin typeface="Cambria Math"/>
                        <a:ea typeface="Cambria Math"/>
                      </a:rPr>
                      <m:t>𝑅</m:t>
                    </m:r>
                  </m:oMath>
                </a14:m>
                <a:r>
                  <a:rPr lang="en-US" sz="2700" dirty="0"/>
                  <a:t> is the drug solubility in the polymer, which also the drug reservoir concentration in the system, and </a:t>
                </a:r>
                <a:r>
                  <a:rPr lang="en-US" sz="2700" dirty="0" err="1">
                    <a:solidFill>
                      <a:srgbClr val="FFFF00"/>
                    </a:solidFill>
                  </a:rPr>
                  <a:t>D</a:t>
                </a:r>
                <a:r>
                  <a:rPr lang="en-US" sz="2700" baseline="-25000" dirty="0" err="1">
                    <a:solidFill>
                      <a:srgbClr val="FFFF00"/>
                    </a:solidFill>
                  </a:rPr>
                  <a:t>p</a:t>
                </a:r>
                <a:r>
                  <a:rPr lang="en-US" sz="2700" dirty="0"/>
                  <a:t> is the diffusivity of the drug molecules in the polymer matrix.</a:t>
                </a:r>
              </a:p>
              <a:p>
                <a:pPr marL="0" indent="0">
                  <a:buSzPct val="13000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1804" y="404664"/>
                <a:ext cx="10945216" cy="6048672"/>
              </a:xfrm>
              <a:blipFill rotWithShape="0">
                <a:blip r:embed="rId3"/>
                <a:stretch>
                  <a:fillRect l="-1114" t="-2014" r="-780"/>
                </a:stretch>
              </a:blipFill>
            </p:spPr>
            <p:txBody>
              <a:bodyPr/>
              <a:lstStyle/>
              <a:p>
                <a:r>
                  <a:rPr lang="en-US">
                    <a:noFill/>
                  </a:rPr>
                  <a:t> </a:t>
                </a:r>
              </a:p>
            </p:txBody>
          </p:sp>
        </mc:Fallback>
      </mc:AlternateContent>
    </p:spTree>
    <p:extLst>
      <p:ext uri="{BB962C8B-B14F-4D97-AF65-F5344CB8AC3E}">
        <p14:creationId xmlns:p14="http://schemas.microsoft.com/office/powerpoint/2010/main" val="281772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8828" y="3284984"/>
            <a:ext cx="2031118" cy="184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69876" y="958662"/>
            <a:ext cx="2964691" cy="656148"/>
          </a:xfrm>
        </p:spPr>
        <p:txBody>
          <a:bodyPr>
            <a:normAutofit/>
          </a:bodyPr>
          <a:lstStyle/>
          <a:p>
            <a:r>
              <a:rPr lang="en-US" sz="3800" b="1" dirty="0" smtClean="0">
                <a:solidFill>
                  <a:srgbClr val="FFFF00"/>
                </a:solidFill>
              </a:rPr>
              <a:t>Nitro-</a:t>
            </a:r>
            <a:r>
              <a:rPr lang="en-US" sz="3800" b="1" dirty="0" err="1" smtClean="0">
                <a:solidFill>
                  <a:srgbClr val="FFFF00"/>
                </a:solidFill>
              </a:rPr>
              <a:t>Dur</a:t>
            </a:r>
            <a:endParaRPr lang="en-US" sz="3800" b="1" dirty="0">
              <a:solidFill>
                <a:srgbClr val="FFFF00"/>
              </a:solidFill>
            </a:endParaRPr>
          </a:p>
        </p:txBody>
      </p:sp>
      <p:sp>
        <p:nvSpPr>
          <p:cNvPr id="3" name="Content Placeholder 2"/>
          <p:cNvSpPr>
            <a:spLocks noGrp="1"/>
          </p:cNvSpPr>
          <p:nvPr>
            <p:ph idx="1"/>
          </p:nvPr>
        </p:nvSpPr>
        <p:spPr>
          <a:xfrm>
            <a:off x="765820" y="1628800"/>
            <a:ext cx="10153128" cy="4824536"/>
          </a:xfrm>
        </p:spPr>
        <p:txBody>
          <a:bodyPr>
            <a:noAutofit/>
          </a:bodyPr>
          <a:lstStyle/>
          <a:p>
            <a:pPr algn="just"/>
            <a:r>
              <a:rPr lang="en-US" sz="3200" dirty="0" smtClean="0"/>
              <a:t>Is a transdermal drug Delivery (TDD) system produced by:</a:t>
            </a:r>
          </a:p>
          <a:p>
            <a:pPr marL="514350" indent="-514350" algn="just">
              <a:buClr>
                <a:srgbClr val="FFFF00"/>
              </a:buClr>
              <a:buSzPct val="120000"/>
              <a:buFont typeface="+mj-lt"/>
              <a:buAutoNum type="arabicPeriod"/>
            </a:pPr>
            <a:r>
              <a:rPr lang="en-US" sz="3200" dirty="0" smtClean="0"/>
              <a:t>Heating an aqueous solution of water-soluble polymer,   </a:t>
            </a:r>
          </a:p>
          <a:p>
            <a:pPr marL="0" indent="0" algn="just">
              <a:buClr>
                <a:srgbClr val="FFFF00"/>
              </a:buClr>
              <a:buSzPct val="120000"/>
              <a:buNone/>
            </a:pPr>
            <a:r>
              <a:rPr lang="en-US" sz="3200" dirty="0"/>
              <a:t> </a:t>
            </a:r>
            <a:r>
              <a:rPr lang="en-US" sz="3200" dirty="0" smtClean="0"/>
              <a:t>     (glycerol, </a:t>
            </a:r>
            <a:r>
              <a:rPr lang="en-US" sz="3200" dirty="0"/>
              <a:t>&amp;</a:t>
            </a:r>
            <a:r>
              <a:rPr lang="en-US" sz="3200" dirty="0" smtClean="0"/>
              <a:t> polyvinyl alcohol).</a:t>
            </a:r>
          </a:p>
          <a:p>
            <a:pPr marL="514350" indent="-514350" algn="just">
              <a:buClr>
                <a:srgbClr val="FFFF00"/>
              </a:buClr>
              <a:buSzPct val="120000"/>
              <a:buFont typeface="+mj-lt"/>
              <a:buAutoNum type="arabicPeriod" startAt="2"/>
            </a:pPr>
            <a:r>
              <a:rPr lang="en-US" sz="3200" dirty="0" smtClean="0"/>
              <a:t>The temp. is then lowered &amp; “Nitroglycerin </a:t>
            </a:r>
            <a:r>
              <a:rPr lang="en-US" sz="3200" dirty="0"/>
              <a:t>&amp;</a:t>
            </a:r>
            <a:r>
              <a:rPr lang="en-US" sz="3200" dirty="0" smtClean="0"/>
              <a:t> lactose” triturated are dispersed just above the congealing temp. of the solution.</a:t>
            </a:r>
          </a:p>
          <a:p>
            <a:pPr marL="514350" indent="-514350" algn="just">
              <a:buClr>
                <a:srgbClr val="FFFF00"/>
              </a:buClr>
              <a:buSzPct val="120000"/>
              <a:buFont typeface="+mj-lt"/>
              <a:buAutoNum type="arabicPeriod" startAt="2"/>
            </a:pPr>
            <a:r>
              <a:rPr lang="en-US" sz="3200" dirty="0"/>
              <a:t>The mixture is solidified in a mold at or below room </a:t>
            </a:r>
            <a:r>
              <a:rPr lang="en-US" sz="3200" dirty="0" smtClean="0"/>
              <a:t>temp. &amp; </a:t>
            </a:r>
            <a:r>
              <a:rPr lang="en-US" sz="3200" dirty="0"/>
              <a:t>then sliced to form a medicated polymer disk.</a:t>
            </a:r>
          </a:p>
          <a:p>
            <a:pPr algn="just"/>
            <a:endParaRPr lang="en-US" sz="3200" dirty="0" smtClean="0"/>
          </a:p>
          <a:p>
            <a:pPr algn="just"/>
            <a:endParaRPr lang="en-US" sz="3200" dirty="0" smtClean="0"/>
          </a:p>
          <a:p>
            <a:pPr algn="just"/>
            <a:endParaRPr lang="en-US" sz="3200" dirty="0"/>
          </a:p>
        </p:txBody>
      </p:sp>
      <p:sp>
        <p:nvSpPr>
          <p:cNvPr id="4" name="Rectangle 3"/>
          <p:cNvSpPr/>
          <p:nvPr/>
        </p:nvSpPr>
        <p:spPr>
          <a:xfrm>
            <a:off x="773455" y="404664"/>
            <a:ext cx="10729192" cy="553998"/>
          </a:xfrm>
          <a:prstGeom prst="rect">
            <a:avLst/>
          </a:prstGeom>
        </p:spPr>
        <p:txBody>
          <a:bodyPr wrap="square">
            <a:spAutoFit/>
          </a:bodyPr>
          <a:lstStyle/>
          <a:p>
            <a:r>
              <a:rPr lang="en-US" sz="3000" dirty="0">
                <a:solidFill>
                  <a:schemeClr val="accent1"/>
                </a:solidFill>
              </a:rPr>
              <a:t>Representatives of this type of drug delivery system are as follows:</a:t>
            </a:r>
          </a:p>
        </p:txBody>
      </p:sp>
    </p:spTree>
    <p:extLst>
      <p:ext uri="{BB962C8B-B14F-4D97-AF65-F5344CB8AC3E}">
        <p14:creationId xmlns:p14="http://schemas.microsoft.com/office/powerpoint/2010/main" val="230801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844" y="224644"/>
            <a:ext cx="10225136" cy="3240360"/>
          </a:xfrm>
        </p:spPr>
        <p:txBody>
          <a:bodyPr>
            <a:noAutofit/>
          </a:bodyPr>
          <a:lstStyle/>
          <a:p>
            <a:r>
              <a:rPr lang="en-US" sz="3200" dirty="0" smtClean="0"/>
              <a:t>After assembly onto a drug impermeable </a:t>
            </a:r>
            <a:r>
              <a:rPr lang="en-US" sz="3200" dirty="0" smtClean="0">
                <a:solidFill>
                  <a:srgbClr val="FFFF00"/>
                </a:solidFill>
              </a:rPr>
              <a:t>metallic plastic laminate</a:t>
            </a:r>
            <a:r>
              <a:rPr lang="en-US" sz="3200" dirty="0" smtClean="0"/>
              <a:t>, a patch type TDD system is assembled with an adhesive rim surrounding the medicated disk </a:t>
            </a:r>
            <a:r>
              <a:rPr lang="en-US" sz="3200" dirty="0" smtClean="0">
                <a:solidFill>
                  <a:schemeClr val="accent1"/>
                </a:solidFill>
              </a:rPr>
              <a:t>(figure 10).</a:t>
            </a:r>
          </a:p>
          <a:p>
            <a:r>
              <a:rPr lang="en-US" sz="3200" dirty="0" smtClean="0">
                <a:solidFill>
                  <a:srgbClr val="00B050"/>
                </a:solidFill>
              </a:rPr>
              <a:t>This TDDS provide a continuous  transdermal infusion of Nitroglycerin at dosage rate of 0.5 mg/cm</a:t>
            </a:r>
            <a:r>
              <a:rPr lang="en-US" sz="3200" baseline="30000" dirty="0" smtClean="0">
                <a:solidFill>
                  <a:srgbClr val="00B050"/>
                </a:solidFill>
              </a:rPr>
              <a:t>2</a:t>
            </a:r>
            <a:r>
              <a:rPr lang="en-US" sz="3200" dirty="0" smtClean="0">
                <a:solidFill>
                  <a:srgbClr val="00B050"/>
                </a:solidFill>
              </a:rPr>
              <a:t>/day (24 hr.).</a:t>
            </a:r>
          </a:p>
          <a:p>
            <a:r>
              <a:rPr lang="en-US" sz="3200" dirty="0" smtClean="0">
                <a:solidFill>
                  <a:srgbClr val="00B050"/>
                </a:solidFill>
              </a:rPr>
              <a:t>Used  for the treatment of </a:t>
            </a:r>
            <a:r>
              <a:rPr lang="en-US" sz="3200" dirty="0" smtClean="0">
                <a:solidFill>
                  <a:srgbClr val="FFFF00"/>
                </a:solidFill>
              </a:rPr>
              <a:t>angina pectoris</a:t>
            </a:r>
            <a:r>
              <a:rPr lang="en-US" sz="3200" dirty="0" smtClean="0">
                <a:solidFill>
                  <a:srgbClr val="00B050"/>
                </a:solidFill>
              </a:rPr>
              <a:t>. </a:t>
            </a:r>
          </a:p>
        </p:txBody>
      </p:sp>
      <p:pic>
        <p:nvPicPr>
          <p:cNvPr id="4"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875"/>
                    </a14:imgEffect>
                  </a14:imgLayer>
                </a14:imgProps>
              </a:ext>
            </a:extLst>
          </a:blip>
          <a:stretch>
            <a:fillRect/>
          </a:stretch>
        </p:blipFill>
        <p:spPr>
          <a:xfrm>
            <a:off x="2061964" y="3573016"/>
            <a:ext cx="8350753" cy="3096344"/>
          </a:xfrm>
          <a:prstGeom prst="rect">
            <a:avLst/>
          </a:prstGeom>
        </p:spPr>
      </p:pic>
      <p:sp>
        <p:nvSpPr>
          <p:cNvPr id="5" name="TextBox 4"/>
          <p:cNvSpPr txBox="1"/>
          <p:nvPr/>
        </p:nvSpPr>
        <p:spPr>
          <a:xfrm>
            <a:off x="2422004" y="3501008"/>
            <a:ext cx="1399742" cy="461665"/>
          </a:xfrm>
          <a:prstGeom prst="rect">
            <a:avLst/>
          </a:prstGeom>
          <a:noFill/>
        </p:spPr>
        <p:txBody>
          <a:bodyPr wrap="none" rtlCol="0">
            <a:spAutoFit/>
          </a:bodyPr>
          <a:lstStyle/>
          <a:p>
            <a:r>
              <a:rPr lang="en-US" sz="2400" b="1" dirty="0" smtClean="0">
                <a:solidFill>
                  <a:schemeClr val="bg1"/>
                </a:solidFill>
              </a:rPr>
              <a:t>Figure 10</a:t>
            </a:r>
            <a:endParaRPr lang="en-US" sz="2400" b="1" dirty="0">
              <a:solidFill>
                <a:schemeClr val="bg1"/>
              </a:solidFill>
            </a:endParaRPr>
          </a:p>
        </p:txBody>
      </p:sp>
    </p:spTree>
    <p:extLst>
      <p:ext uri="{BB962C8B-B14F-4D97-AF65-F5344CB8AC3E}">
        <p14:creationId xmlns:p14="http://schemas.microsoft.com/office/powerpoint/2010/main" val="34291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9" y="44624"/>
            <a:ext cx="7477898" cy="771872"/>
          </a:xfrm>
        </p:spPr>
        <p:txBody>
          <a:bodyPr>
            <a:normAutofit/>
          </a:bodyPr>
          <a:lstStyle/>
          <a:p>
            <a:r>
              <a:rPr lang="en-US" sz="4000" dirty="0">
                <a:solidFill>
                  <a:srgbClr val="FFFF00"/>
                </a:solidFill>
              </a:rPr>
              <a:t>Compudose Subdermal implant</a:t>
            </a:r>
            <a:endParaRPr lang="en-US" sz="4000" dirty="0"/>
          </a:p>
        </p:txBody>
      </p:sp>
      <p:sp>
        <p:nvSpPr>
          <p:cNvPr id="3" name="Content Placeholder 2"/>
          <p:cNvSpPr>
            <a:spLocks noGrp="1"/>
          </p:cNvSpPr>
          <p:nvPr>
            <p:ph idx="1"/>
          </p:nvPr>
        </p:nvSpPr>
        <p:spPr>
          <a:xfrm>
            <a:off x="670834" y="1020799"/>
            <a:ext cx="10824178" cy="3848362"/>
          </a:xfrm>
        </p:spPr>
        <p:txBody>
          <a:bodyPr>
            <a:noAutofit/>
          </a:bodyPr>
          <a:lstStyle/>
          <a:p>
            <a:pPr marL="457200" indent="-457200">
              <a:buClr>
                <a:srgbClr val="FFFF00"/>
              </a:buClr>
              <a:buSzPct val="120000"/>
              <a:buFont typeface="+mj-lt"/>
              <a:buAutoNum type="arabicPeriod"/>
            </a:pPr>
            <a:r>
              <a:rPr lang="en-US" sz="3200" dirty="0" smtClean="0"/>
              <a:t>Dispersing </a:t>
            </a:r>
            <a:r>
              <a:rPr lang="en-US" sz="3200" dirty="0"/>
              <a:t>micronized estradiol crystal in a viscous silicon </a:t>
            </a:r>
            <a:r>
              <a:rPr lang="en-US" sz="3200" dirty="0" smtClean="0"/>
              <a:t>elastomer.</a:t>
            </a:r>
          </a:p>
          <a:p>
            <a:pPr marL="457200" indent="-457200">
              <a:buClr>
                <a:srgbClr val="FFFF00"/>
              </a:buClr>
              <a:buSzPct val="120000"/>
              <a:buFont typeface="+mj-lt"/>
              <a:buAutoNum type="arabicPeriod"/>
            </a:pPr>
            <a:r>
              <a:rPr lang="en-US" sz="3200" dirty="0" smtClean="0"/>
              <a:t>Coating </a:t>
            </a:r>
            <a:r>
              <a:rPr lang="en-US" sz="3200" dirty="0"/>
              <a:t>the dispersing polymer around a rigid (drug free) silicon rod </a:t>
            </a:r>
            <a:r>
              <a:rPr lang="en-US" sz="3200" dirty="0" smtClean="0"/>
              <a:t>by </a:t>
            </a:r>
            <a:r>
              <a:rPr lang="en-US" sz="3200" dirty="0"/>
              <a:t>extrusion to form a cylindrical </a:t>
            </a:r>
            <a:r>
              <a:rPr lang="en-US" sz="3200" dirty="0" smtClean="0"/>
              <a:t>implant.</a:t>
            </a:r>
          </a:p>
          <a:p>
            <a:pPr marL="457200" indent="-457200">
              <a:buClr>
                <a:srgbClr val="FFFF00"/>
              </a:buClr>
              <a:buSzPct val="120000"/>
              <a:buFont typeface="+mj-lt"/>
              <a:buAutoNum type="arabicPeriod"/>
            </a:pPr>
            <a:r>
              <a:rPr lang="en-US" sz="3200" dirty="0" smtClean="0"/>
              <a:t>Compudose  Implant  is designed for subcutaneous implantation  for growth promotion.</a:t>
            </a:r>
          </a:p>
          <a:p>
            <a:pPr marL="457200" indent="-457200">
              <a:buClr>
                <a:srgbClr val="FFFF00"/>
              </a:buClr>
              <a:buSzPct val="120000"/>
              <a:buFont typeface="+mj-lt"/>
              <a:buAutoNum type="arabicPeriod"/>
            </a:pPr>
            <a:r>
              <a:rPr lang="en-US" sz="3200" dirty="0" smtClean="0">
                <a:solidFill>
                  <a:schemeClr val="accent2"/>
                </a:solidFill>
              </a:rPr>
              <a:t>It</a:t>
            </a:r>
            <a:r>
              <a:rPr lang="en-US" sz="3200" dirty="0" smtClean="0"/>
              <a:t> </a:t>
            </a:r>
            <a:r>
              <a:rPr lang="en-US" sz="3200" dirty="0" smtClean="0">
                <a:solidFill>
                  <a:schemeClr val="accent2"/>
                </a:solidFill>
              </a:rPr>
              <a:t>release a controlled dose of estradiol  for 200 or 400 days</a:t>
            </a:r>
            <a:r>
              <a:rPr lang="en-US" sz="3200" dirty="0" smtClean="0"/>
              <a:t>.</a:t>
            </a:r>
            <a:endParaRPr lang="en-US" sz="3200" dirty="0"/>
          </a:p>
        </p:txBody>
      </p:sp>
      <p:grpSp>
        <p:nvGrpSpPr>
          <p:cNvPr id="4" name="Group 3"/>
          <p:cNvGrpSpPr/>
          <p:nvPr/>
        </p:nvGrpSpPr>
        <p:grpSpPr>
          <a:xfrm>
            <a:off x="3166599" y="5217807"/>
            <a:ext cx="4657543" cy="1324020"/>
            <a:chOff x="3166599" y="5217807"/>
            <a:chExt cx="4657543" cy="1324020"/>
          </a:xfrm>
        </p:grpSpPr>
        <p:sp>
          <p:nvSpPr>
            <p:cNvPr id="6" name="Can 5"/>
            <p:cNvSpPr/>
            <p:nvPr/>
          </p:nvSpPr>
          <p:spPr>
            <a:xfrm rot="16200000">
              <a:off x="5895895" y="3905694"/>
              <a:ext cx="616134" cy="3240360"/>
            </a:xfrm>
            <a:prstGeom prst="can">
              <a:avLst>
                <a:gd name="adj" fmla="val 66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655790" y="5385924"/>
              <a:ext cx="228067" cy="304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231604" y="5589240"/>
              <a:ext cx="1496194" cy="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66599" y="5257877"/>
              <a:ext cx="1417183" cy="400110"/>
            </a:xfrm>
            <a:prstGeom prst="rect">
              <a:avLst/>
            </a:prstGeom>
            <a:noFill/>
          </p:spPr>
          <p:txBody>
            <a:bodyPr wrap="none" rtlCol="0">
              <a:spAutoFit/>
            </a:bodyPr>
            <a:lstStyle/>
            <a:p>
              <a:r>
                <a:rPr lang="en-US" sz="2000" b="1" dirty="0" smtClean="0"/>
                <a:t>Silicon Rod</a:t>
              </a:r>
              <a:endParaRPr lang="en-US" sz="2000" b="1" dirty="0"/>
            </a:p>
          </p:txBody>
        </p:sp>
        <p:sp>
          <p:nvSpPr>
            <p:cNvPr id="10" name="TextBox 9"/>
            <p:cNvSpPr txBox="1"/>
            <p:nvPr/>
          </p:nvSpPr>
          <p:spPr>
            <a:xfrm>
              <a:off x="5160839" y="5833941"/>
              <a:ext cx="2013693" cy="707886"/>
            </a:xfrm>
            <a:prstGeom prst="rect">
              <a:avLst/>
            </a:prstGeom>
            <a:noFill/>
          </p:spPr>
          <p:txBody>
            <a:bodyPr wrap="none" rtlCol="0">
              <a:spAutoFit/>
            </a:bodyPr>
            <a:lstStyle/>
            <a:p>
              <a:r>
                <a:rPr lang="en-US" sz="2000" dirty="0" smtClean="0"/>
                <a:t>Estradiol Packing</a:t>
              </a:r>
            </a:p>
            <a:p>
              <a:r>
                <a:rPr lang="en-US" sz="2000" dirty="0" smtClean="0"/>
                <a:t>Polymer Matrix</a:t>
              </a:r>
              <a:endParaRPr lang="en-US" sz="2000" dirty="0"/>
            </a:p>
          </p:txBody>
        </p:sp>
      </p:grpSp>
    </p:spTree>
    <p:extLst>
      <p:ext uri="{BB962C8B-B14F-4D97-AF65-F5344CB8AC3E}">
        <p14:creationId xmlns:p14="http://schemas.microsoft.com/office/powerpoint/2010/main" val="237291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04" y="477416"/>
            <a:ext cx="9144001" cy="843880"/>
          </a:xfrm>
        </p:spPr>
        <p:txBody>
          <a:bodyPr/>
          <a:lstStyle/>
          <a:p>
            <a:r>
              <a:rPr lang="en-US" b="1" dirty="0">
                <a:solidFill>
                  <a:srgbClr val="FFFF00"/>
                </a:solidFill>
                <a:latin typeface="Century" panose="02040604050505020304" pitchFamily="18" charset="0"/>
              </a:rPr>
              <a:t>Plasma concentration time profile</a:t>
            </a:r>
            <a:endParaRPr lang="en-US" dirty="0">
              <a:solidFill>
                <a:srgbClr val="FFFF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3852" y="1340768"/>
            <a:ext cx="9097653" cy="5040560"/>
          </a:xfrm>
          <a:effectLst>
            <a:glow rad="127000">
              <a:schemeClr val="bg2">
                <a:alpha val="0"/>
              </a:schemeClr>
            </a:glow>
            <a:softEdge rad="127000"/>
          </a:effectLst>
        </p:spPr>
      </p:pic>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250933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188640"/>
            <a:ext cx="9144001" cy="864096"/>
          </a:xfrm>
        </p:spPr>
        <p:txBody>
          <a:bodyPr>
            <a:normAutofit/>
          </a:bodyPr>
          <a:lstStyle/>
          <a:p>
            <a:r>
              <a:rPr lang="en-US" dirty="0">
                <a:solidFill>
                  <a:srgbClr val="FFFF00"/>
                </a:solidFill>
              </a:rPr>
              <a:t>Compudose Cattle Growth </a:t>
            </a:r>
            <a:r>
              <a:rPr lang="en-US" dirty="0" smtClean="0">
                <a:solidFill>
                  <a:srgbClr val="FFFF00"/>
                </a:solidFill>
              </a:rPr>
              <a:t>Implant</a:t>
            </a:r>
            <a:endParaRPr lang="en-US" dirty="0">
              <a:solidFill>
                <a:srgbClr val="FFFF00"/>
              </a:solidFill>
            </a:endParaRPr>
          </a:p>
        </p:txBody>
      </p:sp>
      <p:sp>
        <p:nvSpPr>
          <p:cNvPr id="3" name="Content Placeholder 2"/>
          <p:cNvSpPr>
            <a:spLocks noGrp="1"/>
          </p:cNvSpPr>
          <p:nvPr>
            <p:ph idx="1"/>
          </p:nvPr>
        </p:nvSpPr>
        <p:spPr>
          <a:xfrm>
            <a:off x="981844" y="1052736"/>
            <a:ext cx="10153127" cy="5400599"/>
          </a:xfrm>
        </p:spPr>
        <p:txBody>
          <a:bodyPr>
            <a:noAutofit/>
          </a:bodyPr>
          <a:lstStyle/>
          <a:p>
            <a:pPr>
              <a:buClr>
                <a:srgbClr val="FFFF00"/>
              </a:buClr>
            </a:pPr>
            <a:r>
              <a:rPr lang="en-US" sz="2900" dirty="0" smtClean="0"/>
              <a:t>Microcrystalline </a:t>
            </a:r>
            <a:r>
              <a:rPr lang="en-US" sz="2900" dirty="0"/>
              <a:t>estradiol in a silicon rubber matrix, which is then used to coat a biocompatible inert core of silicone rubber.</a:t>
            </a:r>
          </a:p>
          <a:p>
            <a:pPr>
              <a:buClr>
                <a:srgbClr val="FFFF00"/>
              </a:buClr>
            </a:pPr>
            <a:r>
              <a:rPr lang="en-US" sz="2900" dirty="0"/>
              <a:t>Implants placed under skin of animals.</a:t>
            </a:r>
          </a:p>
          <a:p>
            <a:pPr>
              <a:buClr>
                <a:srgbClr val="FFFF00"/>
              </a:buClr>
            </a:pPr>
            <a:r>
              <a:rPr lang="en-US" sz="2900" dirty="0"/>
              <a:t>Estradiol release into systemic </a:t>
            </a:r>
            <a:r>
              <a:rPr lang="en-US" sz="2900" dirty="0" smtClean="0"/>
              <a:t>circulation.</a:t>
            </a:r>
            <a:endParaRPr lang="en-US" sz="2900" dirty="0"/>
          </a:p>
          <a:p>
            <a:pPr>
              <a:buClr>
                <a:srgbClr val="FFFF00"/>
              </a:buClr>
            </a:pPr>
            <a:r>
              <a:rPr lang="en-US" sz="2900" dirty="0"/>
              <a:t>Stimulate animals Pituitary Gland.</a:t>
            </a:r>
          </a:p>
          <a:p>
            <a:pPr>
              <a:buClr>
                <a:srgbClr val="FFFF00"/>
              </a:buClr>
            </a:pPr>
            <a:r>
              <a:rPr lang="en-US" sz="2900" dirty="0"/>
              <a:t>Increase in growth hormone production.</a:t>
            </a:r>
          </a:p>
          <a:p>
            <a:pPr>
              <a:buClr>
                <a:srgbClr val="FFFF00"/>
              </a:buClr>
            </a:pPr>
            <a:r>
              <a:rPr lang="en-US" sz="2900" dirty="0"/>
              <a:t>Animal gain weight at higher rate.</a:t>
            </a:r>
          </a:p>
          <a:p>
            <a:pPr>
              <a:buClr>
                <a:srgbClr val="FFFF00"/>
              </a:buClr>
            </a:pPr>
            <a:r>
              <a:rPr lang="en-US" sz="2900" dirty="0"/>
              <a:t>At end of growing period, implant easily removed.</a:t>
            </a:r>
          </a:p>
          <a:p>
            <a:pPr>
              <a:buClr>
                <a:srgbClr val="FFFF00"/>
              </a:buClr>
            </a:pPr>
            <a:r>
              <a:rPr lang="en-US" sz="2900" dirty="0"/>
              <a:t>Available as Campudose-400 and Campudose-200.</a:t>
            </a:r>
          </a:p>
          <a:p>
            <a:endParaRPr lang="en-US" sz="2900" dirty="0"/>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78891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260648"/>
            <a:ext cx="9144001" cy="576064"/>
          </a:xfrm>
        </p:spPr>
        <p:txBody>
          <a:bodyPr>
            <a:normAutofit fontScale="90000"/>
          </a:bodyPr>
          <a:lstStyle/>
          <a:p>
            <a:r>
              <a:rPr lang="en-US" dirty="0">
                <a:solidFill>
                  <a:srgbClr val="FFFF00"/>
                </a:solidFill>
              </a:rPr>
              <a:t>C. Micro-reservoir Partition-Controlled </a:t>
            </a:r>
            <a:r>
              <a:rPr lang="en-US" dirty="0" smtClean="0">
                <a:solidFill>
                  <a:srgbClr val="FFFF00"/>
                </a:solidFill>
              </a:rPr>
              <a:t>D.D.S </a:t>
            </a:r>
            <a:endParaRPr lang="en-US" dirty="0"/>
          </a:p>
        </p:txBody>
      </p:sp>
      <p:sp>
        <p:nvSpPr>
          <p:cNvPr id="3" name="Content Placeholder 2"/>
          <p:cNvSpPr>
            <a:spLocks noGrp="1"/>
          </p:cNvSpPr>
          <p:nvPr>
            <p:ph idx="1"/>
          </p:nvPr>
        </p:nvSpPr>
        <p:spPr>
          <a:xfrm>
            <a:off x="261764" y="1052736"/>
            <a:ext cx="6840760" cy="5184576"/>
          </a:xfrm>
        </p:spPr>
        <p:txBody>
          <a:bodyPr>
            <a:normAutofit fontScale="92500"/>
          </a:bodyPr>
          <a:lstStyle/>
          <a:p>
            <a:pPr algn="just"/>
            <a:r>
              <a:rPr lang="en-US" sz="3200" dirty="0"/>
              <a:t>T</a:t>
            </a:r>
            <a:r>
              <a:rPr lang="en-US" sz="3200" dirty="0" smtClean="0"/>
              <a:t>he </a:t>
            </a:r>
            <a:r>
              <a:rPr lang="en-US" sz="3200" dirty="0"/>
              <a:t>drug reservoir is fabricated </a:t>
            </a:r>
            <a:r>
              <a:rPr lang="en-US" sz="3200" dirty="0" smtClean="0"/>
              <a:t>by:</a:t>
            </a:r>
          </a:p>
          <a:p>
            <a:pPr algn="just"/>
            <a:r>
              <a:rPr lang="en-US" sz="3200" dirty="0" smtClean="0"/>
              <a:t> </a:t>
            </a:r>
            <a:r>
              <a:rPr lang="en-US" sz="3200" dirty="0" smtClean="0">
                <a:solidFill>
                  <a:srgbClr val="92D050"/>
                </a:solidFill>
              </a:rPr>
              <a:t>Micro-dispersion </a:t>
            </a:r>
            <a:r>
              <a:rPr lang="en-US" sz="3200" dirty="0">
                <a:solidFill>
                  <a:srgbClr val="92D050"/>
                </a:solidFill>
              </a:rPr>
              <a:t>of an aqueous suspension of drug</a:t>
            </a:r>
            <a:r>
              <a:rPr lang="en-US" sz="3200" dirty="0"/>
              <a:t> using a high-energy dispersion technique in a </a:t>
            </a:r>
            <a:r>
              <a:rPr lang="en-US" sz="3200" dirty="0" smtClean="0">
                <a:solidFill>
                  <a:srgbClr val="92D050"/>
                </a:solidFill>
              </a:rPr>
              <a:t>suitable </a:t>
            </a:r>
            <a:r>
              <a:rPr lang="en-US" sz="3200" dirty="0">
                <a:solidFill>
                  <a:srgbClr val="92D050"/>
                </a:solidFill>
              </a:rPr>
              <a:t>polymer,</a:t>
            </a:r>
            <a:r>
              <a:rPr lang="en-US" sz="3200" dirty="0"/>
              <a:t> such as silicone elastomers, to form a homogeneous dispersion of many </a:t>
            </a:r>
            <a:r>
              <a:rPr lang="en-US" sz="3200" dirty="0" smtClean="0"/>
              <a:t>discrete, </a:t>
            </a:r>
            <a:r>
              <a:rPr lang="en-US" sz="3200" dirty="0"/>
              <a:t>microscopic drug reservoir. </a:t>
            </a:r>
          </a:p>
          <a:p>
            <a:pPr algn="just"/>
            <a:r>
              <a:rPr lang="en-US" sz="3200" dirty="0"/>
              <a:t>Different shapes and sizes of drug delivery devices can be </a:t>
            </a:r>
            <a:r>
              <a:rPr lang="en-US" sz="3200" dirty="0" smtClean="0"/>
              <a:t>produced </a:t>
            </a:r>
            <a:r>
              <a:rPr lang="en-US" sz="3200" dirty="0"/>
              <a:t>from this micro-reservoir drug delivery system by molding or </a:t>
            </a:r>
            <a:r>
              <a:rPr lang="en-US" sz="3200" dirty="0" smtClean="0"/>
              <a:t>hot melt extrusion</a:t>
            </a:r>
            <a:r>
              <a:rPr lang="en-US" sz="3200" dirty="0"/>
              <a:t>.</a:t>
            </a:r>
          </a:p>
          <a:p>
            <a:endParaRPr lang="en-US" sz="3200" dirty="0"/>
          </a:p>
        </p:txBody>
      </p:sp>
      <p:pic>
        <p:nvPicPr>
          <p:cNvPr id="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524" y="1196752"/>
            <a:ext cx="4909442" cy="448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836" y="548680"/>
            <a:ext cx="10225136" cy="5760640"/>
          </a:xfrm>
        </p:spPr>
        <p:txBody>
          <a:bodyPr>
            <a:noAutofit/>
          </a:bodyPr>
          <a:lstStyle/>
          <a:p>
            <a:r>
              <a:rPr lang="en-US" sz="3200" dirty="0"/>
              <a:t>Depending upon </a:t>
            </a:r>
            <a:r>
              <a:rPr lang="en-US" sz="3200" dirty="0" smtClean="0"/>
              <a:t>the </a:t>
            </a:r>
            <a:r>
              <a:rPr lang="en-US" sz="3200" dirty="0"/>
              <a:t>desired rate of drug release. </a:t>
            </a:r>
            <a:r>
              <a:rPr lang="en-US" sz="3200" dirty="0" smtClean="0"/>
              <a:t> The </a:t>
            </a:r>
            <a:r>
              <a:rPr lang="en-US" sz="3200" dirty="0"/>
              <a:t>device can be further coated with layer of suitable polymer to modify the mechanism &amp;</a:t>
            </a:r>
            <a:r>
              <a:rPr lang="en-US" sz="3200" dirty="0" smtClean="0"/>
              <a:t> </a:t>
            </a:r>
            <a:r>
              <a:rPr lang="en-US" sz="3200" dirty="0"/>
              <a:t>the rate of drug release. </a:t>
            </a:r>
            <a:endParaRPr lang="en-US" sz="3200" dirty="0" smtClean="0"/>
          </a:p>
          <a:p>
            <a:pPr marL="0" indent="0">
              <a:buNone/>
            </a:pPr>
            <a:r>
              <a:rPr lang="en-US" sz="3200" dirty="0" smtClean="0">
                <a:solidFill>
                  <a:schemeClr val="tx2"/>
                </a:solidFill>
              </a:rPr>
              <a:t>Release </a:t>
            </a:r>
            <a:r>
              <a:rPr lang="en-US" sz="3200" dirty="0">
                <a:solidFill>
                  <a:schemeClr val="tx2"/>
                </a:solidFill>
              </a:rPr>
              <a:t>of drug molecules from this type of </a:t>
            </a:r>
            <a:r>
              <a:rPr lang="en-US" sz="3200" dirty="0" smtClean="0">
                <a:solidFill>
                  <a:schemeClr val="tx2"/>
                </a:solidFill>
              </a:rPr>
              <a:t>DDS </a:t>
            </a:r>
            <a:r>
              <a:rPr lang="en-US" sz="3200" dirty="0">
                <a:solidFill>
                  <a:schemeClr val="tx2"/>
                </a:solidFill>
              </a:rPr>
              <a:t>can follow </a:t>
            </a:r>
            <a:r>
              <a:rPr lang="en-US" sz="3200" dirty="0" smtClean="0">
                <a:solidFill>
                  <a:schemeClr val="tx2"/>
                </a:solidFill>
              </a:rPr>
              <a:t>either:</a:t>
            </a:r>
          </a:p>
          <a:p>
            <a:r>
              <a:rPr lang="en-US" sz="3200" dirty="0" smtClean="0"/>
              <a:t> Dissolution </a:t>
            </a:r>
            <a:r>
              <a:rPr lang="en-US" sz="3200" dirty="0"/>
              <a:t>or a matrix diffusion-controlled </a:t>
            </a:r>
            <a:r>
              <a:rPr lang="en-US" sz="3200" dirty="0" smtClean="0"/>
              <a:t>process. </a:t>
            </a:r>
          </a:p>
          <a:p>
            <a:r>
              <a:rPr lang="en-US" sz="3200" dirty="0" smtClean="0"/>
              <a:t>The </a:t>
            </a:r>
            <a:r>
              <a:rPr lang="en-US" sz="3200" dirty="0"/>
              <a:t>rate of release is controlled at a </a:t>
            </a:r>
            <a:r>
              <a:rPr lang="en-US" sz="3200" dirty="0" smtClean="0"/>
              <a:t>preprogram rate  </a:t>
            </a:r>
            <a:r>
              <a:rPr lang="en-US" sz="3200" dirty="0"/>
              <a:t>by controlling various physicochemical </a:t>
            </a:r>
            <a:r>
              <a:rPr lang="en-US" sz="3200" dirty="0" smtClean="0"/>
              <a:t>parameters. </a:t>
            </a:r>
          </a:p>
          <a:p>
            <a:r>
              <a:rPr lang="en-US" sz="3200" dirty="0">
                <a:solidFill>
                  <a:srgbClr val="FFFF00"/>
                </a:solidFill>
              </a:rPr>
              <a:t>Representatives of this type of drug deliver system are as follows: </a:t>
            </a:r>
          </a:p>
          <a:p>
            <a:endParaRPr lang="en-US" sz="3200" dirty="0"/>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315757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7" y="188640"/>
            <a:ext cx="7776864" cy="723528"/>
          </a:xfrm>
        </p:spPr>
        <p:txBody>
          <a:bodyPr>
            <a:normAutofit/>
          </a:bodyPr>
          <a:lstStyle/>
          <a:p>
            <a:r>
              <a:rPr lang="en-US" sz="4400" dirty="0">
                <a:solidFill>
                  <a:srgbClr val="FFFF00"/>
                </a:solidFill>
              </a:rPr>
              <a:t>Transdermal </a:t>
            </a:r>
            <a:r>
              <a:rPr lang="en-US" sz="4400" dirty="0" err="1">
                <a:solidFill>
                  <a:srgbClr val="FFFF00"/>
                </a:solidFill>
              </a:rPr>
              <a:t>Nitrodisc</a:t>
            </a:r>
            <a:r>
              <a:rPr lang="en-US" sz="4400" dirty="0">
                <a:solidFill>
                  <a:srgbClr val="FFFF00"/>
                </a:solidFill>
              </a:rPr>
              <a:t> </a:t>
            </a:r>
            <a:r>
              <a:rPr lang="en-US" sz="4400" dirty="0" smtClean="0">
                <a:solidFill>
                  <a:srgbClr val="FFFF00"/>
                </a:solidFill>
              </a:rPr>
              <a:t>System</a:t>
            </a:r>
            <a:endParaRPr lang="en-US" sz="4400" dirty="0"/>
          </a:p>
        </p:txBody>
      </p:sp>
      <p:sp>
        <p:nvSpPr>
          <p:cNvPr id="3" name="Content Placeholder 2"/>
          <p:cNvSpPr>
            <a:spLocks noGrp="1"/>
          </p:cNvSpPr>
          <p:nvPr>
            <p:ph idx="1"/>
          </p:nvPr>
        </p:nvSpPr>
        <p:spPr>
          <a:xfrm>
            <a:off x="477788" y="1124744"/>
            <a:ext cx="11233247" cy="3888432"/>
          </a:xfrm>
        </p:spPr>
        <p:txBody>
          <a:bodyPr>
            <a:noAutofit/>
          </a:bodyPr>
          <a:lstStyle/>
          <a:p>
            <a:pPr marL="0" indent="0">
              <a:buClr>
                <a:srgbClr val="FFFF00"/>
              </a:buClr>
              <a:buNone/>
            </a:pPr>
            <a:r>
              <a:rPr lang="en-US" sz="2800" dirty="0" smtClean="0"/>
              <a:t>The drug reservoir formed as follows:</a:t>
            </a:r>
          </a:p>
          <a:p>
            <a:pPr marL="514350" indent="-514350">
              <a:buClr>
                <a:srgbClr val="FFFF00"/>
              </a:buClr>
              <a:buFont typeface="+mj-lt"/>
              <a:buAutoNum type="arabicPeriod"/>
            </a:pPr>
            <a:r>
              <a:rPr lang="en-US" sz="2800" dirty="0"/>
              <a:t>P</a:t>
            </a:r>
            <a:r>
              <a:rPr lang="en-US" sz="2800" dirty="0" smtClean="0"/>
              <a:t>reparing a suspension of </a:t>
            </a:r>
            <a:r>
              <a:rPr lang="en-US" sz="2800" dirty="0"/>
              <a:t>N</a:t>
            </a:r>
            <a:r>
              <a:rPr lang="en-US" sz="2800" dirty="0" smtClean="0"/>
              <a:t>itroglycerin </a:t>
            </a:r>
            <a:r>
              <a:rPr lang="en-US" sz="2800" dirty="0"/>
              <a:t>&amp;</a:t>
            </a:r>
            <a:r>
              <a:rPr lang="en-US" sz="2800" dirty="0" smtClean="0"/>
              <a:t> lactose triturate in an aqueous soliton of 40% Polyethylene Glycol (PEG) 400.</a:t>
            </a:r>
          </a:p>
          <a:p>
            <a:pPr marL="514350" indent="-514350">
              <a:buClr>
                <a:srgbClr val="FFFF00"/>
              </a:buClr>
              <a:buFont typeface="+mj-lt"/>
              <a:buAutoNum type="arabicPeriod"/>
            </a:pPr>
            <a:r>
              <a:rPr lang="en-US" sz="2800" dirty="0" smtClean="0"/>
              <a:t>Dispersing it with isopropyl palmitate, in a mixture of viscous silicone elastomer. </a:t>
            </a:r>
          </a:p>
          <a:p>
            <a:pPr marL="514350" indent="-514350">
              <a:buClr>
                <a:srgbClr val="FFFF00"/>
              </a:buClr>
              <a:buFont typeface="+mj-lt"/>
              <a:buAutoNum type="arabicPeriod"/>
            </a:pPr>
            <a:r>
              <a:rPr lang="en-US" sz="2800" dirty="0"/>
              <a:t>It is engineered to provide a transdermal administration of Nitroglycerin at a daily dosage of 0.5mg/cm</a:t>
            </a:r>
            <a:r>
              <a:rPr lang="en-US" sz="2800" baseline="30000" dirty="0"/>
              <a:t>2</a:t>
            </a:r>
            <a:r>
              <a:rPr lang="en-US" sz="2800" dirty="0"/>
              <a:t> for once-a-day medication of angina pectoris.</a:t>
            </a:r>
            <a:endParaRPr lang="en-US"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164" y="4829894"/>
            <a:ext cx="51339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99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260648"/>
            <a:ext cx="9900591" cy="723528"/>
          </a:xfrm>
        </p:spPr>
        <p:txBody>
          <a:bodyPr>
            <a:normAutofit/>
          </a:bodyPr>
          <a:lstStyle/>
          <a:p>
            <a:r>
              <a:rPr lang="en-US" dirty="0" smtClean="0">
                <a:solidFill>
                  <a:srgbClr val="FFFF00"/>
                </a:solidFill>
              </a:rPr>
              <a:t>IV. Activation-Modulated Drug Delivery Systems</a:t>
            </a:r>
            <a:endParaRPr lang="en-US" dirty="0">
              <a:solidFill>
                <a:srgbClr val="FFFF00"/>
              </a:solidFill>
            </a:endParaRPr>
          </a:p>
        </p:txBody>
      </p:sp>
      <p:sp>
        <p:nvSpPr>
          <p:cNvPr id="3" name="Content Placeholder 2"/>
          <p:cNvSpPr>
            <a:spLocks noGrp="1"/>
          </p:cNvSpPr>
          <p:nvPr>
            <p:ph idx="1"/>
          </p:nvPr>
        </p:nvSpPr>
        <p:spPr>
          <a:xfrm>
            <a:off x="1341884" y="1052736"/>
            <a:ext cx="9721080" cy="5256584"/>
          </a:xfrm>
        </p:spPr>
        <p:txBody>
          <a:bodyPr>
            <a:noAutofit/>
          </a:bodyPr>
          <a:lstStyle/>
          <a:p>
            <a:r>
              <a:rPr lang="en-US" sz="3000" dirty="0" smtClean="0"/>
              <a:t>In this group of controlled-release </a:t>
            </a:r>
          </a:p>
          <a:p>
            <a:pPr marL="0" indent="0">
              <a:buNone/>
            </a:pPr>
            <a:r>
              <a:rPr lang="en-US" sz="3000" dirty="0"/>
              <a:t> </a:t>
            </a:r>
            <a:r>
              <a:rPr lang="en-US" sz="3000" dirty="0" smtClean="0"/>
              <a:t>   DDS is activated by:</a:t>
            </a:r>
          </a:p>
          <a:p>
            <a:r>
              <a:rPr lang="en-US" sz="3000" dirty="0" smtClean="0"/>
              <a:t> P</a:t>
            </a:r>
            <a:r>
              <a:rPr lang="en-US" sz="3000" dirty="0"/>
              <a:t>hysical </a:t>
            </a:r>
            <a:r>
              <a:rPr lang="en-US" sz="3000" dirty="0" smtClean="0"/>
              <a:t>process.</a:t>
            </a:r>
          </a:p>
          <a:p>
            <a:r>
              <a:rPr lang="en-US" sz="3000" dirty="0" smtClean="0"/>
              <a:t>C</a:t>
            </a:r>
            <a:r>
              <a:rPr lang="en-US" sz="3000" dirty="0"/>
              <a:t>hemical </a:t>
            </a:r>
            <a:r>
              <a:rPr lang="en-US" sz="3000" dirty="0" smtClean="0"/>
              <a:t>process.</a:t>
            </a:r>
          </a:p>
          <a:p>
            <a:r>
              <a:rPr lang="en-US" sz="3000" dirty="0" smtClean="0"/>
              <a:t> Biochemical process</a:t>
            </a:r>
          </a:p>
          <a:p>
            <a:pPr marL="0" indent="0">
              <a:buNone/>
            </a:pPr>
            <a:r>
              <a:rPr lang="en-US" sz="3000" dirty="0"/>
              <a:t> </a:t>
            </a:r>
            <a:r>
              <a:rPr lang="en-US" sz="3000" dirty="0" smtClean="0"/>
              <a:t>And or facilitated by the energy supplied externally </a:t>
            </a:r>
            <a:r>
              <a:rPr lang="en-US" sz="2800" dirty="0" smtClean="0"/>
              <a:t>(figure 3).</a:t>
            </a:r>
          </a:p>
          <a:p>
            <a:r>
              <a:rPr lang="en-US" sz="3000" dirty="0" smtClean="0"/>
              <a:t>The rate of drug released is then controlled </a:t>
            </a:r>
            <a:r>
              <a:rPr lang="en-US" sz="3000" dirty="0"/>
              <a:t>b</a:t>
            </a:r>
            <a:r>
              <a:rPr lang="en-US" sz="3000" dirty="0" smtClean="0"/>
              <a:t>ased on the nature of the process applied or the type of energy used.</a:t>
            </a:r>
            <a:endParaRPr lang="en-US" sz="3000" dirty="0"/>
          </a:p>
        </p:txBody>
      </p:sp>
      <p:pic>
        <p:nvPicPr>
          <p:cNvPr id="4" name="Picture 3"/>
          <p:cNvPicPr>
            <a:picLocks noChangeAspect="1"/>
          </p:cNvPicPr>
          <p:nvPr/>
        </p:nvPicPr>
        <p:blipFill>
          <a:blip r:embed="rId2"/>
          <a:stretch>
            <a:fillRect/>
          </a:stretch>
        </p:blipFill>
        <p:spPr>
          <a:xfrm>
            <a:off x="5806380" y="1556792"/>
            <a:ext cx="5005855" cy="2681356"/>
          </a:xfrm>
          <a:prstGeom prst="rect">
            <a:avLst/>
          </a:prstGeom>
        </p:spPr>
      </p:pic>
      <p:sp>
        <p:nvSpPr>
          <p:cNvPr id="5" name="Rectangle 4"/>
          <p:cNvSpPr/>
          <p:nvPr/>
        </p:nvSpPr>
        <p:spPr>
          <a:xfrm>
            <a:off x="5918093" y="3851756"/>
            <a:ext cx="928459" cy="369332"/>
          </a:xfrm>
          <a:prstGeom prst="rect">
            <a:avLst/>
          </a:prstGeom>
        </p:spPr>
        <p:txBody>
          <a:bodyPr wrap="none">
            <a:spAutoFit/>
          </a:bodyPr>
          <a:lstStyle/>
          <a:p>
            <a:r>
              <a:rPr lang="en-US" b="1" dirty="0">
                <a:solidFill>
                  <a:schemeClr val="bg2"/>
                </a:solidFill>
              </a:rPr>
              <a:t>figure 3</a:t>
            </a:r>
          </a:p>
        </p:txBody>
      </p:sp>
    </p:spTree>
    <p:extLst>
      <p:ext uri="{BB962C8B-B14F-4D97-AF65-F5344CB8AC3E}">
        <p14:creationId xmlns:p14="http://schemas.microsoft.com/office/powerpoint/2010/main" val="61501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215" y="2574032"/>
            <a:ext cx="10969943" cy="1575048"/>
          </a:xfrm>
        </p:spPr>
        <p:txBody>
          <a:bodyPr>
            <a:noAutofit/>
          </a:bodyPr>
          <a:lstStyle/>
          <a:p>
            <a:pPr algn="ctr"/>
            <a:r>
              <a:rPr lang="en-US" sz="5400" dirty="0" smtClean="0">
                <a:solidFill>
                  <a:srgbClr val="FFFF00"/>
                </a:solidFill>
              </a:rPr>
              <a:t>Classification of the Activation-Modulated DDS</a:t>
            </a:r>
            <a:endParaRPr lang="en-US" sz="5400" dirty="0">
              <a:solidFill>
                <a:srgbClr val="FFFF00"/>
              </a:solidFill>
            </a:endParaRPr>
          </a:p>
        </p:txBody>
      </p:sp>
      <p:sp>
        <p:nvSpPr>
          <p:cNvPr id="3" name="Content Placeholder 2"/>
          <p:cNvSpPr>
            <a:spLocks noGrp="1"/>
          </p:cNvSpPr>
          <p:nvPr>
            <p:ph idx="1"/>
          </p:nvPr>
        </p:nvSpPr>
        <p:spPr/>
        <p:txBody>
          <a:bodyPr>
            <a:normAutofit/>
          </a:bodyPr>
          <a:lstStyle/>
          <a:p>
            <a:endParaRPr lang="en-US" dirty="0" smtClean="0"/>
          </a:p>
          <a:p>
            <a:endParaRPr lang="en-US" dirty="0"/>
          </a:p>
        </p:txBody>
      </p:sp>
    </p:spTree>
    <p:extLst>
      <p:ext uri="{BB962C8B-B14F-4D97-AF65-F5344CB8AC3E}">
        <p14:creationId xmlns:p14="http://schemas.microsoft.com/office/powerpoint/2010/main" val="54944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597" y="188640"/>
            <a:ext cx="5580111" cy="915888"/>
          </a:xfrm>
        </p:spPr>
        <p:txBody>
          <a:bodyPr>
            <a:normAutofit/>
          </a:bodyPr>
          <a:lstStyle/>
          <a:p>
            <a:r>
              <a:rPr lang="en-US" sz="4400" dirty="0" smtClean="0">
                <a:solidFill>
                  <a:srgbClr val="FFFF00"/>
                </a:solidFill>
              </a:rPr>
              <a:t>1. Physical means</a:t>
            </a:r>
            <a:endParaRPr lang="en-US" sz="4400" dirty="0">
              <a:solidFill>
                <a:srgbClr val="FFFF00"/>
              </a:solidFill>
            </a:endParaRPr>
          </a:p>
        </p:txBody>
      </p:sp>
      <p:sp>
        <p:nvSpPr>
          <p:cNvPr id="3" name="Content Placeholder 2"/>
          <p:cNvSpPr>
            <a:spLocks noGrp="1"/>
          </p:cNvSpPr>
          <p:nvPr>
            <p:ph idx="1"/>
          </p:nvPr>
        </p:nvSpPr>
        <p:spPr>
          <a:xfrm>
            <a:off x="1522413" y="1268760"/>
            <a:ext cx="9134391" cy="5184576"/>
          </a:xfrm>
        </p:spPr>
        <p:txBody>
          <a:bodyPr>
            <a:noAutofit/>
          </a:bodyPr>
          <a:lstStyle/>
          <a:p>
            <a:pPr marL="514350" indent="-514350">
              <a:buClr>
                <a:srgbClr val="FFFF00"/>
              </a:buClr>
              <a:buSzPct val="120000"/>
              <a:buFont typeface="+mj-lt"/>
              <a:buAutoNum type="alphaLcParenR"/>
            </a:pPr>
            <a:r>
              <a:rPr lang="en-US" sz="3200" dirty="0" smtClean="0"/>
              <a:t>Osmotic </a:t>
            </a:r>
            <a:r>
              <a:rPr lang="en-US" sz="3200" dirty="0"/>
              <a:t>pressure-activated DDS.</a:t>
            </a:r>
          </a:p>
          <a:p>
            <a:pPr marL="514350" indent="-514350">
              <a:buClr>
                <a:srgbClr val="FFFF00"/>
              </a:buClr>
              <a:buSzPct val="120000"/>
              <a:buFont typeface="+mj-lt"/>
              <a:buAutoNum type="alphaLcParenR"/>
            </a:pPr>
            <a:r>
              <a:rPr lang="en-US" sz="3200" dirty="0"/>
              <a:t>Hydrodynamic pressure-activated DDS.</a:t>
            </a:r>
          </a:p>
          <a:p>
            <a:pPr marL="514350" indent="-514350">
              <a:buClr>
                <a:srgbClr val="FFFF00"/>
              </a:buClr>
              <a:buSzPct val="120000"/>
              <a:buFont typeface="+mj-lt"/>
              <a:buAutoNum type="alphaLcParenR"/>
            </a:pPr>
            <a:r>
              <a:rPr lang="en-US" sz="3200" dirty="0"/>
              <a:t>Vapor pressure-activated DDS.</a:t>
            </a:r>
          </a:p>
          <a:p>
            <a:pPr marL="514350" indent="-514350">
              <a:buClr>
                <a:srgbClr val="FFFF00"/>
              </a:buClr>
              <a:buSzPct val="120000"/>
              <a:buFont typeface="+mj-lt"/>
              <a:buAutoNum type="alphaLcParenR"/>
            </a:pPr>
            <a:r>
              <a:rPr lang="en-US" sz="3200" dirty="0"/>
              <a:t>Mechanically activated DDS.</a:t>
            </a:r>
          </a:p>
          <a:p>
            <a:pPr marL="514350" indent="-514350">
              <a:buClr>
                <a:srgbClr val="FFFF00"/>
              </a:buClr>
              <a:buSzPct val="120000"/>
              <a:buFont typeface="+mj-lt"/>
              <a:buAutoNum type="alphaLcParenR"/>
            </a:pPr>
            <a:r>
              <a:rPr lang="en-US" sz="3200" dirty="0"/>
              <a:t>Magnetically activated DDS.</a:t>
            </a:r>
          </a:p>
          <a:p>
            <a:pPr marL="514350" indent="-514350">
              <a:buClr>
                <a:srgbClr val="FFFF00"/>
              </a:buClr>
              <a:buSzPct val="120000"/>
              <a:buFont typeface="+mj-lt"/>
              <a:buAutoNum type="alphaLcParenR"/>
            </a:pPr>
            <a:r>
              <a:rPr lang="en-US" sz="3200" dirty="0" err="1"/>
              <a:t>Sonophoresis</a:t>
            </a:r>
            <a:r>
              <a:rPr lang="en-US" sz="3200" dirty="0"/>
              <a:t>-activated DDS.</a:t>
            </a:r>
          </a:p>
          <a:p>
            <a:pPr marL="514350" indent="-514350">
              <a:buClr>
                <a:srgbClr val="FFFF00"/>
              </a:buClr>
              <a:buSzPct val="120000"/>
              <a:buFont typeface="+mj-lt"/>
              <a:buAutoNum type="alphaLcParenR"/>
            </a:pPr>
            <a:r>
              <a:rPr lang="en-US" sz="3200" dirty="0"/>
              <a:t>Iontophoresis-activated DDS.</a:t>
            </a:r>
          </a:p>
          <a:p>
            <a:pPr marL="514350" indent="-514350">
              <a:buClr>
                <a:srgbClr val="FFFF00"/>
              </a:buClr>
              <a:buSzPct val="120000"/>
              <a:buFont typeface="+mj-lt"/>
              <a:buAutoNum type="alphaLcParenR"/>
            </a:pPr>
            <a:r>
              <a:rPr lang="en-US" sz="3200" dirty="0"/>
              <a:t>Hydration-activated DDS.</a:t>
            </a:r>
          </a:p>
          <a:p>
            <a:endParaRPr lang="en-US" sz="3200" dirty="0"/>
          </a:p>
        </p:txBody>
      </p:sp>
    </p:spTree>
    <p:extLst>
      <p:ext uri="{BB962C8B-B14F-4D97-AF65-F5344CB8AC3E}">
        <p14:creationId xmlns:p14="http://schemas.microsoft.com/office/powerpoint/2010/main" val="4598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rPr>
              <a:t>Chemical means</a:t>
            </a:r>
            <a:endParaRPr lang="en-US" sz="4400" dirty="0">
              <a:solidFill>
                <a:srgbClr val="FFFF00"/>
              </a:solidFill>
            </a:endParaRPr>
          </a:p>
        </p:txBody>
      </p:sp>
      <p:sp>
        <p:nvSpPr>
          <p:cNvPr id="3" name="Content Placeholder 2"/>
          <p:cNvSpPr>
            <a:spLocks noGrp="1"/>
          </p:cNvSpPr>
          <p:nvPr>
            <p:ph idx="1"/>
          </p:nvPr>
        </p:nvSpPr>
        <p:spPr>
          <a:xfrm>
            <a:off x="1522413" y="1904999"/>
            <a:ext cx="9134391" cy="2604121"/>
          </a:xfrm>
        </p:spPr>
        <p:txBody>
          <a:bodyPr>
            <a:normAutofit/>
          </a:bodyPr>
          <a:lstStyle/>
          <a:p>
            <a:pPr marL="742950" indent="-742950">
              <a:buClr>
                <a:srgbClr val="FFFF00"/>
              </a:buClr>
              <a:buFont typeface="+mj-lt"/>
              <a:buAutoNum type="arabicPeriod"/>
            </a:pPr>
            <a:r>
              <a:rPr lang="en-US" sz="3600" dirty="0" smtClean="0"/>
              <a:t>pH-activated DDS.</a:t>
            </a:r>
          </a:p>
          <a:p>
            <a:pPr marL="742950" indent="-742950">
              <a:buClr>
                <a:srgbClr val="FFFF00"/>
              </a:buClr>
              <a:buFont typeface="+mj-lt"/>
              <a:buAutoNum type="arabicPeriod"/>
            </a:pPr>
            <a:r>
              <a:rPr lang="en-US" sz="3600" dirty="0" smtClean="0"/>
              <a:t>Ion-activated DDS.</a:t>
            </a:r>
          </a:p>
          <a:p>
            <a:pPr marL="742950" indent="-742950">
              <a:buClr>
                <a:srgbClr val="FFFF00"/>
              </a:buClr>
              <a:buFont typeface="+mj-lt"/>
              <a:buAutoNum type="arabicPeriod"/>
            </a:pPr>
            <a:r>
              <a:rPr lang="en-US" sz="3600" dirty="0" smtClean="0"/>
              <a:t>Hydrolysis- activated DDS.</a:t>
            </a:r>
          </a:p>
          <a:p>
            <a:endParaRPr lang="en-US" sz="3600" dirty="0"/>
          </a:p>
        </p:txBody>
      </p:sp>
    </p:spTree>
    <p:extLst>
      <p:ext uri="{BB962C8B-B14F-4D97-AF65-F5344CB8AC3E}">
        <p14:creationId xmlns:p14="http://schemas.microsoft.com/office/powerpoint/2010/main" val="28866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rPr>
              <a:t>Biochemical means</a:t>
            </a:r>
            <a:endParaRPr lang="en-US" sz="4400" dirty="0">
              <a:solidFill>
                <a:srgbClr val="FFFF00"/>
              </a:solidFill>
            </a:endParaRPr>
          </a:p>
        </p:txBody>
      </p:sp>
      <p:sp>
        <p:nvSpPr>
          <p:cNvPr id="3" name="Content Placeholder 2"/>
          <p:cNvSpPr>
            <a:spLocks noGrp="1"/>
          </p:cNvSpPr>
          <p:nvPr>
            <p:ph idx="1"/>
          </p:nvPr>
        </p:nvSpPr>
        <p:spPr>
          <a:xfrm>
            <a:off x="1522413" y="1904999"/>
            <a:ext cx="9134391" cy="2028057"/>
          </a:xfrm>
        </p:spPr>
        <p:txBody>
          <a:bodyPr>
            <a:normAutofit/>
          </a:bodyPr>
          <a:lstStyle/>
          <a:p>
            <a:pPr marL="742950" indent="-742950">
              <a:buClr>
                <a:srgbClr val="FFFF00"/>
              </a:buClr>
              <a:buSzPct val="120000"/>
              <a:buFont typeface="+mj-lt"/>
              <a:buAutoNum type="arabicPeriod"/>
            </a:pPr>
            <a:r>
              <a:rPr lang="en-US" sz="3600" dirty="0" smtClean="0"/>
              <a:t>Enzyme-activated DDS.</a:t>
            </a:r>
          </a:p>
          <a:p>
            <a:pPr marL="742950" indent="-742950">
              <a:buClr>
                <a:srgbClr val="FFFF00"/>
              </a:buClr>
              <a:buSzPct val="120000"/>
              <a:buFont typeface="+mj-lt"/>
              <a:buAutoNum type="arabicPeriod"/>
            </a:pPr>
            <a:r>
              <a:rPr lang="en-US" sz="3600" dirty="0" smtClean="0"/>
              <a:t>Biochemical-activated DDS.</a:t>
            </a:r>
            <a:endParaRPr lang="en-US" sz="3600" dirty="0"/>
          </a:p>
        </p:txBody>
      </p:sp>
    </p:spTree>
    <p:extLst>
      <p:ext uri="{BB962C8B-B14F-4D97-AF65-F5344CB8AC3E}">
        <p14:creationId xmlns:p14="http://schemas.microsoft.com/office/powerpoint/2010/main" val="245644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1412776"/>
            <a:ext cx="9144001" cy="2520280"/>
          </a:xfrm>
        </p:spPr>
        <p:txBody>
          <a:bodyPr>
            <a:noAutofit/>
          </a:bodyPr>
          <a:lstStyle/>
          <a:p>
            <a:pPr algn="ctr"/>
            <a:r>
              <a:rPr lang="en-US" sz="4800" dirty="0" smtClean="0">
                <a:solidFill>
                  <a:schemeClr val="accent3"/>
                </a:solidFill>
              </a:rPr>
              <a:t>Systems using this technology for controlled the release of drug.</a:t>
            </a:r>
            <a:endParaRPr lang="en-US" sz="4800" dirty="0">
              <a:solidFill>
                <a:schemeClr val="accent3"/>
              </a:solidFill>
            </a:endParaRPr>
          </a:p>
        </p:txBody>
      </p:sp>
    </p:spTree>
    <p:extLst>
      <p:ext uri="{BB962C8B-B14F-4D97-AF65-F5344CB8AC3E}">
        <p14:creationId xmlns:p14="http://schemas.microsoft.com/office/powerpoint/2010/main" val="398536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650" y="692696"/>
            <a:ext cx="8098034" cy="5184576"/>
          </a:xfrm>
        </p:spPr>
        <p:txBody>
          <a:bodyPr>
            <a:normAutofit/>
          </a:bodyPr>
          <a:lstStyle/>
          <a:p>
            <a:pPr>
              <a:buClr>
                <a:srgbClr val="FFFF00"/>
              </a:buClr>
            </a:pPr>
            <a:r>
              <a:rPr lang="en-US" sz="3000" dirty="0" smtClean="0">
                <a:solidFill>
                  <a:schemeClr val="tx2"/>
                </a:solidFill>
              </a:rPr>
              <a:t>Several technical advancement have been made. </a:t>
            </a:r>
          </a:p>
          <a:p>
            <a:pPr>
              <a:buClr>
                <a:srgbClr val="FFFF00"/>
              </a:buClr>
            </a:pPr>
            <a:r>
              <a:rPr lang="en-US" sz="3000" dirty="0" smtClean="0">
                <a:solidFill>
                  <a:schemeClr val="tx2"/>
                </a:solidFill>
              </a:rPr>
              <a:t>The result is the development of new </a:t>
            </a:r>
            <a:r>
              <a:rPr lang="en-US" sz="3000" dirty="0">
                <a:solidFill>
                  <a:schemeClr val="tx2"/>
                </a:solidFill>
              </a:rPr>
              <a:t> </a:t>
            </a:r>
            <a:r>
              <a:rPr lang="en-US" sz="3000" dirty="0" smtClean="0">
                <a:solidFill>
                  <a:schemeClr val="tx2"/>
                </a:solidFill>
              </a:rPr>
              <a:t>techniques for drug delivery. </a:t>
            </a:r>
          </a:p>
          <a:p>
            <a:pPr>
              <a:buClr>
                <a:srgbClr val="FFFF00"/>
              </a:buClr>
            </a:pPr>
            <a:r>
              <a:rPr lang="en-US" sz="3000" dirty="0" smtClean="0">
                <a:solidFill>
                  <a:schemeClr val="tx2"/>
                </a:solidFill>
              </a:rPr>
              <a:t>These techniques are capable of :</a:t>
            </a:r>
          </a:p>
          <a:p>
            <a:endParaRPr lang="en-US" sz="3000" dirty="0" smtClean="0">
              <a:solidFill>
                <a:schemeClr val="tx2"/>
              </a:solidFill>
            </a:endParaRPr>
          </a:p>
          <a:p>
            <a:pPr marL="973137" lvl="2" indent="-514350">
              <a:buClr>
                <a:srgbClr val="FFFF00"/>
              </a:buClr>
              <a:buFont typeface="+mj-lt"/>
              <a:buAutoNum type="arabicPeriod"/>
            </a:pPr>
            <a:r>
              <a:rPr lang="en-US" sz="3200" dirty="0" smtClean="0">
                <a:solidFill>
                  <a:schemeClr val="tx2"/>
                </a:solidFill>
              </a:rPr>
              <a:t>Controlling the rate of drug delivery.</a:t>
            </a:r>
          </a:p>
          <a:p>
            <a:pPr marL="973137" lvl="2" indent="-514350">
              <a:buClr>
                <a:srgbClr val="FFFF00"/>
              </a:buClr>
              <a:buFont typeface="+mj-lt"/>
              <a:buAutoNum type="arabicPeriod"/>
            </a:pPr>
            <a:r>
              <a:rPr lang="en-US" sz="3200" dirty="0" smtClean="0">
                <a:solidFill>
                  <a:schemeClr val="tx2"/>
                </a:solidFill>
              </a:rPr>
              <a:t>Sustaining the duration of therapeutic activity.</a:t>
            </a:r>
          </a:p>
          <a:p>
            <a:pPr marL="973137" lvl="2" indent="-514350">
              <a:buClr>
                <a:srgbClr val="FFFF00"/>
              </a:buClr>
              <a:buFont typeface="+mj-lt"/>
              <a:buAutoNum type="arabicPeriod"/>
            </a:pPr>
            <a:r>
              <a:rPr lang="en-US" sz="3200" dirty="0" smtClean="0">
                <a:solidFill>
                  <a:schemeClr val="tx2"/>
                </a:solidFill>
              </a:rPr>
              <a:t>Targeting the delivery of drug to a tissue. </a:t>
            </a:r>
          </a:p>
        </p:txBody>
      </p:sp>
      <p:sp>
        <p:nvSpPr>
          <p:cNvPr id="4" name="AutoShape 2" descr="Related image"/>
          <p:cNvSpPr>
            <a:spLocks noChangeAspect="1" noChangeArrowheads="1"/>
          </p:cNvSpPr>
          <p:nvPr/>
        </p:nvSpPr>
        <p:spPr bwMode="auto">
          <a:xfrm>
            <a:off x="207379" y="-144463"/>
            <a:ext cx="406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8542684" y="4077072"/>
            <a:ext cx="3479912" cy="2376264"/>
          </a:xfrm>
          <a:prstGeom prst="rect">
            <a:avLst/>
          </a:prstGeom>
          <a:effectLst>
            <a:softEdge rad="228600"/>
          </a:effectLst>
        </p:spPr>
      </p:pic>
      <p:pic>
        <p:nvPicPr>
          <p:cNvPr id="7" name="Picture 6"/>
          <p:cNvPicPr>
            <a:picLocks noChangeAspect="1"/>
          </p:cNvPicPr>
          <p:nvPr/>
        </p:nvPicPr>
        <p:blipFill>
          <a:blip r:embed="rId3"/>
          <a:stretch>
            <a:fillRect/>
          </a:stretch>
        </p:blipFill>
        <p:spPr>
          <a:xfrm>
            <a:off x="8542684" y="476672"/>
            <a:ext cx="3479912" cy="3600400"/>
          </a:xfrm>
          <a:prstGeom prst="rect">
            <a:avLst/>
          </a:prstGeom>
          <a:effectLst>
            <a:glow>
              <a:schemeClr val="bg2"/>
            </a:glow>
            <a:softEdge rad="266700"/>
          </a:effectLst>
        </p:spPr>
      </p:pic>
    </p:spTree>
    <p:extLst>
      <p:ext uri="{BB962C8B-B14F-4D97-AF65-F5344CB8AC3E}">
        <p14:creationId xmlns:p14="http://schemas.microsoft.com/office/powerpoint/2010/main" val="60856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88640"/>
            <a:ext cx="9144001" cy="771872"/>
          </a:xfrm>
        </p:spPr>
        <p:txBody>
          <a:bodyPr>
            <a:normAutofit/>
          </a:bodyPr>
          <a:lstStyle/>
          <a:p>
            <a:r>
              <a:rPr lang="en-US" sz="4400" dirty="0">
                <a:solidFill>
                  <a:srgbClr val="FFFF00"/>
                </a:solidFill>
              </a:rPr>
              <a:t>Osmotic pressure-activated DDS</a:t>
            </a:r>
            <a:r>
              <a:rPr lang="en-US" sz="4400" dirty="0" smtClean="0">
                <a:solidFill>
                  <a:srgbClr val="FFFF00"/>
                </a:solidFill>
              </a:rPr>
              <a:t>.</a:t>
            </a:r>
            <a:endParaRPr lang="en-US" sz="4400" dirty="0">
              <a:solidFill>
                <a:srgbClr val="FFFF00"/>
              </a:solidFill>
            </a:endParaRPr>
          </a:p>
        </p:txBody>
      </p:sp>
      <p:sp>
        <p:nvSpPr>
          <p:cNvPr id="3" name="Content Placeholder 2"/>
          <p:cNvSpPr>
            <a:spLocks noGrp="1"/>
          </p:cNvSpPr>
          <p:nvPr>
            <p:ph idx="1"/>
          </p:nvPr>
        </p:nvSpPr>
        <p:spPr>
          <a:xfrm>
            <a:off x="333772" y="960512"/>
            <a:ext cx="6840760" cy="5616624"/>
          </a:xfrm>
        </p:spPr>
        <p:txBody>
          <a:bodyPr>
            <a:noAutofit/>
          </a:bodyPr>
          <a:lstStyle/>
          <a:p>
            <a:r>
              <a:rPr lang="en-US" sz="2600" dirty="0" smtClean="0"/>
              <a:t>This type of activation-controlled drug delivery system depends </a:t>
            </a:r>
            <a:r>
              <a:rPr lang="en-US" sz="2600" dirty="0"/>
              <a:t>on osmotic pressure to activate the release of </a:t>
            </a:r>
            <a:r>
              <a:rPr lang="en-US" sz="2600" dirty="0" smtClean="0"/>
              <a:t>drug.  </a:t>
            </a:r>
            <a:r>
              <a:rPr lang="en-US" sz="2600" dirty="0" smtClean="0">
                <a:solidFill>
                  <a:schemeClr val="accent2">
                    <a:lumMod val="60000"/>
                    <a:lumOff val="40000"/>
                  </a:schemeClr>
                </a:solidFill>
              </a:rPr>
              <a:t>To release in solution form at a constant stem. </a:t>
            </a:r>
          </a:p>
          <a:p>
            <a:r>
              <a:rPr lang="en-US" sz="2600" dirty="0" smtClean="0"/>
              <a:t>In this system the drug reservoir, which can be either a solution or  solid formulation, contained within a semipermeable housing with controlled water permeability.</a:t>
            </a:r>
          </a:p>
          <a:p>
            <a:r>
              <a:rPr lang="en-US" sz="2600" dirty="0" smtClean="0"/>
              <a:t>The drug is activated to release in solution form at a constant rate through a special delivery orifice.</a:t>
            </a:r>
          </a:p>
          <a:p>
            <a:r>
              <a:rPr lang="en-US" sz="2600" dirty="0" smtClean="0"/>
              <a:t>The rate of drug release is modulated by controlling the gradient of osmotic pressure.</a:t>
            </a:r>
            <a:endParaRPr lang="en-US" sz="2600" dirty="0"/>
          </a:p>
        </p:txBody>
      </p:sp>
      <p:pic>
        <p:nvPicPr>
          <p:cNvPr id="4" name="Picture 3"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32" y="1320552"/>
            <a:ext cx="468183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7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576908" y="260649"/>
                <a:ext cx="4869432" cy="2664295"/>
              </a:xfrm>
            </p:spPr>
            <p:txBody>
              <a:bodyPr>
                <a:normAutofit/>
              </a:bodyPr>
              <a:lstStyle/>
              <a:p>
                <a:r>
                  <a:rPr lang="en-US" sz="2800" dirty="0" smtClean="0">
                    <a:solidFill>
                      <a:srgbClr val="FFFF00"/>
                    </a:solidFill>
                  </a:rPr>
                  <a:t>For the DDS containing a solution formulation, the intrinsic rate of drug release </a:t>
                </a:r>
                <a14:m>
                  <m:oMath xmlns:m="http://schemas.openxmlformats.org/officeDocument/2006/math">
                    <m:f>
                      <m:fPr>
                        <m:type m:val="skw"/>
                        <m:ctrlPr>
                          <a:rPr lang="en-US" sz="2800" i="1" smtClean="0">
                            <a:solidFill>
                              <a:srgbClr val="FFFF00"/>
                            </a:solidFill>
                            <a:latin typeface="Cambria Math" panose="02040503050406030204" pitchFamily="18" charset="0"/>
                          </a:rPr>
                        </m:ctrlPr>
                      </m:fPr>
                      <m:num>
                        <m:r>
                          <a:rPr lang="en-US" sz="2800" b="0" i="1" smtClean="0">
                            <a:solidFill>
                              <a:srgbClr val="FFFF00"/>
                            </a:solidFill>
                            <a:latin typeface="Cambria Math"/>
                          </a:rPr>
                          <m:t>𝑄</m:t>
                        </m:r>
                      </m:num>
                      <m:den>
                        <m:r>
                          <a:rPr lang="en-US" sz="2800" b="0" i="1" smtClean="0">
                            <a:solidFill>
                              <a:srgbClr val="FFFF00"/>
                            </a:solidFill>
                            <a:latin typeface="Cambria Math"/>
                          </a:rPr>
                          <m:t>𝑡</m:t>
                        </m:r>
                      </m:den>
                    </m:f>
                  </m:oMath>
                </a14:m>
                <a:r>
                  <a:rPr lang="en-US" sz="2800" dirty="0" smtClean="0">
                    <a:solidFill>
                      <a:srgbClr val="FFFF00"/>
                    </a:solidFill>
                  </a:rPr>
                  <a:t> is defined by:</a:t>
                </a:r>
              </a:p>
              <a:p>
                <a:pPr marL="0" indent="0">
                  <a:buNone/>
                </a:pPr>
                <a:r>
                  <a:rPr lang="en-US" sz="2800" dirty="0" smtClean="0">
                    <a:solidFill>
                      <a:srgbClr val="FFFF00"/>
                    </a:solidFill>
                  </a:rPr>
                  <a:t>     </a:t>
                </a:r>
                <a14:m>
                  <m:oMath xmlns:m="http://schemas.openxmlformats.org/officeDocument/2006/math">
                    <m:f>
                      <m:fPr>
                        <m:ctrlPr>
                          <a:rPr lang="en-US" sz="2800" i="1" smtClean="0">
                            <a:solidFill>
                              <a:srgbClr val="FFFF00"/>
                            </a:solidFill>
                            <a:latin typeface="Cambria Math" panose="02040503050406030204" pitchFamily="18" charset="0"/>
                          </a:rPr>
                        </m:ctrlPr>
                      </m:fPr>
                      <m:num>
                        <m:r>
                          <a:rPr lang="en-US" sz="2800" b="0" i="1" smtClean="0">
                            <a:solidFill>
                              <a:srgbClr val="FFFF00"/>
                            </a:solidFill>
                            <a:latin typeface="Cambria Math"/>
                          </a:rPr>
                          <m:t>𝑄</m:t>
                        </m:r>
                      </m:num>
                      <m:den>
                        <m:r>
                          <a:rPr lang="en-US" sz="2800" b="0" i="1" smtClean="0">
                            <a:solidFill>
                              <a:srgbClr val="FFFF00"/>
                            </a:solidFill>
                            <a:latin typeface="Cambria Math"/>
                          </a:rPr>
                          <m:t>𝑡</m:t>
                        </m:r>
                      </m:den>
                    </m:f>
                    <m:r>
                      <a:rPr lang="en-US" sz="2800" i="1" smtClean="0">
                        <a:solidFill>
                          <a:srgbClr val="FFFF00"/>
                        </a:solidFill>
                        <a:latin typeface="Cambria Math"/>
                      </a:rPr>
                      <m:t>=</m:t>
                    </m:r>
                    <m:sSup>
                      <m:sSupPr>
                        <m:ctrlPr>
                          <a:rPr lang="en-US" sz="2800" i="1" smtClean="0">
                            <a:solidFill>
                              <a:srgbClr val="FFFF00"/>
                            </a:solidFill>
                            <a:latin typeface="Cambria Math" panose="02040503050406030204" pitchFamily="18" charset="0"/>
                          </a:rPr>
                        </m:ctrlPr>
                      </m:sSupPr>
                      <m:e>
                        <m:f>
                          <m:fPr>
                            <m:ctrlPr>
                              <a:rPr lang="en-US" sz="2800" i="1" smtClean="0">
                                <a:solidFill>
                                  <a:srgbClr val="FFFF00"/>
                                </a:solidFill>
                                <a:latin typeface="Cambria Math" panose="02040503050406030204" pitchFamily="18" charset="0"/>
                              </a:rPr>
                            </m:ctrlPr>
                          </m:fPr>
                          <m:num>
                            <m:r>
                              <a:rPr lang="en-US" sz="2800" b="0" i="1" smtClean="0">
                                <a:solidFill>
                                  <a:srgbClr val="FFFF00"/>
                                </a:solidFill>
                                <a:latin typeface="Cambria Math"/>
                              </a:rPr>
                              <m:t>𝑃</m:t>
                            </m:r>
                            <m:r>
                              <a:rPr lang="en-US" sz="2800" b="0" i="1" baseline="-25000" smtClean="0">
                                <a:solidFill>
                                  <a:srgbClr val="FFFF00"/>
                                </a:solidFill>
                                <a:latin typeface="Cambria Math"/>
                              </a:rPr>
                              <m:t>𝑤</m:t>
                            </m:r>
                            <m:r>
                              <a:rPr lang="en-US" sz="2800" b="0" i="1" smtClean="0">
                                <a:solidFill>
                                  <a:srgbClr val="FFFF00"/>
                                </a:solidFill>
                                <a:latin typeface="Cambria Math"/>
                              </a:rPr>
                              <m:t>𝐴</m:t>
                            </m:r>
                            <m:r>
                              <a:rPr lang="en-US" sz="2800" b="0" i="1" baseline="-25000" smtClean="0">
                                <a:solidFill>
                                  <a:srgbClr val="FFFF00"/>
                                </a:solidFill>
                                <a:latin typeface="Cambria Math"/>
                              </a:rPr>
                              <m:t>𝑚</m:t>
                            </m:r>
                          </m:num>
                          <m:den>
                            <m:r>
                              <a:rPr lang="en-US" sz="2800" b="0" i="1" smtClean="0">
                                <a:solidFill>
                                  <a:srgbClr val="FFFF00"/>
                                </a:solidFill>
                                <a:latin typeface="Cambria Math"/>
                              </a:rPr>
                              <m:t>h</m:t>
                            </m:r>
                            <m:r>
                              <a:rPr lang="en-US" sz="2800" b="0" i="1" baseline="-25000" smtClean="0">
                                <a:solidFill>
                                  <a:srgbClr val="FFFF00"/>
                                </a:solidFill>
                                <a:latin typeface="Cambria Math"/>
                              </a:rPr>
                              <m:t>𝑚</m:t>
                            </m:r>
                          </m:den>
                        </m:f>
                      </m:e>
                      <m:sup/>
                    </m:sSup>
                    <m:r>
                      <a:rPr lang="en-US" sz="2800" b="0" i="1" smtClean="0">
                        <a:solidFill>
                          <a:srgbClr val="FFFF00"/>
                        </a:solidFill>
                        <a:latin typeface="Cambria Math"/>
                      </a:rPr>
                      <m:t>(</m:t>
                    </m:r>
                    <m:r>
                      <m:rPr>
                        <m:sty m:val="p"/>
                      </m:rPr>
                      <a:rPr lang="el-GR" sz="2800" i="1">
                        <a:solidFill>
                          <a:srgbClr val="FFFF00"/>
                        </a:solidFill>
                        <a:latin typeface="Cambria Math"/>
                      </a:rPr>
                      <m:t>π</m:t>
                    </m:r>
                    <m:r>
                      <a:rPr lang="en-US" sz="2800" b="0" i="1" smtClean="0">
                        <a:solidFill>
                          <a:srgbClr val="FFFF00"/>
                        </a:solidFill>
                        <a:latin typeface="Cambria Math"/>
                      </a:rPr>
                      <m:t>𝑠</m:t>
                    </m:r>
                    <m:r>
                      <a:rPr lang="en-US" sz="2800" b="0" i="1" smtClean="0">
                        <a:solidFill>
                          <a:srgbClr val="FFFF00"/>
                        </a:solidFill>
                        <a:latin typeface="Cambria Math"/>
                      </a:rPr>
                      <m:t>−</m:t>
                    </m:r>
                    <m:r>
                      <a:rPr lang="el-GR" sz="2800" i="1" smtClean="0">
                        <a:solidFill>
                          <a:srgbClr val="FFFF00"/>
                        </a:solidFill>
                        <a:latin typeface="Cambria Math"/>
                      </a:rPr>
                      <m:t>𝜋</m:t>
                    </m:r>
                  </m:oMath>
                </a14:m>
                <a:r>
                  <a:rPr lang="en-US" sz="2800" dirty="0" smtClean="0">
                    <a:solidFill>
                      <a:srgbClr val="FFFF00"/>
                    </a:solidFill>
                  </a:rPr>
                  <a:t>e)  </a:t>
                </a:r>
                <a:r>
                  <a:rPr lang="en-US" sz="1200" dirty="0" smtClean="0">
                    <a:solidFill>
                      <a:srgbClr val="FFFF00"/>
                    </a:solidFill>
                  </a:rPr>
                  <a:t>Eq. 5</a:t>
                </a:r>
                <a:endParaRPr lang="en-US" sz="1200" dirty="0">
                  <a:solidFill>
                    <a:srgbClr val="FFFF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576908" y="260649"/>
                <a:ext cx="4869432" cy="2664295"/>
              </a:xfrm>
              <a:blipFill rotWithShape="0">
                <a:blip r:embed="rId2"/>
                <a:stretch>
                  <a:fillRect l="-2256" t="-38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6094412" y="332657"/>
                <a:ext cx="4995664" cy="2736303"/>
              </a:xfrm>
            </p:spPr>
            <p:txBody>
              <a:bodyPr>
                <a:normAutofit/>
              </a:bodyPr>
              <a:lstStyle/>
              <a:p>
                <a:r>
                  <a:rPr lang="en-US" sz="2800" dirty="0" smtClean="0">
                    <a:solidFill>
                      <a:srgbClr val="FFFF00"/>
                    </a:solidFill>
                  </a:rPr>
                  <a:t>For the DDS containing a solid </a:t>
                </a:r>
                <a:r>
                  <a:rPr lang="en-US" sz="2800" dirty="0">
                    <a:solidFill>
                      <a:srgbClr val="FFFF00"/>
                    </a:solidFill>
                  </a:rPr>
                  <a:t>formulation, the intrinsic rate of drug release </a:t>
                </a:r>
                <a14:m>
                  <m:oMath xmlns:m="http://schemas.openxmlformats.org/officeDocument/2006/math">
                    <m:f>
                      <m:fPr>
                        <m:type m:val="skw"/>
                        <m:ctrlPr>
                          <a:rPr lang="en-US" sz="2800" i="1">
                            <a:solidFill>
                              <a:srgbClr val="FFFF00"/>
                            </a:solidFill>
                            <a:latin typeface="Cambria Math" panose="02040503050406030204" pitchFamily="18" charset="0"/>
                          </a:rPr>
                        </m:ctrlPr>
                      </m:fPr>
                      <m:num>
                        <m:r>
                          <a:rPr lang="en-US" sz="2800" i="1">
                            <a:solidFill>
                              <a:srgbClr val="FFFF00"/>
                            </a:solidFill>
                            <a:latin typeface="Cambria Math"/>
                          </a:rPr>
                          <m:t>𝑄</m:t>
                        </m:r>
                      </m:num>
                      <m:den>
                        <m:r>
                          <a:rPr lang="en-US" sz="2800" i="1">
                            <a:solidFill>
                              <a:srgbClr val="FFFF00"/>
                            </a:solidFill>
                            <a:latin typeface="Cambria Math"/>
                          </a:rPr>
                          <m:t>𝑡</m:t>
                        </m:r>
                      </m:den>
                    </m:f>
                  </m:oMath>
                </a14:m>
                <a:r>
                  <a:rPr lang="en-US" sz="2800" dirty="0">
                    <a:solidFill>
                      <a:srgbClr val="FFFF00"/>
                    </a:solidFill>
                  </a:rPr>
                  <a:t> is defined by:</a:t>
                </a:r>
              </a:p>
              <a:p>
                <a:pPr marL="0" indent="0">
                  <a:buNone/>
                </a:pPr>
                <a:r>
                  <a:rPr lang="en-US" sz="2800" dirty="0" smtClean="0">
                    <a:solidFill>
                      <a:srgbClr val="FFFF00"/>
                    </a:solidFill>
                  </a:rPr>
                  <a:t>     </a:t>
                </a:r>
                <a14:m>
                  <m:oMath xmlns:m="http://schemas.openxmlformats.org/officeDocument/2006/math">
                    <m:f>
                      <m:fPr>
                        <m:ctrlPr>
                          <a:rPr lang="en-US" sz="2800" i="1">
                            <a:solidFill>
                              <a:srgbClr val="FFFF00"/>
                            </a:solidFill>
                            <a:latin typeface="Cambria Math" panose="02040503050406030204" pitchFamily="18" charset="0"/>
                          </a:rPr>
                        </m:ctrlPr>
                      </m:fPr>
                      <m:num>
                        <m:r>
                          <a:rPr lang="en-US" sz="2800" i="1">
                            <a:solidFill>
                              <a:srgbClr val="FFFF00"/>
                            </a:solidFill>
                            <a:latin typeface="Cambria Math"/>
                          </a:rPr>
                          <m:t>𝑄</m:t>
                        </m:r>
                      </m:num>
                      <m:den>
                        <m:r>
                          <a:rPr lang="en-US" sz="2800" i="1">
                            <a:solidFill>
                              <a:srgbClr val="FFFF00"/>
                            </a:solidFill>
                            <a:latin typeface="Cambria Math"/>
                          </a:rPr>
                          <m:t>𝑡</m:t>
                        </m:r>
                      </m:den>
                    </m:f>
                    <m:r>
                      <a:rPr lang="en-US" sz="2800" i="1">
                        <a:solidFill>
                          <a:srgbClr val="FFFF00"/>
                        </a:solidFill>
                        <a:latin typeface="Cambria Math"/>
                      </a:rPr>
                      <m:t>=</m:t>
                    </m:r>
                    <m:sSup>
                      <m:sSupPr>
                        <m:ctrlPr>
                          <a:rPr lang="en-US" sz="2800" i="1">
                            <a:solidFill>
                              <a:srgbClr val="FFFF00"/>
                            </a:solidFill>
                            <a:latin typeface="Cambria Math" panose="02040503050406030204" pitchFamily="18" charset="0"/>
                          </a:rPr>
                        </m:ctrlPr>
                      </m:sSupPr>
                      <m:e>
                        <m:f>
                          <m:fPr>
                            <m:ctrlPr>
                              <a:rPr lang="en-US" sz="2800" i="1">
                                <a:solidFill>
                                  <a:srgbClr val="FFFF00"/>
                                </a:solidFill>
                                <a:latin typeface="Cambria Math" panose="02040503050406030204" pitchFamily="18" charset="0"/>
                              </a:rPr>
                            </m:ctrlPr>
                          </m:fPr>
                          <m:num>
                            <m:r>
                              <a:rPr lang="en-US" sz="2800" i="1">
                                <a:solidFill>
                                  <a:srgbClr val="FFFF00"/>
                                </a:solidFill>
                                <a:latin typeface="Cambria Math"/>
                              </a:rPr>
                              <m:t>𝑃</m:t>
                            </m:r>
                            <m:r>
                              <a:rPr lang="en-US" sz="2800" i="1" baseline="-25000">
                                <a:solidFill>
                                  <a:srgbClr val="FFFF00"/>
                                </a:solidFill>
                                <a:latin typeface="Cambria Math"/>
                              </a:rPr>
                              <m:t>𝑤</m:t>
                            </m:r>
                            <m:r>
                              <a:rPr lang="en-US" sz="2800" i="1">
                                <a:solidFill>
                                  <a:srgbClr val="FFFF00"/>
                                </a:solidFill>
                                <a:latin typeface="Cambria Math"/>
                              </a:rPr>
                              <m:t>𝐴</m:t>
                            </m:r>
                            <m:r>
                              <a:rPr lang="en-US" sz="2800" i="1" baseline="-25000">
                                <a:solidFill>
                                  <a:srgbClr val="FFFF00"/>
                                </a:solidFill>
                                <a:latin typeface="Cambria Math"/>
                              </a:rPr>
                              <m:t>𝑚</m:t>
                            </m:r>
                          </m:num>
                          <m:den>
                            <m:r>
                              <a:rPr lang="en-US" sz="2800" i="1">
                                <a:solidFill>
                                  <a:srgbClr val="FFFF00"/>
                                </a:solidFill>
                                <a:latin typeface="Cambria Math"/>
                              </a:rPr>
                              <m:t>h</m:t>
                            </m:r>
                            <m:r>
                              <a:rPr lang="en-US" sz="2800" i="1" baseline="-25000">
                                <a:solidFill>
                                  <a:srgbClr val="FFFF00"/>
                                </a:solidFill>
                                <a:latin typeface="Cambria Math"/>
                              </a:rPr>
                              <m:t>𝑚</m:t>
                            </m:r>
                          </m:den>
                        </m:f>
                      </m:e>
                      <m:sup/>
                    </m:sSup>
                    <m:r>
                      <a:rPr lang="en-US" sz="2800" b="0" i="1" smtClean="0">
                        <a:solidFill>
                          <a:srgbClr val="FFFF00"/>
                        </a:solidFill>
                        <a:latin typeface="Cambria Math"/>
                      </a:rPr>
                      <m:t>(</m:t>
                    </m:r>
                    <m:r>
                      <m:rPr>
                        <m:sty m:val="p"/>
                      </m:rPr>
                      <a:rPr lang="el-GR" sz="2800" i="1">
                        <a:solidFill>
                          <a:srgbClr val="FFFF00"/>
                        </a:solidFill>
                        <a:latin typeface="Cambria Math"/>
                      </a:rPr>
                      <m:t>π</m:t>
                    </m:r>
                    <m:r>
                      <a:rPr lang="en-US" sz="2800" i="1">
                        <a:solidFill>
                          <a:srgbClr val="FFFF00"/>
                        </a:solidFill>
                        <a:latin typeface="Cambria Math"/>
                      </a:rPr>
                      <m:t>𝑠</m:t>
                    </m:r>
                    <m:r>
                      <a:rPr lang="en-US" sz="2800" i="1">
                        <a:solidFill>
                          <a:srgbClr val="FFFF00"/>
                        </a:solidFill>
                        <a:latin typeface="Cambria Math"/>
                      </a:rPr>
                      <m:t>−</m:t>
                    </m:r>
                    <m:r>
                      <a:rPr lang="el-GR" sz="2800" i="1">
                        <a:solidFill>
                          <a:srgbClr val="FFFF00"/>
                        </a:solidFill>
                        <a:latin typeface="Cambria Math"/>
                      </a:rPr>
                      <m:t>𝜋</m:t>
                    </m:r>
                  </m:oMath>
                </a14:m>
                <a:r>
                  <a:rPr lang="en-US" sz="2800" dirty="0" smtClean="0">
                    <a:solidFill>
                      <a:srgbClr val="FFFF00"/>
                    </a:solidFill>
                  </a:rPr>
                  <a:t>e)S4      </a:t>
                </a:r>
                <a:r>
                  <a:rPr lang="en-US" sz="1200" dirty="0" smtClean="0">
                    <a:solidFill>
                      <a:srgbClr val="FFFF00"/>
                    </a:solidFill>
                  </a:rPr>
                  <a:t>Eq</a:t>
                </a:r>
                <a:r>
                  <a:rPr lang="en-US" sz="1200" dirty="0">
                    <a:solidFill>
                      <a:srgbClr val="FFFF00"/>
                    </a:solidFill>
                  </a:rPr>
                  <a:t>. </a:t>
                </a:r>
                <a:r>
                  <a:rPr lang="en-US" sz="1200" dirty="0" smtClean="0">
                    <a:solidFill>
                      <a:srgbClr val="FFFF00"/>
                    </a:solidFill>
                  </a:rPr>
                  <a:t>6</a:t>
                </a:r>
                <a:endParaRPr lang="en-US" sz="1200" dirty="0">
                  <a:solidFill>
                    <a:srgbClr val="FFFF00"/>
                  </a:solidFill>
                </a:endParaRPr>
              </a:p>
              <a:p>
                <a:endParaRPr lang="en-US" sz="2800" dirty="0">
                  <a:solidFill>
                    <a:schemeClr val="accent3"/>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6094412" y="332657"/>
                <a:ext cx="4995664" cy="2736303"/>
              </a:xfrm>
              <a:blipFill rotWithShape="0">
                <a:blip r:embed="rId3"/>
                <a:stretch>
                  <a:fillRect l="-2198" t="-3795" r="-7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09836" y="3356992"/>
                <a:ext cx="10369152" cy="2677656"/>
              </a:xfrm>
              <a:prstGeom prst="rect">
                <a:avLst/>
              </a:prstGeom>
              <a:noFill/>
            </p:spPr>
            <p:txBody>
              <a:bodyPr wrap="square" rtlCol="0">
                <a:spAutoFit/>
              </a:bodyPr>
              <a:lstStyle/>
              <a:p>
                <a:r>
                  <a:rPr lang="en-US" sz="2800" dirty="0" smtClean="0"/>
                  <a:t>Where </a:t>
                </a:r>
                <a:r>
                  <a:rPr lang="en-US" sz="2800" dirty="0" smtClean="0">
                    <a:solidFill>
                      <a:srgbClr val="FFFF00"/>
                    </a:solidFill>
                  </a:rPr>
                  <a:t>P</a:t>
                </a:r>
                <a:r>
                  <a:rPr lang="en-US" sz="2800" baseline="-25000" dirty="0" smtClean="0">
                    <a:solidFill>
                      <a:srgbClr val="FFFF00"/>
                    </a:solidFill>
                  </a:rPr>
                  <a:t>w</a:t>
                </a:r>
                <a:r>
                  <a:rPr lang="en-US" sz="2800" dirty="0" smtClean="0"/>
                  <a:t>, </a:t>
                </a:r>
                <a:r>
                  <a:rPr lang="en-US" sz="2800" dirty="0" smtClean="0">
                    <a:solidFill>
                      <a:srgbClr val="FFFF00"/>
                    </a:solidFill>
                  </a:rPr>
                  <a:t>A</a:t>
                </a:r>
                <a:r>
                  <a:rPr lang="en-US" sz="2800" baseline="-25000" dirty="0" smtClean="0">
                    <a:solidFill>
                      <a:srgbClr val="FFFF00"/>
                    </a:solidFill>
                  </a:rPr>
                  <a:t>m</a:t>
                </a:r>
                <a:r>
                  <a:rPr lang="en-US" sz="2800" dirty="0" smtClean="0"/>
                  <a:t> &amp; </a:t>
                </a:r>
                <a:r>
                  <a:rPr lang="en-US" sz="2800" dirty="0" smtClean="0">
                    <a:solidFill>
                      <a:srgbClr val="FFFF00"/>
                    </a:solidFill>
                  </a:rPr>
                  <a:t>h</a:t>
                </a:r>
                <a:r>
                  <a:rPr lang="en-US" sz="2800" baseline="-25000" dirty="0" smtClean="0">
                    <a:solidFill>
                      <a:srgbClr val="FFFF00"/>
                    </a:solidFill>
                  </a:rPr>
                  <a:t>m</a:t>
                </a:r>
                <a:r>
                  <a:rPr lang="en-US" sz="2800" dirty="0" smtClean="0"/>
                  <a:t> are the water permeability,  effective surface area,</a:t>
                </a:r>
              </a:p>
              <a:p>
                <a:r>
                  <a:rPr lang="en-US" sz="2800" dirty="0" smtClean="0"/>
                  <a:t> &amp; the thickness of the semipermeable housing, respectively;</a:t>
                </a:r>
              </a:p>
              <a:p>
                <a:r>
                  <a:rPr lang="en-US" sz="2800" dirty="0" smtClean="0"/>
                  <a:t> </a:t>
                </a:r>
                <a14:m>
                  <m:oMath xmlns:m="http://schemas.openxmlformats.org/officeDocument/2006/math">
                    <m:r>
                      <m:rPr>
                        <m:sty m:val="p"/>
                      </m:rPr>
                      <a:rPr lang="el-GR" sz="2800" i="1" smtClean="0">
                        <a:solidFill>
                          <a:srgbClr val="FFFF00"/>
                        </a:solidFill>
                        <a:latin typeface="Cambria Math"/>
                      </a:rPr>
                      <m:t>π</m:t>
                    </m:r>
                    <m:r>
                      <a:rPr lang="en-US" sz="2800" i="1">
                        <a:solidFill>
                          <a:srgbClr val="FFFF00"/>
                        </a:solidFill>
                        <a:latin typeface="Cambria Math"/>
                      </a:rPr>
                      <m:t>𝑠</m:t>
                    </m:r>
                    <m:r>
                      <a:rPr lang="en-US" sz="2800" i="1">
                        <a:solidFill>
                          <a:srgbClr val="FFFF00"/>
                        </a:solidFill>
                        <a:latin typeface="Cambria Math"/>
                      </a:rPr>
                      <m:t>−</m:t>
                    </m:r>
                    <m:r>
                      <a:rPr lang="el-GR" sz="2800" i="1">
                        <a:solidFill>
                          <a:srgbClr val="FFFF00"/>
                        </a:solidFill>
                        <a:latin typeface="Cambria Math"/>
                      </a:rPr>
                      <m:t>𝜋</m:t>
                    </m:r>
                  </m:oMath>
                </a14:m>
                <a:r>
                  <a:rPr lang="en-US" sz="2800" dirty="0">
                    <a:solidFill>
                      <a:srgbClr val="FFFF00"/>
                    </a:solidFill>
                  </a:rPr>
                  <a:t>e </a:t>
                </a:r>
                <a:r>
                  <a:rPr lang="en-US" sz="2800" dirty="0" smtClean="0"/>
                  <a:t>is the differential osmotic pressure between the drug delivery system with osmotic pressure</a:t>
                </a:r>
                <a14:m>
                  <m:oMath xmlns:m="http://schemas.openxmlformats.org/officeDocument/2006/math">
                    <m:r>
                      <a:rPr lang="en-US" sz="2800" b="0" i="0" smtClean="0">
                        <a:latin typeface="Cambria Math"/>
                      </a:rPr>
                      <m:t> </m:t>
                    </m:r>
                    <m:r>
                      <m:rPr>
                        <m:sty m:val="p"/>
                      </m:rPr>
                      <a:rPr lang="el-GR" sz="2800" i="1" smtClean="0">
                        <a:solidFill>
                          <a:srgbClr val="FFFF00"/>
                        </a:solidFill>
                        <a:latin typeface="Cambria Math"/>
                      </a:rPr>
                      <m:t>π</m:t>
                    </m:r>
                    <m:r>
                      <a:rPr lang="en-US" sz="2800" i="1">
                        <a:solidFill>
                          <a:srgbClr val="FFFF00"/>
                        </a:solidFill>
                        <a:latin typeface="Cambria Math"/>
                      </a:rPr>
                      <m:t>𝑠</m:t>
                    </m:r>
                  </m:oMath>
                </a14:m>
                <a:r>
                  <a:rPr lang="en-US" sz="2800" dirty="0" smtClean="0">
                    <a:solidFill>
                      <a:srgbClr val="FFFF00"/>
                    </a:solidFill>
                  </a:rPr>
                  <a:t> </a:t>
                </a:r>
                <a:r>
                  <a:rPr lang="en-US" sz="2800" dirty="0" smtClean="0"/>
                  <a:t>&amp; the environment with osmotic pressure </a:t>
                </a:r>
                <a14:m>
                  <m:oMath xmlns:m="http://schemas.openxmlformats.org/officeDocument/2006/math">
                    <m:r>
                      <a:rPr lang="el-GR" sz="2800" i="1" smtClean="0">
                        <a:solidFill>
                          <a:srgbClr val="FFFF00"/>
                        </a:solidFill>
                        <a:latin typeface="Cambria Math"/>
                      </a:rPr>
                      <m:t>𝜋</m:t>
                    </m:r>
                  </m:oMath>
                </a14:m>
                <a:r>
                  <a:rPr lang="en-US" sz="2800" dirty="0" smtClean="0">
                    <a:solidFill>
                      <a:srgbClr val="FFFF00"/>
                    </a:solidFill>
                  </a:rPr>
                  <a:t>e</a:t>
                </a:r>
                <a:r>
                  <a:rPr lang="en-US" sz="2800" dirty="0" smtClean="0"/>
                  <a:t>, &amp; the </a:t>
                </a:r>
                <a:r>
                  <a:rPr lang="en-US" sz="2800" dirty="0" smtClean="0">
                    <a:solidFill>
                      <a:srgbClr val="FFFF00"/>
                    </a:solidFill>
                  </a:rPr>
                  <a:t>S4</a:t>
                </a:r>
                <a:r>
                  <a:rPr lang="en-US" sz="2800" dirty="0" smtClean="0"/>
                  <a:t> is the  aqueous solubility of the drug contained in the solid formulation</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909836" y="3356992"/>
                <a:ext cx="10369152" cy="2677656"/>
              </a:xfrm>
              <a:prstGeom prst="rect">
                <a:avLst/>
              </a:prstGeom>
              <a:blipFill rotWithShape="0">
                <a:blip r:embed="rId4"/>
                <a:stretch>
                  <a:fillRect l="-1176" t="-2278" r="-823" b="-5695"/>
                </a:stretch>
              </a:blipFill>
            </p:spPr>
            <p:txBody>
              <a:bodyPr/>
              <a:lstStyle/>
              <a:p>
                <a:r>
                  <a:rPr lang="en-US">
                    <a:noFill/>
                  </a:rPr>
                  <a:t> </a:t>
                </a:r>
              </a:p>
            </p:txBody>
          </p:sp>
        </mc:Fallback>
      </mc:AlternateContent>
    </p:spTree>
    <p:extLst>
      <p:ext uri="{BB962C8B-B14F-4D97-AF65-F5344CB8AC3E}">
        <p14:creationId xmlns:p14="http://schemas.microsoft.com/office/powerpoint/2010/main" val="4710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861" y="908720"/>
            <a:ext cx="9530944" cy="5112568"/>
          </a:xfrm>
        </p:spPr>
        <p:txBody>
          <a:bodyPr>
            <a:noAutofit/>
          </a:bodyPr>
          <a:lstStyle/>
          <a:p>
            <a:r>
              <a:rPr lang="en-US" sz="3200" dirty="0" smtClean="0"/>
              <a:t>The release of drug molecules from this type of controlled-release drug delivery system is activated by osmotic pressure and controlled at a rate determined by:</a:t>
            </a:r>
          </a:p>
          <a:p>
            <a:pPr marL="754062" lvl="1" indent="-514350">
              <a:buClr>
                <a:srgbClr val="FFFF00"/>
              </a:buClr>
              <a:buSzPct val="120000"/>
              <a:buFont typeface="+mj-lt"/>
              <a:buAutoNum type="arabicPeriod"/>
            </a:pPr>
            <a:r>
              <a:rPr lang="en-US" sz="2800" dirty="0" smtClean="0"/>
              <a:t> The water permeability.</a:t>
            </a:r>
          </a:p>
          <a:p>
            <a:pPr marL="754062" lvl="1" indent="-514350">
              <a:buClr>
                <a:srgbClr val="FFFF00"/>
              </a:buClr>
              <a:buSzPct val="120000"/>
              <a:buFont typeface="+mj-lt"/>
              <a:buAutoNum type="arabicPeriod"/>
            </a:pPr>
            <a:r>
              <a:rPr lang="en-US" sz="2800" dirty="0" smtClean="0"/>
              <a:t> The effective surface area of the semipermeable housing</a:t>
            </a:r>
          </a:p>
          <a:p>
            <a:pPr marL="754062" lvl="1" indent="-514350">
              <a:buClr>
                <a:srgbClr val="FFFF00"/>
              </a:buClr>
              <a:buSzPct val="120000"/>
              <a:buFont typeface="+mj-lt"/>
              <a:buAutoNum type="arabicPeriod"/>
            </a:pPr>
            <a:r>
              <a:rPr lang="en-US" sz="2800" dirty="0" smtClean="0"/>
              <a:t>Osmotic pressure gradient. </a:t>
            </a:r>
          </a:p>
          <a:p>
            <a:r>
              <a:rPr lang="en-US" sz="3200" dirty="0" smtClean="0">
                <a:solidFill>
                  <a:srgbClr val="FFFF00"/>
                </a:solidFill>
              </a:rPr>
              <a:t>Representative of this type of drug delivery systems are as follows:</a:t>
            </a:r>
            <a:endParaRPr lang="en-US" sz="3200" dirty="0">
              <a:solidFill>
                <a:srgbClr val="FFFF00"/>
              </a:solidFill>
            </a:endParaRPr>
          </a:p>
        </p:txBody>
      </p:sp>
    </p:spTree>
    <p:extLst>
      <p:ext uri="{BB962C8B-B14F-4D97-AF65-F5344CB8AC3E}">
        <p14:creationId xmlns:p14="http://schemas.microsoft.com/office/powerpoint/2010/main" val="373100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828" y="149984"/>
            <a:ext cx="7082291" cy="899592"/>
          </a:xfrm>
        </p:spPr>
        <p:txBody>
          <a:bodyPr>
            <a:normAutofit/>
          </a:bodyPr>
          <a:lstStyle/>
          <a:p>
            <a:r>
              <a:rPr lang="en-US" sz="4000" dirty="0">
                <a:solidFill>
                  <a:srgbClr val="FFFF00"/>
                </a:solidFill>
              </a:rPr>
              <a:t>Insertable </a:t>
            </a:r>
            <a:r>
              <a:rPr lang="en-US" sz="4000" dirty="0" err="1">
                <a:solidFill>
                  <a:srgbClr val="FFFF00"/>
                </a:solidFill>
              </a:rPr>
              <a:t>Alzet</a:t>
            </a:r>
            <a:r>
              <a:rPr lang="en-US" sz="4000" dirty="0">
                <a:solidFill>
                  <a:srgbClr val="FFFF00"/>
                </a:solidFill>
              </a:rPr>
              <a:t> Osmotic </a:t>
            </a:r>
            <a:r>
              <a:rPr lang="en-US" sz="4000" dirty="0" smtClean="0">
                <a:solidFill>
                  <a:srgbClr val="FFFF00"/>
                </a:solidFill>
              </a:rPr>
              <a:t>Pump</a:t>
            </a:r>
            <a:endParaRPr lang="en-US" sz="4000" dirty="0">
              <a:solidFill>
                <a:srgbClr val="FFFF00"/>
              </a:solidFill>
            </a:endParaRPr>
          </a:p>
        </p:txBody>
      </p:sp>
      <p:sp>
        <p:nvSpPr>
          <p:cNvPr id="4" name="Content Placeholder 3"/>
          <p:cNvSpPr>
            <a:spLocks noGrp="1"/>
          </p:cNvSpPr>
          <p:nvPr>
            <p:ph sz="half" idx="2"/>
          </p:nvPr>
        </p:nvSpPr>
        <p:spPr>
          <a:xfrm>
            <a:off x="477788" y="968276"/>
            <a:ext cx="11081869" cy="1368152"/>
          </a:xfrm>
        </p:spPr>
        <p:txBody>
          <a:bodyPr>
            <a:noAutofit/>
          </a:bodyPr>
          <a:lstStyle/>
          <a:p>
            <a:r>
              <a:rPr lang="en-US" sz="3000" dirty="0" smtClean="0"/>
              <a:t>The drug reservoir, normally a solution formulation, contained within a collapsible, impermeable polyester bag whose external surface is coated with a layer of osmotically active salt, such as </a:t>
            </a:r>
            <a:r>
              <a:rPr lang="en-US" sz="2800" dirty="0" err="1" smtClean="0"/>
              <a:t>NaCl</a:t>
            </a:r>
            <a:r>
              <a:rPr lang="en-US" sz="2800" dirty="0" smtClean="0"/>
              <a:t>.</a:t>
            </a:r>
          </a:p>
          <a:p>
            <a:endParaRPr lang="en-US"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524" y="2552452"/>
            <a:ext cx="4517879" cy="202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9568" y="4958405"/>
            <a:ext cx="11142615" cy="1077218"/>
          </a:xfrm>
          <a:prstGeom prst="rect">
            <a:avLst/>
          </a:prstGeom>
        </p:spPr>
        <p:txBody>
          <a:bodyPr wrap="square">
            <a:spAutoFit/>
          </a:bodyPr>
          <a:lstStyle/>
          <a:p>
            <a:r>
              <a:rPr lang="en-US" sz="3200" dirty="0"/>
              <a:t>A</a:t>
            </a:r>
            <a:r>
              <a:rPr lang="en-US" sz="3200" dirty="0" smtClean="0"/>
              <a:t>t </a:t>
            </a:r>
            <a:r>
              <a:rPr lang="en-US" sz="3200" dirty="0"/>
              <a:t>the implantation site the water component in the tissue fluid penetrates through the semipermeable </a:t>
            </a:r>
            <a:r>
              <a:rPr lang="en-US" sz="3200" dirty="0" smtClean="0"/>
              <a:t>housing. </a:t>
            </a:r>
            <a:endParaRPr lang="en-US" sz="3200" dirty="0"/>
          </a:p>
        </p:txBody>
      </p:sp>
      <p:sp>
        <p:nvSpPr>
          <p:cNvPr id="9" name="TextBox 8"/>
          <p:cNvSpPr txBox="1"/>
          <p:nvPr/>
        </p:nvSpPr>
        <p:spPr>
          <a:xfrm>
            <a:off x="261764" y="2867452"/>
            <a:ext cx="6681637" cy="1569660"/>
          </a:xfrm>
          <a:prstGeom prst="rect">
            <a:avLst/>
          </a:prstGeom>
          <a:noFill/>
        </p:spPr>
        <p:txBody>
          <a:bodyPr wrap="none" rtlCol="0">
            <a:spAutoFit/>
          </a:bodyPr>
          <a:lstStyle/>
          <a:p>
            <a:r>
              <a:rPr lang="en-US" sz="3200" dirty="0" smtClean="0"/>
              <a:t>This </a:t>
            </a:r>
            <a:r>
              <a:rPr lang="en-US" sz="3200" dirty="0"/>
              <a:t>reservoir </a:t>
            </a:r>
            <a:r>
              <a:rPr lang="en-US" sz="3200" dirty="0" smtClean="0"/>
              <a:t>compartment is then </a:t>
            </a:r>
          </a:p>
          <a:p>
            <a:r>
              <a:rPr lang="en-US" sz="3200" dirty="0" smtClean="0"/>
              <a:t> completely </a:t>
            </a:r>
            <a:r>
              <a:rPr lang="en-US" sz="3200" dirty="0"/>
              <a:t>sealed</a:t>
            </a:r>
            <a:r>
              <a:rPr lang="en-US" sz="3200" dirty="0" smtClean="0"/>
              <a:t> inside rigid housing</a:t>
            </a:r>
          </a:p>
          <a:p>
            <a:r>
              <a:rPr lang="en-US" sz="3200" dirty="0"/>
              <a:t>wall with a semipermeable membrane</a:t>
            </a:r>
          </a:p>
        </p:txBody>
      </p:sp>
      <p:sp>
        <p:nvSpPr>
          <p:cNvPr id="11" name="TextBox 10"/>
          <p:cNvSpPr txBox="1"/>
          <p:nvPr/>
        </p:nvSpPr>
        <p:spPr>
          <a:xfrm>
            <a:off x="10562100" y="6084004"/>
            <a:ext cx="1058303" cy="369332"/>
          </a:xfrm>
          <a:prstGeom prst="rect">
            <a:avLst/>
          </a:prstGeom>
          <a:noFill/>
        </p:spPr>
        <p:txBody>
          <a:bodyPr wrap="none" rtlCol="0">
            <a:spAutoFit/>
          </a:bodyPr>
          <a:lstStyle/>
          <a:p>
            <a:r>
              <a:rPr lang="en-US" dirty="0" smtClean="0">
                <a:solidFill>
                  <a:srgbClr val="FFFF00"/>
                </a:solidFill>
              </a:rPr>
              <a:t>Figure 14</a:t>
            </a:r>
            <a:endParaRPr lang="en-US" dirty="0">
              <a:solidFill>
                <a:srgbClr val="FFFF00"/>
              </a:solidFill>
            </a:endParaRPr>
          </a:p>
        </p:txBody>
      </p:sp>
    </p:spTree>
    <p:extLst>
      <p:ext uri="{BB962C8B-B14F-4D97-AF65-F5344CB8AC3E}">
        <p14:creationId xmlns:p14="http://schemas.microsoft.com/office/powerpoint/2010/main" val="28639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820" y="764704"/>
            <a:ext cx="10513168" cy="5400600"/>
          </a:xfrm>
        </p:spPr>
        <p:txBody>
          <a:bodyPr>
            <a:noAutofit/>
          </a:bodyPr>
          <a:lstStyle/>
          <a:p>
            <a:r>
              <a:rPr lang="en-US" sz="3200" dirty="0"/>
              <a:t>This creates an osmotic pressure in the narrow spacing between the flexible reservoir compartment wall &amp;</a:t>
            </a:r>
            <a:r>
              <a:rPr lang="en-US" sz="3200" dirty="0" smtClean="0"/>
              <a:t> </a:t>
            </a:r>
            <a:r>
              <a:rPr lang="en-US" sz="3200" dirty="0"/>
              <a:t>the rigid semipermeable housing.</a:t>
            </a:r>
          </a:p>
          <a:p>
            <a:r>
              <a:rPr lang="en-US" sz="3200" dirty="0" smtClean="0"/>
              <a:t>Under </a:t>
            </a:r>
            <a:r>
              <a:rPr lang="en-US" sz="3200" dirty="0"/>
              <a:t>the osmotic pressure differential </a:t>
            </a:r>
            <a:r>
              <a:rPr lang="en-US" sz="3200" dirty="0" smtClean="0"/>
              <a:t>created, </a:t>
            </a:r>
            <a:r>
              <a:rPr lang="en-US" sz="3200" dirty="0"/>
              <a:t>the reservoir compartment is forced to reduce its volume and the drug solution is delivered at a controlled rate (Eq. 5) through the flow moderator in the system</a:t>
            </a:r>
            <a:r>
              <a:rPr lang="en-US" sz="3200" dirty="0" smtClean="0"/>
              <a:t>.</a:t>
            </a:r>
          </a:p>
          <a:p>
            <a:r>
              <a:rPr lang="en-US" sz="3200" dirty="0" smtClean="0"/>
              <a:t> </a:t>
            </a:r>
            <a:r>
              <a:rPr lang="en-US" sz="3200" dirty="0"/>
              <a:t>By varying the drug concentration in the solution, different doses of drug can be delivered at a constant rate for a period </a:t>
            </a:r>
            <a:r>
              <a:rPr lang="en-US" sz="3200" dirty="0">
                <a:solidFill>
                  <a:srgbClr val="FFFF00"/>
                </a:solidFill>
              </a:rPr>
              <a:t>of 1-4 weeks</a:t>
            </a:r>
            <a:r>
              <a:rPr lang="en-US" sz="3200" dirty="0"/>
              <a:t>.</a:t>
            </a:r>
          </a:p>
          <a:p>
            <a:endParaRPr lang="en-US" sz="3200" dirty="0"/>
          </a:p>
        </p:txBody>
      </p:sp>
    </p:spTree>
    <p:extLst>
      <p:ext uri="{BB962C8B-B14F-4D97-AF65-F5344CB8AC3E}">
        <p14:creationId xmlns:p14="http://schemas.microsoft.com/office/powerpoint/2010/main" val="32862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083" y="116632"/>
            <a:ext cx="10969943" cy="810344"/>
          </a:xfrm>
        </p:spPr>
        <p:txBody>
          <a:bodyPr>
            <a:normAutofit/>
          </a:bodyPr>
          <a:lstStyle/>
          <a:p>
            <a:r>
              <a:rPr lang="en-US" sz="4400" dirty="0" smtClean="0">
                <a:solidFill>
                  <a:srgbClr val="FFFF00"/>
                </a:solidFill>
              </a:rPr>
              <a:t>Acutrim tablet</a:t>
            </a:r>
            <a:endParaRPr lang="en-US" sz="4400" dirty="0">
              <a:solidFill>
                <a:srgbClr val="FFFF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3812" y="1052736"/>
                <a:ext cx="10585176" cy="5544616"/>
              </a:xfrm>
            </p:spPr>
            <p:txBody>
              <a:bodyPr>
                <a:noAutofit/>
              </a:bodyPr>
              <a:lstStyle/>
              <a:p>
                <a:r>
                  <a:rPr lang="en-US" sz="3000" dirty="0" smtClean="0"/>
                  <a:t>Its an oral rate-controlled DD device, is a solid tablet of water-soluble </a:t>
                </a:r>
                <a:r>
                  <a:rPr lang="en-US" sz="3000" dirty="0"/>
                  <a:t>&amp;</a:t>
                </a:r>
                <a:r>
                  <a:rPr lang="en-US" sz="3000" dirty="0" smtClean="0"/>
                  <a:t> osmotically active phenylpropanolamine (PPA) </a:t>
                </a:r>
                <a:r>
                  <a:rPr lang="en-US" sz="3000" dirty="0" err="1" smtClean="0"/>
                  <a:t>Hcl</a:t>
                </a:r>
                <a:r>
                  <a:rPr lang="en-US" sz="3000" dirty="0" smtClean="0"/>
                  <a:t> enclosed within a semipermeable membrane made from cellulose triacetate .</a:t>
                </a:r>
              </a:p>
              <a:p>
                <a:r>
                  <a:rPr lang="en-US" sz="3000" dirty="0" smtClean="0"/>
                  <a:t> The surface of the semipermeable membrane is further coated with a thin layer of PPA dose for immediate release, in the GIT,  the GI. fluid dissolve the immediate releasable PPA layer, which provides an initial dose of PPA, </a:t>
                </a:r>
                <a:r>
                  <a:rPr lang="en-US" sz="3000" dirty="0"/>
                  <a:t>&amp;</a:t>
                </a:r>
                <a:r>
                  <a:rPr lang="en-US" sz="3000" dirty="0" smtClean="0"/>
                  <a:t> its water component then penetrates through the semipermeable membrane at a rate determined by   (   </a:t>
                </a:r>
                <a14:m>
                  <m:oMath xmlns:m="http://schemas.openxmlformats.org/officeDocument/2006/math">
                    <m:f>
                      <m:fPr>
                        <m:ctrlPr>
                          <a:rPr lang="en-US" sz="3000" i="1">
                            <a:solidFill>
                              <a:schemeClr val="accent3"/>
                            </a:solidFill>
                            <a:latin typeface="Cambria Math" panose="02040503050406030204" pitchFamily="18" charset="0"/>
                          </a:rPr>
                        </m:ctrlPr>
                      </m:fPr>
                      <m:num>
                        <m:r>
                          <a:rPr lang="en-US" sz="3000" i="1">
                            <a:solidFill>
                              <a:schemeClr val="accent3"/>
                            </a:solidFill>
                            <a:latin typeface="Cambria Math"/>
                          </a:rPr>
                          <m:t>𝑄</m:t>
                        </m:r>
                      </m:num>
                      <m:den>
                        <m:r>
                          <a:rPr lang="en-US" sz="3000" i="1">
                            <a:solidFill>
                              <a:schemeClr val="accent3"/>
                            </a:solidFill>
                            <a:latin typeface="Cambria Math"/>
                          </a:rPr>
                          <m:t>𝑡</m:t>
                        </m:r>
                      </m:den>
                    </m:f>
                    <m:r>
                      <a:rPr lang="en-US" sz="3000" i="1">
                        <a:solidFill>
                          <a:schemeClr val="accent3"/>
                        </a:solidFill>
                        <a:latin typeface="Cambria Math"/>
                      </a:rPr>
                      <m:t>=</m:t>
                    </m:r>
                    <m:sSup>
                      <m:sSupPr>
                        <m:ctrlPr>
                          <a:rPr lang="en-US" sz="3000" i="1">
                            <a:solidFill>
                              <a:schemeClr val="accent3"/>
                            </a:solidFill>
                            <a:latin typeface="Cambria Math" panose="02040503050406030204" pitchFamily="18" charset="0"/>
                          </a:rPr>
                        </m:ctrlPr>
                      </m:sSupPr>
                      <m:e>
                        <m:f>
                          <m:fPr>
                            <m:ctrlPr>
                              <a:rPr lang="en-US" sz="3000" i="1">
                                <a:solidFill>
                                  <a:schemeClr val="accent3"/>
                                </a:solidFill>
                                <a:latin typeface="Cambria Math" panose="02040503050406030204" pitchFamily="18" charset="0"/>
                              </a:rPr>
                            </m:ctrlPr>
                          </m:fPr>
                          <m:num>
                            <m:r>
                              <a:rPr lang="en-US" sz="3000" i="1">
                                <a:solidFill>
                                  <a:schemeClr val="accent3"/>
                                </a:solidFill>
                                <a:latin typeface="Cambria Math"/>
                              </a:rPr>
                              <m:t>𝑃</m:t>
                            </m:r>
                            <m:r>
                              <a:rPr lang="en-US" sz="3000" i="1" baseline="-25000">
                                <a:solidFill>
                                  <a:schemeClr val="accent3"/>
                                </a:solidFill>
                                <a:latin typeface="Cambria Math"/>
                              </a:rPr>
                              <m:t>𝑤</m:t>
                            </m:r>
                            <m:r>
                              <a:rPr lang="en-US" sz="3000" i="1">
                                <a:solidFill>
                                  <a:schemeClr val="accent3"/>
                                </a:solidFill>
                                <a:latin typeface="Cambria Math"/>
                              </a:rPr>
                              <m:t>𝐴</m:t>
                            </m:r>
                            <m:r>
                              <a:rPr lang="en-US" sz="3000" i="1" baseline="-25000">
                                <a:solidFill>
                                  <a:schemeClr val="accent3"/>
                                </a:solidFill>
                                <a:latin typeface="Cambria Math"/>
                              </a:rPr>
                              <m:t>𝑚</m:t>
                            </m:r>
                          </m:num>
                          <m:den>
                            <m:r>
                              <a:rPr lang="en-US" sz="3000" i="1">
                                <a:solidFill>
                                  <a:schemeClr val="accent3"/>
                                </a:solidFill>
                                <a:latin typeface="Cambria Math"/>
                              </a:rPr>
                              <m:t>h</m:t>
                            </m:r>
                            <m:r>
                              <a:rPr lang="en-US" sz="3000" i="1" baseline="-25000">
                                <a:solidFill>
                                  <a:schemeClr val="accent3"/>
                                </a:solidFill>
                                <a:latin typeface="Cambria Math"/>
                              </a:rPr>
                              <m:t>𝑚</m:t>
                            </m:r>
                          </m:den>
                        </m:f>
                      </m:e>
                      <m:sup/>
                    </m:sSup>
                  </m:oMath>
                </a14:m>
                <a:r>
                  <a:rPr lang="en-US" sz="3000" dirty="0" smtClean="0"/>
                  <a:t>) to dissolve the controlled release dose of PPA.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3812" y="1052736"/>
                <a:ext cx="10585176" cy="5544616"/>
              </a:xfrm>
              <a:blipFill rotWithShape="0">
                <a:blip r:embed="rId2"/>
                <a:stretch>
                  <a:fillRect l="-1210" t="-2200"/>
                </a:stretch>
              </a:blipFill>
            </p:spPr>
            <p:txBody>
              <a:bodyPr/>
              <a:lstStyle/>
              <a:p>
                <a:r>
                  <a:rPr lang="en-US">
                    <a:noFill/>
                  </a:rPr>
                  <a:t> </a:t>
                </a:r>
              </a:p>
            </p:txBody>
          </p:sp>
        </mc:Fallback>
      </mc:AlternateContent>
      <p:sp>
        <p:nvSpPr>
          <p:cNvPr id="4" name="TextBox 3"/>
          <p:cNvSpPr txBox="1"/>
          <p:nvPr/>
        </p:nvSpPr>
        <p:spPr>
          <a:xfrm>
            <a:off x="10846940" y="404664"/>
            <a:ext cx="989373" cy="769441"/>
          </a:xfrm>
          <a:prstGeom prst="rect">
            <a:avLst/>
          </a:prstGeom>
          <a:noFill/>
        </p:spPr>
        <p:txBody>
          <a:bodyPr wrap="none" rtlCol="0">
            <a:spAutoFit/>
          </a:bodyPr>
          <a:lstStyle/>
          <a:p>
            <a:r>
              <a:rPr lang="en-US" sz="4400" dirty="0" smtClean="0">
                <a:solidFill>
                  <a:srgbClr val="FF0000"/>
                </a:solidFill>
              </a:rPr>
              <a:t>NO</a:t>
            </a:r>
            <a:endParaRPr lang="en-US" sz="4400" dirty="0">
              <a:solidFill>
                <a:srgbClr val="FF0000"/>
              </a:solidFill>
            </a:endParaRPr>
          </a:p>
        </p:txBody>
      </p:sp>
    </p:spTree>
    <p:extLst>
      <p:ext uri="{BB962C8B-B14F-4D97-AF65-F5344CB8AC3E}">
        <p14:creationId xmlns:p14="http://schemas.microsoft.com/office/powerpoint/2010/main" val="78968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836712"/>
            <a:ext cx="9144001" cy="915888"/>
          </a:xfrm>
        </p:spPr>
        <p:txBody>
          <a:bodyPr/>
          <a:lstStyle/>
          <a:p>
            <a:r>
              <a:rPr lang="en-US" dirty="0" smtClean="0"/>
              <a:t>Osmotic Pump Technology</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4950" y="2894330"/>
            <a:ext cx="4419600" cy="226286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88095" y="2955738"/>
            <a:ext cx="4079640" cy="2201454"/>
          </a:xfrm>
        </p:spPr>
      </p:pic>
      <p:sp>
        <p:nvSpPr>
          <p:cNvPr id="5" name="Date Placeholder 4"/>
          <p:cNvSpPr>
            <a:spLocks noGrp="1"/>
          </p:cNvSpPr>
          <p:nvPr>
            <p:ph type="dt" sz="half" idx="10"/>
          </p:nvPr>
        </p:nvSpPr>
        <p:spPr/>
        <p:txBody>
          <a:bodyPr/>
          <a:lstStyle/>
          <a:p>
            <a:fld id="{66C4F072-D182-4F34-9168-71309E6FC15D}" type="datetime1">
              <a:rPr lang="en-GB" noProof="0" smtClean="0"/>
              <a:pPr/>
              <a:t>03/12/2018</a:t>
            </a:fld>
            <a:endParaRPr lang="en-GB" noProof="0" dirty="0"/>
          </a:p>
        </p:txBody>
      </p:sp>
      <p:sp>
        <p:nvSpPr>
          <p:cNvPr id="7" name="Rectangle 6"/>
          <p:cNvSpPr/>
          <p:nvPr/>
        </p:nvSpPr>
        <p:spPr>
          <a:xfrm>
            <a:off x="2998068" y="5301208"/>
            <a:ext cx="1015021" cy="369332"/>
          </a:xfrm>
          <a:prstGeom prst="rect">
            <a:avLst/>
          </a:prstGeom>
        </p:spPr>
        <p:txBody>
          <a:bodyPr wrap="none">
            <a:spAutoFit/>
          </a:bodyPr>
          <a:lstStyle/>
          <a:p>
            <a:r>
              <a:rPr lang="en-US" dirty="0"/>
              <a:t>figure 18</a:t>
            </a:r>
          </a:p>
        </p:txBody>
      </p:sp>
    </p:spTree>
    <p:extLst>
      <p:ext uri="{BB962C8B-B14F-4D97-AF65-F5344CB8AC3E}">
        <p14:creationId xmlns:p14="http://schemas.microsoft.com/office/powerpoint/2010/main" val="19139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820" y="1412776"/>
            <a:ext cx="10153128" cy="3528392"/>
          </a:xfrm>
        </p:spPr>
        <p:txBody>
          <a:bodyPr>
            <a:noAutofit/>
          </a:bodyPr>
          <a:lstStyle/>
          <a:p>
            <a:r>
              <a:rPr lang="en-US" sz="3200" dirty="0"/>
              <a:t>Under the osmotic pressure differential created(</a:t>
            </a:r>
            <a:r>
              <a:rPr lang="az-Cyrl-AZ" sz="3200" dirty="0"/>
              <a:t>п</a:t>
            </a:r>
            <a:r>
              <a:rPr lang="en-US" sz="3200" dirty="0"/>
              <a:t>s-</a:t>
            </a:r>
            <a:r>
              <a:rPr lang="az-Cyrl-AZ" sz="3200" dirty="0"/>
              <a:t>п</a:t>
            </a:r>
            <a:r>
              <a:rPr lang="en-US" sz="3200" dirty="0"/>
              <a:t>e), the PPA solution is delivered continuously at a controlled rate Eq. 6 through an orifice pre-drilled by a laser beam. </a:t>
            </a:r>
            <a:endParaRPr lang="en-US" sz="3200" dirty="0" smtClean="0"/>
          </a:p>
          <a:p>
            <a:r>
              <a:rPr lang="en-US" sz="3200" dirty="0" smtClean="0"/>
              <a:t>It </a:t>
            </a:r>
            <a:r>
              <a:rPr lang="en-US" sz="3200" dirty="0"/>
              <a:t>is designed to provide a controlled delivery of PPA over a duration of 16hr for appetite suppression in a weight control program</a:t>
            </a:r>
            <a:r>
              <a:rPr lang="en-US" sz="3200" dirty="0" smtClean="0"/>
              <a:t>.</a:t>
            </a:r>
            <a:endParaRPr lang="en-US" sz="3200" dirty="0"/>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
        <p:nvSpPr>
          <p:cNvPr id="5" name="TextBox 4"/>
          <p:cNvSpPr txBox="1"/>
          <p:nvPr/>
        </p:nvSpPr>
        <p:spPr>
          <a:xfrm>
            <a:off x="10846940" y="404664"/>
            <a:ext cx="989373" cy="769441"/>
          </a:xfrm>
          <a:prstGeom prst="rect">
            <a:avLst/>
          </a:prstGeom>
          <a:noFill/>
        </p:spPr>
        <p:txBody>
          <a:bodyPr wrap="none" rtlCol="0">
            <a:spAutoFit/>
          </a:bodyPr>
          <a:lstStyle/>
          <a:p>
            <a:r>
              <a:rPr lang="en-US" sz="4400" dirty="0" smtClean="0">
                <a:solidFill>
                  <a:srgbClr val="FF0000"/>
                </a:solidFill>
              </a:rPr>
              <a:t>NO</a:t>
            </a:r>
            <a:endParaRPr lang="en-US" sz="4400" dirty="0">
              <a:solidFill>
                <a:srgbClr val="FF0000"/>
              </a:solidFill>
            </a:endParaRPr>
          </a:p>
        </p:txBody>
      </p:sp>
    </p:spTree>
    <p:extLst>
      <p:ext uri="{BB962C8B-B14F-4D97-AF65-F5344CB8AC3E}">
        <p14:creationId xmlns:p14="http://schemas.microsoft.com/office/powerpoint/2010/main" val="6599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188640"/>
            <a:ext cx="10801199" cy="771872"/>
          </a:xfrm>
        </p:spPr>
        <p:txBody>
          <a:bodyPr>
            <a:normAutofit/>
          </a:bodyPr>
          <a:lstStyle/>
          <a:p>
            <a:r>
              <a:rPr lang="en-US" sz="4000" dirty="0" smtClean="0">
                <a:solidFill>
                  <a:srgbClr val="FFFF00"/>
                </a:solidFill>
              </a:rPr>
              <a:t>B. Hydrodynamic Pressure-Activated DDS </a:t>
            </a:r>
            <a:r>
              <a:rPr lang="el-GR" sz="4000" dirty="0" smtClean="0">
                <a:solidFill>
                  <a:srgbClr val="FFFF00"/>
                </a:solidFill>
              </a:rPr>
              <a:t>σ</a:t>
            </a:r>
            <a:r>
              <a:rPr lang="en-US" sz="4000" dirty="0" smtClean="0">
                <a:solidFill>
                  <a:srgbClr val="FFFF00"/>
                </a:solidFill>
              </a:rPr>
              <a:t> 19</a:t>
            </a:r>
            <a:endParaRPr lang="en-US" sz="4000" dirty="0">
              <a:solidFill>
                <a:srgbClr val="FFFF00"/>
              </a:solidFill>
            </a:endParaRPr>
          </a:p>
        </p:txBody>
      </p:sp>
      <p:sp>
        <p:nvSpPr>
          <p:cNvPr id="3" name="Content Placeholder 2"/>
          <p:cNvSpPr>
            <a:spLocks noGrp="1"/>
          </p:cNvSpPr>
          <p:nvPr>
            <p:ph idx="1"/>
          </p:nvPr>
        </p:nvSpPr>
        <p:spPr>
          <a:xfrm>
            <a:off x="1197868" y="1052736"/>
            <a:ext cx="9361040" cy="2376264"/>
          </a:xfrm>
        </p:spPr>
        <p:txBody>
          <a:bodyPr>
            <a:noAutofit/>
          </a:bodyPr>
          <a:lstStyle/>
          <a:p>
            <a:r>
              <a:rPr lang="en-US" sz="3200" dirty="0" smtClean="0"/>
              <a:t>A hydrodynamic pressure-activated drug delivery system can be fabricated by enclosing a collapsible, impermeable container, which contains a liquid drug formulation to form a drug reservoir compartment, inside a rigid shape-retaining housing </a:t>
            </a:r>
            <a:r>
              <a:rPr lang="en-US" sz="3200" dirty="0" smtClean="0">
                <a:solidFill>
                  <a:srgbClr val="FFFF00"/>
                </a:solidFill>
              </a:rPr>
              <a:t>(figure 19).</a:t>
            </a:r>
          </a:p>
          <a:p>
            <a:r>
              <a:rPr lang="en-US" sz="3200" dirty="0" smtClean="0"/>
              <a:t> </a:t>
            </a:r>
            <a:endParaRPr lang="en-US" sz="3200" dirty="0"/>
          </a:p>
        </p:txBody>
      </p:sp>
      <p:pic>
        <p:nvPicPr>
          <p:cNvPr id="4" name="Picture 3"/>
          <p:cNvPicPr>
            <a:picLocks noChangeAspect="1"/>
          </p:cNvPicPr>
          <p:nvPr/>
        </p:nvPicPr>
        <p:blipFill>
          <a:blip r:embed="rId2"/>
          <a:stretch>
            <a:fillRect/>
          </a:stretch>
        </p:blipFill>
        <p:spPr>
          <a:xfrm>
            <a:off x="1989956" y="3516585"/>
            <a:ext cx="7478352" cy="3152775"/>
          </a:xfrm>
          <a:prstGeom prst="rect">
            <a:avLst/>
          </a:prstGeom>
        </p:spPr>
      </p:pic>
      <p:sp>
        <p:nvSpPr>
          <p:cNvPr id="5" name="TextBox 4"/>
          <p:cNvSpPr txBox="1"/>
          <p:nvPr/>
        </p:nvSpPr>
        <p:spPr>
          <a:xfrm>
            <a:off x="10342884" y="6052646"/>
            <a:ext cx="1351652" cy="461665"/>
          </a:xfrm>
          <a:prstGeom prst="rect">
            <a:avLst/>
          </a:prstGeom>
          <a:noFill/>
        </p:spPr>
        <p:txBody>
          <a:bodyPr wrap="none" rtlCol="0">
            <a:spAutoFit/>
          </a:bodyPr>
          <a:lstStyle/>
          <a:p>
            <a:r>
              <a:rPr lang="en-US" sz="2400" dirty="0" smtClean="0">
                <a:solidFill>
                  <a:srgbClr val="FFFF00"/>
                </a:solidFill>
              </a:rPr>
              <a:t>Figure 19</a:t>
            </a:r>
            <a:endParaRPr lang="en-US" sz="2400" dirty="0">
              <a:solidFill>
                <a:srgbClr val="FFFF00"/>
              </a:solidFill>
            </a:endParaRPr>
          </a:p>
        </p:txBody>
      </p:sp>
    </p:spTree>
    <p:extLst>
      <p:ext uri="{BB962C8B-B14F-4D97-AF65-F5344CB8AC3E}">
        <p14:creationId xmlns:p14="http://schemas.microsoft.com/office/powerpoint/2010/main" val="16456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96" y="692696"/>
            <a:ext cx="10441160" cy="5544616"/>
          </a:xfrm>
        </p:spPr>
        <p:txBody>
          <a:bodyPr>
            <a:noAutofit/>
          </a:bodyPr>
          <a:lstStyle/>
          <a:p>
            <a:r>
              <a:rPr lang="en-US" sz="3000" dirty="0"/>
              <a:t>A composite laminate of an absorbent layer &amp;</a:t>
            </a:r>
            <a:r>
              <a:rPr lang="en-US" sz="3000" dirty="0" smtClean="0"/>
              <a:t> </a:t>
            </a:r>
            <a:r>
              <a:rPr lang="en-US" sz="3000" dirty="0"/>
              <a:t>a </a:t>
            </a:r>
            <a:r>
              <a:rPr lang="en-US" sz="3000" dirty="0" err="1"/>
              <a:t>swellable</a:t>
            </a:r>
            <a:r>
              <a:rPr lang="en-US" sz="3000" dirty="0"/>
              <a:t>, hydrophilic polymer layer is sandwiched between the drug reservoir compartment &amp;</a:t>
            </a:r>
            <a:r>
              <a:rPr lang="en-US" sz="3000" dirty="0" smtClean="0"/>
              <a:t> </a:t>
            </a:r>
            <a:r>
              <a:rPr lang="en-US" sz="3000" dirty="0"/>
              <a:t>the housing. </a:t>
            </a:r>
          </a:p>
          <a:p>
            <a:r>
              <a:rPr lang="en-US" sz="3000" dirty="0"/>
              <a:t>In the </a:t>
            </a:r>
            <a:r>
              <a:rPr lang="en-US" sz="3000" dirty="0" smtClean="0"/>
              <a:t>GIT </a:t>
            </a:r>
            <a:r>
              <a:rPr lang="en-US" sz="3000" dirty="0"/>
              <a:t>the laminate absorbs the </a:t>
            </a:r>
            <a:r>
              <a:rPr lang="en-US" sz="3000" dirty="0" smtClean="0"/>
              <a:t>G.I. </a:t>
            </a:r>
            <a:r>
              <a:rPr lang="en-US" sz="3000" dirty="0"/>
              <a:t>fluid through the annular openings at the lower end of the housing &amp;</a:t>
            </a:r>
            <a:r>
              <a:rPr lang="en-US" sz="3000" dirty="0" smtClean="0"/>
              <a:t> </a:t>
            </a:r>
            <a:r>
              <a:rPr lang="en-US" sz="3000" dirty="0"/>
              <a:t>becomes increasingly swollen, which generates hydrodynamic pressure in the system. </a:t>
            </a:r>
          </a:p>
          <a:p>
            <a:r>
              <a:rPr lang="en-US" sz="3000" dirty="0"/>
              <a:t>The hydrodynamic </a:t>
            </a:r>
            <a:r>
              <a:rPr lang="en-US" sz="3000" dirty="0" smtClean="0"/>
              <a:t>pressure created, </a:t>
            </a:r>
            <a:r>
              <a:rPr lang="en-US" sz="3000" dirty="0"/>
              <a:t>forces the drug reservoir compartment to reduce in </a:t>
            </a:r>
            <a:r>
              <a:rPr lang="en-US" sz="3000" dirty="0" smtClean="0"/>
              <a:t>volume &amp; </a:t>
            </a:r>
            <a:r>
              <a:rPr lang="en-US" sz="3000" dirty="0"/>
              <a:t>causes the liquid drug formulation to release through the delivery orifice at a rate defined by </a:t>
            </a:r>
            <a:r>
              <a:rPr lang="en-US" sz="3000" dirty="0">
                <a:solidFill>
                  <a:srgbClr val="FFFF00"/>
                </a:solidFill>
              </a:rPr>
              <a:t>eq. 7</a:t>
            </a:r>
          </a:p>
          <a:p>
            <a:endParaRPr lang="en-US" sz="3000" dirty="0"/>
          </a:p>
        </p:txBody>
      </p:sp>
    </p:spTree>
    <p:extLst>
      <p:ext uri="{BB962C8B-B14F-4D97-AF65-F5344CB8AC3E}">
        <p14:creationId xmlns:p14="http://schemas.microsoft.com/office/powerpoint/2010/main" val="234830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15752"/>
          </a:xfrm>
        </p:spPr>
        <p:txBody>
          <a:bodyPr>
            <a:normAutofit/>
          </a:bodyPr>
          <a:lstStyle/>
          <a:p>
            <a:r>
              <a:rPr lang="en-US" sz="4400" dirty="0" smtClean="0">
                <a:solidFill>
                  <a:srgbClr val="FFFF00"/>
                </a:solidFill>
              </a:rPr>
              <a:t>Advantages</a:t>
            </a:r>
            <a:endParaRPr lang="en-US" sz="4400" dirty="0">
              <a:solidFill>
                <a:srgbClr val="FFFF00"/>
              </a:solidFill>
            </a:endParaRPr>
          </a:p>
        </p:txBody>
      </p:sp>
      <p:sp>
        <p:nvSpPr>
          <p:cNvPr id="3" name="Content Placeholder 2"/>
          <p:cNvSpPr>
            <a:spLocks noGrp="1"/>
          </p:cNvSpPr>
          <p:nvPr>
            <p:ph idx="1"/>
          </p:nvPr>
        </p:nvSpPr>
        <p:spPr>
          <a:xfrm>
            <a:off x="1522413" y="1268760"/>
            <a:ext cx="9134391" cy="4968551"/>
          </a:xfrm>
        </p:spPr>
        <p:txBody>
          <a:bodyPr>
            <a:normAutofit lnSpcReduction="10000"/>
          </a:bodyPr>
          <a:lstStyle/>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Total dose is low.</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Reduced GI side effects.</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Reduced dosing frequency. </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Better patient acceptance and compliance.</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Less fluctuation at plasma drug levels.</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More uniform drug effect</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Improved efficacy/safety ratio.</a:t>
            </a:r>
          </a:p>
          <a:p>
            <a:endParaRPr lang="en-US" dirty="0"/>
          </a:p>
        </p:txBody>
      </p:sp>
    </p:spTree>
    <p:extLst>
      <p:ext uri="{BB962C8B-B14F-4D97-AF65-F5344CB8AC3E}">
        <p14:creationId xmlns:p14="http://schemas.microsoft.com/office/powerpoint/2010/main" val="9726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7868" y="1340768"/>
                <a:ext cx="9134391" cy="4114801"/>
              </a:xfrm>
            </p:spPr>
            <p:txBody>
              <a:bodyPr>
                <a:normAutofit/>
              </a:bodyPr>
              <a:lstStyle/>
              <a:p>
                <a14:m>
                  <m:oMath xmlns:m="http://schemas.openxmlformats.org/officeDocument/2006/math">
                    <m:f>
                      <m:fPr>
                        <m:ctrlPr>
                          <a:rPr lang="en-US" sz="3200" i="1" smtClean="0">
                            <a:solidFill>
                              <a:srgbClr val="FFFF00"/>
                            </a:solidFill>
                            <a:latin typeface="Cambria Math" panose="02040503050406030204" pitchFamily="18" charset="0"/>
                          </a:rPr>
                        </m:ctrlPr>
                      </m:fPr>
                      <m:num>
                        <m:r>
                          <a:rPr lang="en-US" sz="3200" b="0" i="1" smtClean="0">
                            <a:solidFill>
                              <a:srgbClr val="FFFF00"/>
                            </a:solidFill>
                            <a:latin typeface="Cambria Math"/>
                          </a:rPr>
                          <m:t>𝑄</m:t>
                        </m:r>
                      </m:num>
                      <m:den>
                        <m:r>
                          <a:rPr lang="en-US" sz="3200" b="0" i="1" smtClean="0">
                            <a:solidFill>
                              <a:srgbClr val="FFFF00"/>
                            </a:solidFill>
                            <a:latin typeface="Cambria Math"/>
                          </a:rPr>
                          <m:t>𝑡</m:t>
                        </m:r>
                      </m:den>
                    </m:f>
                    <m:r>
                      <a:rPr lang="en-US" sz="3200" i="1" smtClean="0">
                        <a:solidFill>
                          <a:srgbClr val="FFFF00"/>
                        </a:solidFill>
                        <a:latin typeface="Cambria Math"/>
                        <a:ea typeface="Cambria Math"/>
                      </a:rPr>
                      <m:t>=</m:t>
                    </m:r>
                    <m:r>
                      <a:rPr lang="en-US" sz="3200" b="0" i="1" smtClean="0">
                        <a:solidFill>
                          <a:srgbClr val="FFFF00"/>
                        </a:solidFill>
                        <a:latin typeface="Cambria Math"/>
                        <a:ea typeface="Cambria Math"/>
                      </a:rPr>
                      <m:t> </m:t>
                    </m:r>
                    <m:f>
                      <m:fPr>
                        <m:ctrlPr>
                          <a:rPr lang="en-US" sz="3200" b="0" i="1" smtClean="0">
                            <a:solidFill>
                              <a:srgbClr val="FFFF00"/>
                            </a:solidFill>
                            <a:latin typeface="Cambria Math" panose="02040503050406030204" pitchFamily="18" charset="0"/>
                            <a:ea typeface="Cambria Math"/>
                          </a:rPr>
                        </m:ctrlPr>
                      </m:fPr>
                      <m:num>
                        <m:r>
                          <a:rPr lang="en-US" sz="3200" b="0" i="1" smtClean="0">
                            <a:solidFill>
                              <a:srgbClr val="FFFF00"/>
                            </a:solidFill>
                            <a:latin typeface="Cambria Math"/>
                            <a:ea typeface="Cambria Math"/>
                          </a:rPr>
                          <m:t>𝑃𝑓𝐴𝑚</m:t>
                        </m:r>
                      </m:num>
                      <m:den>
                        <m:r>
                          <a:rPr lang="en-US" sz="3200" b="0" i="1" smtClean="0">
                            <a:solidFill>
                              <a:srgbClr val="FFFF00"/>
                            </a:solidFill>
                            <a:latin typeface="Cambria Math"/>
                            <a:ea typeface="Cambria Math"/>
                          </a:rPr>
                          <m:t>h𝑚</m:t>
                        </m:r>
                      </m:den>
                    </m:f>
                  </m:oMath>
                </a14:m>
                <a:r>
                  <a:rPr lang="en-US" sz="3200" dirty="0" smtClean="0">
                    <a:solidFill>
                      <a:srgbClr val="FFFF00"/>
                    </a:solidFill>
                  </a:rPr>
                  <a:t> (</a:t>
                </a:r>
                <a:r>
                  <a:rPr lang="el-GR" sz="3200" dirty="0" smtClean="0">
                    <a:solidFill>
                      <a:srgbClr val="FFFF00"/>
                    </a:solidFill>
                  </a:rPr>
                  <a:t>θ</a:t>
                </a:r>
                <a:r>
                  <a:rPr lang="en-US" sz="3200" dirty="0" smtClean="0">
                    <a:solidFill>
                      <a:srgbClr val="FFFF00"/>
                    </a:solidFill>
                  </a:rPr>
                  <a:t>s – </a:t>
                </a:r>
                <a:r>
                  <a:rPr lang="el-GR" sz="3200" dirty="0" smtClean="0">
                    <a:solidFill>
                      <a:srgbClr val="FFFF00"/>
                    </a:solidFill>
                  </a:rPr>
                  <a:t>θ</a:t>
                </a:r>
                <a:r>
                  <a:rPr lang="en-US" sz="3200" dirty="0" smtClean="0">
                    <a:solidFill>
                      <a:srgbClr val="FFFF00"/>
                    </a:solidFill>
                  </a:rPr>
                  <a:t>e) 			</a:t>
                </a:r>
                <a:r>
                  <a:rPr lang="en-US" sz="1800" dirty="0" smtClean="0">
                    <a:solidFill>
                      <a:srgbClr val="FFFF00"/>
                    </a:solidFill>
                  </a:rPr>
                  <a:t>Eq. 7</a:t>
                </a:r>
              </a:p>
              <a:p>
                <a:r>
                  <a:rPr lang="en-US" sz="3200" dirty="0" smtClean="0"/>
                  <a:t>Where </a:t>
                </a:r>
                <a14:m>
                  <m:oMath xmlns:m="http://schemas.openxmlformats.org/officeDocument/2006/math">
                    <m:r>
                      <a:rPr lang="en-US" sz="3200" i="1" smtClean="0">
                        <a:solidFill>
                          <a:srgbClr val="FFFF00"/>
                        </a:solidFill>
                        <a:latin typeface="Cambria Math"/>
                        <a:ea typeface="Cambria Math"/>
                      </a:rPr>
                      <m:t>𝑃𝑓</m:t>
                    </m:r>
                    <m:r>
                      <a:rPr lang="en-US" sz="3200" b="0" i="1" smtClean="0">
                        <a:latin typeface="Cambria Math"/>
                        <a:ea typeface="Cambria Math"/>
                      </a:rPr>
                      <m:t>, </m:t>
                    </m:r>
                    <m:r>
                      <a:rPr lang="en-US" sz="3200" i="1" smtClean="0">
                        <a:solidFill>
                          <a:srgbClr val="FFFF00"/>
                        </a:solidFill>
                        <a:latin typeface="Cambria Math"/>
                        <a:ea typeface="Cambria Math"/>
                      </a:rPr>
                      <m:t>𝐴𝑚</m:t>
                    </m:r>
                  </m:oMath>
                </a14:m>
                <a:r>
                  <a:rPr lang="en-US" sz="3200" dirty="0" smtClean="0"/>
                  <a:t> and </a:t>
                </a:r>
                <a14:m>
                  <m:oMath xmlns:m="http://schemas.openxmlformats.org/officeDocument/2006/math">
                    <m:r>
                      <a:rPr lang="en-US" sz="3200" i="1" smtClean="0">
                        <a:solidFill>
                          <a:srgbClr val="FFFF00"/>
                        </a:solidFill>
                        <a:latin typeface="Cambria Math"/>
                        <a:ea typeface="Cambria Math"/>
                      </a:rPr>
                      <m:t>h𝑚</m:t>
                    </m:r>
                  </m:oMath>
                </a14:m>
                <a:r>
                  <a:rPr lang="en-US" sz="3200" dirty="0" smtClean="0">
                    <a:solidFill>
                      <a:srgbClr val="FFFF00"/>
                    </a:solidFill>
                  </a:rPr>
                  <a:t> </a:t>
                </a:r>
                <a:r>
                  <a:rPr lang="en-US" sz="3200" dirty="0" smtClean="0"/>
                  <a:t>are the fluid permeability, the effective surface area, and the thickness of the wall with annular openings, respectively</a:t>
                </a:r>
                <a:r>
                  <a:rPr lang="en-US" sz="3200" dirty="0"/>
                  <a:t>.</a:t>
                </a:r>
                <a:endParaRPr lang="en-US" sz="3200" dirty="0" smtClean="0"/>
              </a:p>
              <a:p>
                <a:r>
                  <a:rPr lang="en-US" sz="3200" dirty="0" smtClean="0"/>
                  <a:t>The </a:t>
                </a:r>
                <a:r>
                  <a:rPr lang="en-US" sz="3200" dirty="0" smtClean="0">
                    <a:solidFill>
                      <a:srgbClr val="FFFF00"/>
                    </a:solidFill>
                  </a:rPr>
                  <a:t>(</a:t>
                </a:r>
                <a:r>
                  <a:rPr lang="el-GR" sz="3200" dirty="0">
                    <a:solidFill>
                      <a:srgbClr val="FFFF00"/>
                    </a:solidFill>
                  </a:rPr>
                  <a:t>θ</a:t>
                </a:r>
                <a:r>
                  <a:rPr lang="en-US" sz="3200" dirty="0">
                    <a:solidFill>
                      <a:srgbClr val="FFFF00"/>
                    </a:solidFill>
                  </a:rPr>
                  <a:t>s – </a:t>
                </a:r>
                <a:r>
                  <a:rPr lang="el-GR" sz="3200" dirty="0">
                    <a:solidFill>
                      <a:srgbClr val="FFFF00"/>
                    </a:solidFill>
                  </a:rPr>
                  <a:t>θ</a:t>
                </a:r>
                <a:r>
                  <a:rPr lang="en-US" sz="3200" dirty="0">
                    <a:solidFill>
                      <a:srgbClr val="FFFF00"/>
                    </a:solidFill>
                  </a:rPr>
                  <a:t>e) </a:t>
                </a:r>
                <a:r>
                  <a:rPr lang="en-US" sz="3200" dirty="0" smtClean="0"/>
                  <a:t>is the difference in hydrodynamic pressure between the drug delivery system </a:t>
                </a:r>
                <a:r>
                  <a:rPr lang="el-GR" sz="3200" dirty="0">
                    <a:solidFill>
                      <a:srgbClr val="FFFF00"/>
                    </a:solidFill>
                  </a:rPr>
                  <a:t>θ</a:t>
                </a:r>
                <a:r>
                  <a:rPr lang="en-US" sz="3200" dirty="0">
                    <a:solidFill>
                      <a:srgbClr val="FFFF00"/>
                    </a:solidFill>
                  </a:rPr>
                  <a:t>s</a:t>
                </a:r>
                <a:r>
                  <a:rPr lang="en-US" sz="3200" dirty="0" smtClean="0">
                    <a:solidFill>
                      <a:srgbClr val="FFFF00"/>
                    </a:solidFill>
                  </a:rPr>
                  <a:t> </a:t>
                </a:r>
                <a:r>
                  <a:rPr lang="en-US" sz="3200" dirty="0" smtClean="0"/>
                  <a:t>and the environment </a:t>
                </a:r>
                <a:r>
                  <a:rPr lang="el-GR" sz="3200" dirty="0">
                    <a:solidFill>
                      <a:srgbClr val="FFFF00"/>
                    </a:solidFill>
                  </a:rPr>
                  <a:t>θ</a:t>
                </a:r>
                <a:r>
                  <a:rPr lang="en-US" sz="3200" dirty="0" smtClean="0">
                    <a:solidFill>
                      <a:srgbClr val="FFFF00"/>
                    </a:solidFill>
                  </a:rPr>
                  <a:t>e</a:t>
                </a:r>
                <a:r>
                  <a:rPr lang="en-US" sz="3200" dirty="0" smtClean="0"/>
                  <a:t>.</a:t>
                </a:r>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7868" y="1340768"/>
                <a:ext cx="9134391" cy="4114801"/>
              </a:xfrm>
              <a:blipFill rotWithShape="0">
                <a:blip r:embed="rId2"/>
                <a:stretch>
                  <a:fillRect l="-1535" t="-29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393530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764704"/>
            <a:ext cx="10969943" cy="4104456"/>
          </a:xfrm>
        </p:spPr>
        <p:txBody>
          <a:bodyPr>
            <a:normAutofit/>
          </a:bodyPr>
          <a:lstStyle/>
          <a:p>
            <a:r>
              <a:rPr lang="en-US" sz="3200" dirty="0" smtClean="0"/>
              <a:t>The release of drug molecules from this type of controlled-release drug delivery system is activated by hydrodynamic pressure and controlled at a rate determined by the fluid permeability and effective surface area of the wall with annular opening as well as by the hydrodynamic pressure gradient.</a:t>
            </a:r>
          </a:p>
          <a:p>
            <a:r>
              <a:rPr lang="en-US" sz="3200" dirty="0" smtClean="0">
                <a:solidFill>
                  <a:srgbClr val="FFFF00"/>
                </a:solidFill>
              </a:rPr>
              <a:t>In this type the hydrodynamic pressure is used as a source of energy to activate the drug release</a:t>
            </a:r>
            <a:r>
              <a:rPr lang="en-US" sz="3200" dirty="0" smtClean="0"/>
              <a:t>. </a:t>
            </a:r>
            <a:endParaRPr lang="en-US" sz="3200" dirty="0"/>
          </a:p>
        </p:txBody>
      </p:sp>
    </p:spTree>
    <p:extLst>
      <p:ext uri="{BB962C8B-B14F-4D97-AF65-F5344CB8AC3E}">
        <p14:creationId xmlns:p14="http://schemas.microsoft.com/office/powerpoint/2010/main" val="26077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476672"/>
            <a:ext cx="9540551" cy="843880"/>
          </a:xfrm>
        </p:spPr>
        <p:txBody>
          <a:bodyPr>
            <a:normAutofit/>
          </a:bodyPr>
          <a:lstStyle/>
          <a:p>
            <a:r>
              <a:rPr lang="en-US" sz="4000" dirty="0" smtClean="0">
                <a:solidFill>
                  <a:srgbClr val="FFFF00"/>
                </a:solidFill>
              </a:rPr>
              <a:t>C. Vapor Pressure-Activated D. D. S. </a:t>
            </a:r>
            <a:endParaRPr lang="en-US" sz="4000" dirty="0">
              <a:solidFill>
                <a:srgbClr val="FFFF00"/>
              </a:solidFill>
            </a:endParaRPr>
          </a:p>
        </p:txBody>
      </p:sp>
      <p:sp>
        <p:nvSpPr>
          <p:cNvPr id="3" name="Content Placeholder 2"/>
          <p:cNvSpPr>
            <a:spLocks noGrp="1"/>
          </p:cNvSpPr>
          <p:nvPr>
            <p:ph idx="1"/>
          </p:nvPr>
        </p:nvSpPr>
        <p:spPr>
          <a:xfrm>
            <a:off x="549796" y="1556792"/>
            <a:ext cx="10969943" cy="4392488"/>
          </a:xfrm>
        </p:spPr>
        <p:txBody>
          <a:bodyPr>
            <a:noAutofit/>
          </a:bodyPr>
          <a:lstStyle/>
          <a:p>
            <a:r>
              <a:rPr lang="en-US" sz="3200" dirty="0" smtClean="0"/>
              <a:t>In this type of drug delivery system the drug reservoir, which also exists as </a:t>
            </a:r>
            <a:r>
              <a:rPr lang="en-US" sz="3200" dirty="0" smtClean="0">
                <a:solidFill>
                  <a:schemeClr val="accent2">
                    <a:lumMod val="60000"/>
                    <a:lumOff val="40000"/>
                  </a:schemeClr>
                </a:solidFill>
              </a:rPr>
              <a:t>a solution formulation</a:t>
            </a:r>
            <a:r>
              <a:rPr lang="en-US" sz="3200" dirty="0" smtClean="0"/>
              <a:t>, is contained inside the infusion compartment. It is physically separated from the pumping compartment by a freely movable partition </a:t>
            </a:r>
          </a:p>
          <a:p>
            <a:pPr marL="0" indent="0">
              <a:buNone/>
            </a:pPr>
            <a:r>
              <a:rPr lang="en-US" sz="3200" dirty="0" smtClean="0"/>
              <a:t>(figure 20). </a:t>
            </a:r>
          </a:p>
          <a:p>
            <a:r>
              <a:rPr lang="en-US" sz="3200" dirty="0" smtClean="0"/>
              <a:t>The pumping compartment to be delivered through a series of flow regulator and delivery cannula into the blood circulation at a constant flow rate the rate of delivery q/t </a:t>
            </a:r>
            <a:r>
              <a:rPr lang="en-US" sz="3200" dirty="0"/>
              <a:t>i</a:t>
            </a:r>
            <a:r>
              <a:rPr lang="en-US" sz="3200" dirty="0" smtClean="0"/>
              <a:t>s defaced by eq. 8 </a:t>
            </a:r>
            <a:endParaRPr lang="en-US" sz="3200" dirty="0"/>
          </a:p>
        </p:txBody>
      </p:sp>
    </p:spTree>
    <p:extLst>
      <p:ext uri="{BB962C8B-B14F-4D97-AF65-F5344CB8AC3E}">
        <p14:creationId xmlns:p14="http://schemas.microsoft.com/office/powerpoint/2010/main" val="358736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43" y="116632"/>
            <a:ext cx="11969023" cy="6741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7244" y="6237312"/>
            <a:ext cx="1090683" cy="369332"/>
          </a:xfrm>
          <a:prstGeom prst="rect">
            <a:avLst/>
          </a:prstGeom>
          <a:noFill/>
        </p:spPr>
        <p:txBody>
          <a:bodyPr wrap="none" rtlCol="0">
            <a:spAutoFit/>
          </a:bodyPr>
          <a:lstStyle/>
          <a:p>
            <a:r>
              <a:rPr lang="en-US" b="1" dirty="0" smtClean="0"/>
              <a:t>Figure 20</a:t>
            </a:r>
            <a:endParaRPr lang="en-US" b="1" dirty="0"/>
          </a:p>
        </p:txBody>
      </p:sp>
    </p:spTree>
    <p:extLst>
      <p:ext uri="{BB962C8B-B14F-4D97-AF65-F5344CB8AC3E}">
        <p14:creationId xmlns:p14="http://schemas.microsoft.com/office/powerpoint/2010/main" val="2790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860" y="332656"/>
            <a:ext cx="10009111" cy="6264696"/>
          </a:xfrm>
        </p:spPr>
        <p:txBody>
          <a:bodyPr>
            <a:noAutofit/>
          </a:bodyPr>
          <a:lstStyle/>
          <a:p>
            <a:r>
              <a:rPr lang="en-US" sz="2800" dirty="0" smtClean="0"/>
              <a:t>The release of drug from this type of controlled-release drug delivery system is activated </a:t>
            </a:r>
            <a:r>
              <a:rPr lang="en-US" sz="2800" dirty="0" smtClean="0">
                <a:solidFill>
                  <a:schemeClr val="accent2"/>
                </a:solidFill>
              </a:rPr>
              <a:t>by vapor pressure</a:t>
            </a:r>
            <a:r>
              <a:rPr lang="en-US" sz="2800" dirty="0" smtClean="0"/>
              <a:t>, </a:t>
            </a:r>
            <a:r>
              <a:rPr lang="en-US" sz="2800" dirty="0"/>
              <a:t>&amp;</a:t>
            </a:r>
            <a:r>
              <a:rPr lang="en-US" sz="2800" dirty="0" smtClean="0"/>
              <a:t> controlled at a rate determined by:</a:t>
            </a:r>
          </a:p>
          <a:p>
            <a:pPr lvl="2"/>
            <a:r>
              <a:rPr lang="en-US" sz="2800" dirty="0" smtClean="0"/>
              <a:t> The differential vapor pressure.</a:t>
            </a:r>
          </a:p>
          <a:p>
            <a:pPr lvl="2"/>
            <a:r>
              <a:rPr lang="en-US" sz="2800" dirty="0" smtClean="0"/>
              <a:t> The formulation viscosity.</a:t>
            </a:r>
          </a:p>
          <a:p>
            <a:pPr lvl="2"/>
            <a:r>
              <a:rPr lang="en-US" sz="2800" dirty="0" smtClean="0"/>
              <a:t> The size of the delivery cannula.</a:t>
            </a:r>
          </a:p>
          <a:p>
            <a:r>
              <a:rPr lang="en-US" sz="2800" dirty="0" smtClean="0">
                <a:solidFill>
                  <a:srgbClr val="FFFF00"/>
                </a:solidFill>
              </a:rPr>
              <a:t>Example :</a:t>
            </a:r>
          </a:p>
          <a:p>
            <a:r>
              <a:rPr lang="en-US" sz="2800" dirty="0" smtClean="0"/>
              <a:t> </a:t>
            </a:r>
            <a:r>
              <a:rPr lang="en-US" sz="2800" dirty="0"/>
              <a:t>I</a:t>
            </a:r>
            <a:r>
              <a:rPr lang="en-US" sz="2800" dirty="0" smtClean="0"/>
              <a:t>mplantable infusion pump (</a:t>
            </a:r>
            <a:r>
              <a:rPr lang="en-US" sz="2800" dirty="0" err="1" smtClean="0"/>
              <a:t>infusaid</a:t>
            </a:r>
            <a:r>
              <a:rPr lang="en-US" sz="2800" dirty="0" smtClean="0"/>
              <a:t>) for the constant infusion of:</a:t>
            </a:r>
          </a:p>
          <a:p>
            <a:r>
              <a:rPr lang="en-US" sz="2800" dirty="0" smtClean="0"/>
              <a:t> </a:t>
            </a:r>
            <a:r>
              <a:rPr lang="en-US" sz="2800" dirty="0"/>
              <a:t>H</a:t>
            </a:r>
            <a:r>
              <a:rPr lang="en-US" sz="2800" dirty="0" smtClean="0"/>
              <a:t>eparin in anticoagulation treatment.</a:t>
            </a:r>
          </a:p>
          <a:p>
            <a:r>
              <a:rPr lang="en-US" sz="2800" dirty="0" smtClean="0"/>
              <a:t> </a:t>
            </a:r>
            <a:r>
              <a:rPr lang="en-US" sz="2800" dirty="0"/>
              <a:t>I</a:t>
            </a:r>
            <a:r>
              <a:rPr lang="en-US" sz="2800" dirty="0" smtClean="0"/>
              <a:t>nsulin in anti-diabetic medication.</a:t>
            </a:r>
          </a:p>
          <a:p>
            <a:r>
              <a:rPr lang="en-US" sz="2800" dirty="0" smtClean="0"/>
              <a:t>  </a:t>
            </a:r>
            <a:r>
              <a:rPr lang="en-US" sz="2800" dirty="0"/>
              <a:t>M</a:t>
            </a:r>
            <a:r>
              <a:rPr lang="en-US" sz="2800" dirty="0" smtClean="0"/>
              <a:t>orphine form patients suffering from the intense pain of terminal cancer. </a:t>
            </a:r>
            <a:endParaRPr lang="en-US" sz="2800" dirty="0"/>
          </a:p>
        </p:txBody>
      </p:sp>
    </p:spTree>
    <p:extLst>
      <p:ext uri="{BB962C8B-B14F-4D97-AF65-F5344CB8AC3E}">
        <p14:creationId xmlns:p14="http://schemas.microsoft.com/office/powerpoint/2010/main" val="20202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223" y="7937"/>
            <a:ext cx="2779602" cy="1564010"/>
          </a:xfrm>
          <a:prstGeom prst="rect">
            <a:avLst/>
          </a:prstGeom>
        </p:spPr>
      </p:pic>
      <p:sp>
        <p:nvSpPr>
          <p:cNvPr id="2" name="Title 1"/>
          <p:cNvSpPr>
            <a:spLocks noGrp="1"/>
          </p:cNvSpPr>
          <p:nvPr>
            <p:ph type="title"/>
          </p:nvPr>
        </p:nvSpPr>
        <p:spPr>
          <a:xfrm>
            <a:off x="1197868" y="116632"/>
            <a:ext cx="9577064" cy="867544"/>
          </a:xfrm>
        </p:spPr>
        <p:txBody>
          <a:bodyPr>
            <a:normAutofit/>
          </a:bodyPr>
          <a:lstStyle/>
          <a:p>
            <a:r>
              <a:rPr lang="en-US" sz="4400" dirty="0" smtClean="0">
                <a:solidFill>
                  <a:srgbClr val="FFFF00"/>
                </a:solidFill>
              </a:rPr>
              <a:t>D. Mechanically Activated DDS </a:t>
            </a:r>
            <a:endParaRPr lang="en-US" sz="4400" dirty="0">
              <a:solidFill>
                <a:srgbClr val="FFFF00"/>
              </a:solidFill>
            </a:endParaRPr>
          </a:p>
        </p:txBody>
      </p:sp>
      <p:sp>
        <p:nvSpPr>
          <p:cNvPr id="3" name="Content Placeholder 2"/>
          <p:cNvSpPr>
            <a:spLocks noGrp="1"/>
          </p:cNvSpPr>
          <p:nvPr>
            <p:ph idx="1"/>
          </p:nvPr>
        </p:nvSpPr>
        <p:spPr>
          <a:xfrm>
            <a:off x="693812" y="980728"/>
            <a:ext cx="10585176" cy="5400600"/>
          </a:xfrm>
        </p:spPr>
        <p:txBody>
          <a:bodyPr>
            <a:noAutofit/>
          </a:bodyPr>
          <a:lstStyle/>
          <a:p>
            <a:r>
              <a:rPr lang="en-US" sz="2800" dirty="0"/>
              <a:t>In this type of </a:t>
            </a:r>
            <a:r>
              <a:rPr lang="en-US" sz="2800" dirty="0" smtClean="0"/>
              <a:t>activation controlled DDS </a:t>
            </a:r>
            <a:r>
              <a:rPr lang="en-US" sz="2800" dirty="0"/>
              <a:t>the drug reservoi</a:t>
            </a:r>
            <a:r>
              <a:rPr lang="en-US" sz="2800" dirty="0">
                <a:solidFill>
                  <a:schemeClr val="bg1"/>
                </a:solidFill>
              </a:rPr>
              <a:t>r, </a:t>
            </a:r>
            <a:r>
              <a:rPr lang="en-US" sz="2800" dirty="0" smtClean="0">
                <a:solidFill>
                  <a:schemeClr val="bg1"/>
                </a:solidFill>
              </a:rPr>
              <a:t>is a </a:t>
            </a:r>
            <a:r>
              <a:rPr lang="en-US" sz="2800" dirty="0" smtClean="0"/>
              <a:t>solution formulation retained in a container equipped with a mechanically activated pumping system. </a:t>
            </a:r>
          </a:p>
          <a:p>
            <a:r>
              <a:rPr lang="en-US" sz="2800" dirty="0" smtClean="0"/>
              <a:t>A measured dose of drug formulation is delivered into a body cavity, example the nose, through the spray head by manual activation of the drug delivery pumping system. </a:t>
            </a:r>
          </a:p>
          <a:p>
            <a:r>
              <a:rPr lang="en-US" sz="2800" dirty="0" smtClean="0"/>
              <a:t>The volume of solution delivered is controllable, as small as </a:t>
            </a:r>
            <a:r>
              <a:rPr lang="en-US" sz="2800" dirty="0" smtClean="0">
                <a:solidFill>
                  <a:srgbClr val="FFFF00"/>
                </a:solidFill>
              </a:rPr>
              <a:t>10-100 µl</a:t>
            </a:r>
            <a:r>
              <a:rPr lang="en-US" sz="2800" dirty="0" smtClean="0"/>
              <a:t>.</a:t>
            </a:r>
          </a:p>
          <a:p>
            <a:r>
              <a:rPr lang="en-US" sz="2800" dirty="0"/>
              <a:t>Atypical example of this type of rate-controlled DDS is the MDI (figure 21) for the intranasal administration of a precision dose of </a:t>
            </a:r>
            <a:r>
              <a:rPr lang="en-US" sz="2800" dirty="0" err="1"/>
              <a:t>Buserelin</a:t>
            </a:r>
            <a:r>
              <a:rPr lang="en-US" sz="2800" dirty="0"/>
              <a:t>, a synthetic analog of luteinizing hormone releasing hormone (LHRH) and insulin. </a:t>
            </a:r>
          </a:p>
          <a:p>
            <a:endParaRPr lang="en-US" sz="2800" dirty="0" smtClean="0"/>
          </a:p>
        </p:txBody>
      </p:sp>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003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16632"/>
            <a:ext cx="9144001" cy="771872"/>
          </a:xfrm>
        </p:spPr>
        <p:txBody>
          <a:bodyPr>
            <a:normAutofit/>
          </a:bodyPr>
          <a:lstStyle/>
          <a:p>
            <a:r>
              <a:rPr lang="en-US" sz="4400" dirty="0" smtClean="0">
                <a:solidFill>
                  <a:srgbClr val="FFFF00"/>
                </a:solidFill>
              </a:rPr>
              <a:t>E. Magnetically Activated DDS</a:t>
            </a:r>
            <a:endParaRPr lang="en-US" sz="4400" dirty="0">
              <a:solidFill>
                <a:srgbClr val="FFFF00"/>
              </a:solidFill>
            </a:endParaRPr>
          </a:p>
        </p:txBody>
      </p:sp>
      <p:sp>
        <p:nvSpPr>
          <p:cNvPr id="3" name="Content Placeholder 2"/>
          <p:cNvSpPr>
            <a:spLocks noGrp="1"/>
          </p:cNvSpPr>
          <p:nvPr>
            <p:ph idx="1"/>
          </p:nvPr>
        </p:nvSpPr>
        <p:spPr>
          <a:xfrm>
            <a:off x="333772" y="836712"/>
            <a:ext cx="11593288" cy="2736304"/>
          </a:xfrm>
        </p:spPr>
        <p:txBody>
          <a:bodyPr>
            <a:noAutofit/>
          </a:bodyPr>
          <a:lstStyle/>
          <a:p>
            <a:r>
              <a:rPr lang="en-US" sz="3200" dirty="0" smtClean="0"/>
              <a:t>In this type of activation-controlled DDS the drug reservoir is a dispersion of peptide or protein powders in a polymer matrix from which macromolecular drug can be delivered only at a relatively slow rate. This low rate of delivery can be improved by incorporating an electromagnetically triggered vibration mechanism into the polymeric delivery device</a:t>
            </a:r>
            <a:r>
              <a:rPr lang="en-US" sz="3200" dirty="0">
                <a:solidFill>
                  <a:srgbClr val="FFFF00"/>
                </a:solidFill>
              </a:rPr>
              <a:t>. </a:t>
            </a:r>
            <a:endParaRPr lang="en-US" sz="3200" dirty="0" smtClean="0"/>
          </a:p>
        </p:txBody>
      </p:sp>
      <p:pic>
        <p:nvPicPr>
          <p:cNvPr id="4" name="Picture 2" descr="Image result for magnetically activated drug delivery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8" y="3789040"/>
            <a:ext cx="11449272" cy="2821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06707" y="3787245"/>
            <a:ext cx="1520353" cy="830997"/>
          </a:xfrm>
          <a:prstGeom prst="rect">
            <a:avLst/>
          </a:prstGeom>
          <a:noFill/>
        </p:spPr>
        <p:txBody>
          <a:bodyPr wrap="none" rtlCol="0">
            <a:spAutoFit/>
          </a:bodyPr>
          <a:lstStyle/>
          <a:p>
            <a:r>
              <a:rPr lang="en-US" sz="2400" b="1" dirty="0">
                <a:solidFill>
                  <a:srgbClr val="002060"/>
                </a:solidFill>
              </a:rPr>
              <a:t>(figure 22)</a:t>
            </a:r>
          </a:p>
          <a:p>
            <a:endParaRPr lang="en-US" sz="2400" b="1" dirty="0">
              <a:solidFill>
                <a:srgbClr val="002060"/>
              </a:solidFill>
            </a:endParaRPr>
          </a:p>
        </p:txBody>
      </p:sp>
    </p:spTree>
    <p:extLst>
      <p:ext uri="{BB962C8B-B14F-4D97-AF65-F5344CB8AC3E}">
        <p14:creationId xmlns:p14="http://schemas.microsoft.com/office/powerpoint/2010/main" val="122501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04" y="692696"/>
            <a:ext cx="10873208" cy="5544616"/>
          </a:xfrm>
        </p:spPr>
        <p:txBody>
          <a:bodyPr>
            <a:noAutofit/>
          </a:bodyPr>
          <a:lstStyle/>
          <a:p>
            <a:r>
              <a:rPr lang="en-US" sz="3200" dirty="0"/>
              <a:t>Combined with a hemispherical design, a zero-order drug delivery profile is achieved.</a:t>
            </a:r>
          </a:p>
          <a:p>
            <a:r>
              <a:rPr lang="en-US" sz="3200" dirty="0" smtClean="0"/>
              <a:t>A </a:t>
            </a:r>
            <a:r>
              <a:rPr lang="en-US" sz="3200" dirty="0"/>
              <a:t>sub-dermally implantable, magnetically activated drug delivery device is fabricated by first positioning a tiny magnet ring in the core  of the hemispherical drug dispersing polymer matrix and then coating its external surface with a drug-impermeable polymer, such as ethylene-vinyl acetate copolymer or silicone elastomers, except one cavity at the center of the flat surface. </a:t>
            </a:r>
          </a:p>
          <a:p>
            <a:r>
              <a:rPr lang="en-US" sz="3200" dirty="0"/>
              <a:t>This uncoated cavity is positioned directly above the magnet ring. Which permits a peptide drug to be released</a:t>
            </a:r>
          </a:p>
        </p:txBody>
      </p:sp>
    </p:spTree>
    <p:extLst>
      <p:ext uri="{BB962C8B-B14F-4D97-AF65-F5344CB8AC3E}">
        <p14:creationId xmlns:p14="http://schemas.microsoft.com/office/powerpoint/2010/main" val="37202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3892" y="1268760"/>
            <a:ext cx="9540551" cy="4464496"/>
          </a:xfrm>
        </p:spPr>
        <p:txBody>
          <a:bodyPr>
            <a:normAutofit/>
          </a:bodyPr>
          <a:lstStyle/>
          <a:p>
            <a:r>
              <a:rPr lang="en-US" sz="3200" dirty="0" smtClean="0"/>
              <a:t>The hemispherical magnetic delivery device produced has been used to delivery </a:t>
            </a:r>
            <a:r>
              <a:rPr lang="en-US" sz="3200" dirty="0"/>
              <a:t>protein drugs, </a:t>
            </a:r>
            <a:r>
              <a:rPr lang="en-US" sz="3200" dirty="0" smtClean="0"/>
              <a:t>such as bovine serum albumin, at a low basal rate, by a simple diffusion process under non-triggering conditions figure 22. </a:t>
            </a:r>
          </a:p>
          <a:p>
            <a:r>
              <a:rPr lang="en-US" sz="3200" dirty="0"/>
              <a:t>A</a:t>
            </a:r>
            <a:r>
              <a:rPr lang="en-US" sz="3200" dirty="0" smtClean="0"/>
              <a:t>s the magnet is activated to vibrate by an external electromagnetic field, the drug molecules are delivered at a much higher rate.</a:t>
            </a:r>
            <a:endParaRPr lang="en-US" sz="3200" dirty="0"/>
          </a:p>
        </p:txBody>
      </p:sp>
    </p:spTree>
    <p:extLst>
      <p:ext uri="{BB962C8B-B14F-4D97-AF65-F5344CB8AC3E}">
        <p14:creationId xmlns:p14="http://schemas.microsoft.com/office/powerpoint/2010/main" val="251818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16632"/>
            <a:ext cx="9144001" cy="1059904"/>
          </a:xfrm>
        </p:spPr>
        <p:txBody>
          <a:bodyPr>
            <a:normAutofit/>
          </a:bodyPr>
          <a:lstStyle/>
          <a:p>
            <a:r>
              <a:rPr lang="en-US" sz="4400" dirty="0" smtClean="0">
                <a:solidFill>
                  <a:srgbClr val="FFFF00"/>
                </a:solidFill>
              </a:rPr>
              <a:t>F. Sonophoresis-Activated DDS</a:t>
            </a:r>
            <a:endParaRPr lang="en-US" sz="4400" dirty="0">
              <a:solidFill>
                <a:srgbClr val="FFFF00"/>
              </a:solidFill>
            </a:endParaRPr>
          </a:p>
        </p:txBody>
      </p:sp>
      <p:sp>
        <p:nvSpPr>
          <p:cNvPr id="3" name="Content Placeholder 2"/>
          <p:cNvSpPr>
            <a:spLocks noGrp="1"/>
          </p:cNvSpPr>
          <p:nvPr>
            <p:ph idx="1"/>
          </p:nvPr>
        </p:nvSpPr>
        <p:spPr>
          <a:xfrm>
            <a:off x="837829" y="1268760"/>
            <a:ext cx="10657184" cy="1811956"/>
          </a:xfrm>
        </p:spPr>
        <p:txBody>
          <a:bodyPr>
            <a:noAutofit/>
          </a:bodyPr>
          <a:lstStyle/>
          <a:p>
            <a:r>
              <a:rPr lang="en-US" sz="3200" dirty="0" smtClean="0"/>
              <a:t>This type of activation-controlled drug delivery systems utilizes ultrasonic energy to activate or (trigger) the delivery of drug from a polymeric drug delivery devices (figure 23). </a:t>
            </a:r>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0" y="3224732"/>
            <a:ext cx="5566713" cy="3300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926753" y="3224732"/>
            <a:ext cx="5928299" cy="3300612"/>
          </a:xfrm>
          <a:prstGeom prst="rect">
            <a:avLst/>
          </a:prstGeom>
        </p:spPr>
      </p:pic>
      <p:sp>
        <p:nvSpPr>
          <p:cNvPr id="6" name="TextBox 5"/>
          <p:cNvSpPr txBox="1"/>
          <p:nvPr/>
        </p:nvSpPr>
        <p:spPr>
          <a:xfrm>
            <a:off x="4366220" y="5991671"/>
            <a:ext cx="1339406" cy="461665"/>
          </a:xfrm>
          <a:prstGeom prst="rect">
            <a:avLst/>
          </a:prstGeom>
          <a:noFill/>
        </p:spPr>
        <p:txBody>
          <a:bodyPr wrap="none" rtlCol="0">
            <a:spAutoFit/>
          </a:bodyPr>
          <a:lstStyle/>
          <a:p>
            <a:r>
              <a:rPr lang="en-US" sz="2400" dirty="0" smtClean="0">
                <a:solidFill>
                  <a:schemeClr val="bg1"/>
                </a:solidFill>
              </a:rPr>
              <a:t>Figure 23</a:t>
            </a:r>
            <a:endParaRPr lang="en-US" sz="2400" dirty="0">
              <a:solidFill>
                <a:schemeClr val="bg1"/>
              </a:solidFill>
            </a:endParaRPr>
          </a:p>
        </p:txBody>
      </p:sp>
    </p:spTree>
    <p:extLst>
      <p:ext uri="{BB962C8B-B14F-4D97-AF65-F5344CB8AC3E}">
        <p14:creationId xmlns:p14="http://schemas.microsoft.com/office/powerpoint/2010/main" val="103559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476672"/>
            <a:ext cx="9144001" cy="743744"/>
          </a:xfrm>
        </p:spPr>
        <p:txBody>
          <a:bodyPr>
            <a:normAutofit/>
          </a:bodyPr>
          <a:lstStyle/>
          <a:p>
            <a:r>
              <a:rPr lang="en-US" sz="4400" dirty="0" smtClean="0">
                <a:solidFill>
                  <a:srgbClr val="FFFF00"/>
                </a:solidFill>
              </a:rPr>
              <a:t>Disadvantages</a:t>
            </a:r>
            <a:endParaRPr lang="en-US" sz="4400" dirty="0">
              <a:solidFill>
                <a:srgbClr val="FFFF00"/>
              </a:solidFill>
            </a:endParaRPr>
          </a:p>
        </p:txBody>
      </p:sp>
      <p:sp>
        <p:nvSpPr>
          <p:cNvPr id="3" name="Content Placeholder 2"/>
          <p:cNvSpPr>
            <a:spLocks noGrp="1"/>
          </p:cNvSpPr>
          <p:nvPr>
            <p:ph idx="1"/>
          </p:nvPr>
        </p:nvSpPr>
        <p:spPr>
          <a:xfrm>
            <a:off x="1503257" y="1772816"/>
            <a:ext cx="9134391" cy="4104456"/>
          </a:xfrm>
        </p:spPr>
        <p:txBody>
          <a:bodyPr/>
          <a:lstStyle/>
          <a:p>
            <a:pPr>
              <a:spcBef>
                <a:spcPct val="0"/>
              </a:spcBef>
              <a:buClr>
                <a:srgbClr val="FFFF00"/>
              </a:buClr>
              <a:buSzTx/>
            </a:pPr>
            <a:r>
              <a:rPr lang="en-US" sz="3200" dirty="0">
                <a:solidFill>
                  <a:schemeClr val="tx2">
                    <a:lumMod val="90000"/>
                  </a:schemeClr>
                </a:solidFill>
                <a:latin typeface="Century" panose="02040604050505020304" pitchFamily="18" charset="0"/>
              </a:rPr>
              <a:t>Dose dumping.  </a:t>
            </a:r>
          </a:p>
          <a:p>
            <a:pPr>
              <a:spcBef>
                <a:spcPct val="0"/>
              </a:spcBef>
              <a:buClr>
                <a:srgbClr val="FFFF00"/>
              </a:buClr>
              <a:buSzTx/>
            </a:pPr>
            <a:endParaRPr lang="en-US" sz="3200" dirty="0">
              <a:solidFill>
                <a:schemeClr val="tx2">
                  <a:lumMod val="90000"/>
                </a:schemeClr>
              </a:solidFill>
              <a:latin typeface="Century" panose="02040604050505020304" pitchFamily="18" charset="0"/>
            </a:endParaRPr>
          </a:p>
          <a:p>
            <a:pPr>
              <a:spcBef>
                <a:spcPct val="0"/>
              </a:spcBef>
              <a:buClr>
                <a:srgbClr val="FFFF00"/>
              </a:buClr>
              <a:buSzTx/>
            </a:pPr>
            <a:r>
              <a:rPr lang="en-US" sz="3200" dirty="0">
                <a:solidFill>
                  <a:schemeClr val="tx2">
                    <a:lumMod val="90000"/>
                  </a:schemeClr>
                </a:solidFill>
                <a:latin typeface="Century" panose="02040604050505020304" pitchFamily="18" charset="0"/>
              </a:rPr>
              <a:t>Reduced potential for accurate dose adjustment.</a:t>
            </a:r>
          </a:p>
          <a:p>
            <a:pPr>
              <a:spcBef>
                <a:spcPct val="0"/>
              </a:spcBef>
              <a:buClr>
                <a:srgbClr val="FFFF00"/>
              </a:buClr>
              <a:buSzTx/>
            </a:pPr>
            <a:endParaRPr lang="en-US" sz="3200" dirty="0">
              <a:solidFill>
                <a:schemeClr val="tx2">
                  <a:lumMod val="90000"/>
                </a:schemeClr>
              </a:solidFill>
              <a:latin typeface="Century" panose="02040604050505020304" pitchFamily="18" charset="0"/>
            </a:endParaRPr>
          </a:p>
          <a:p>
            <a:pPr>
              <a:spcBef>
                <a:spcPct val="0"/>
              </a:spcBef>
              <a:buClr>
                <a:srgbClr val="FFFF00"/>
              </a:buClr>
              <a:buSzTx/>
            </a:pPr>
            <a:r>
              <a:rPr lang="en-US" sz="3200" dirty="0">
                <a:solidFill>
                  <a:schemeClr val="tx2">
                    <a:lumMod val="90000"/>
                  </a:schemeClr>
                </a:solidFill>
                <a:latin typeface="Century" panose="02040604050505020304" pitchFamily="18" charset="0"/>
              </a:rPr>
              <a:t>Need of additional patient education.</a:t>
            </a:r>
          </a:p>
          <a:p>
            <a:pPr>
              <a:spcBef>
                <a:spcPct val="0"/>
              </a:spcBef>
              <a:buClr>
                <a:srgbClr val="FFFF00"/>
              </a:buClr>
              <a:buSzTx/>
            </a:pPr>
            <a:endParaRPr lang="en-US" sz="3200" dirty="0">
              <a:solidFill>
                <a:schemeClr val="tx2">
                  <a:lumMod val="90000"/>
                </a:schemeClr>
              </a:solidFill>
              <a:latin typeface="Century" panose="02040604050505020304" pitchFamily="18" charset="0"/>
            </a:endParaRPr>
          </a:p>
          <a:p>
            <a:pPr>
              <a:spcBef>
                <a:spcPct val="0"/>
              </a:spcBef>
              <a:buClr>
                <a:srgbClr val="FFFF00"/>
              </a:buClr>
              <a:buSzTx/>
            </a:pPr>
            <a:r>
              <a:rPr lang="en-US" sz="3200" dirty="0">
                <a:solidFill>
                  <a:schemeClr val="tx2">
                    <a:lumMod val="90000"/>
                  </a:schemeClr>
                </a:solidFill>
                <a:latin typeface="Century" panose="02040604050505020304" pitchFamily="18" charset="0"/>
              </a:rPr>
              <a:t>Stability problem.</a:t>
            </a:r>
          </a:p>
          <a:p>
            <a:endParaRPr lang="en-US" dirty="0"/>
          </a:p>
        </p:txBody>
      </p:sp>
    </p:spTree>
    <p:extLst>
      <p:ext uri="{BB962C8B-B14F-4D97-AF65-F5344CB8AC3E}">
        <p14:creationId xmlns:p14="http://schemas.microsoft.com/office/powerpoint/2010/main" val="39328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04" y="1844824"/>
            <a:ext cx="10801200" cy="3178697"/>
          </a:xfrm>
        </p:spPr>
        <p:txBody>
          <a:bodyPr>
            <a:normAutofit/>
          </a:bodyPr>
          <a:lstStyle/>
          <a:p>
            <a:r>
              <a:rPr lang="en-US" sz="3200" dirty="0"/>
              <a:t>The system can be fabricated from either a non-degradable polymer, such as ethylene-vinyl acetate copolymer, or a bio-erodible polymer, such as poly (</a:t>
            </a:r>
            <a:r>
              <a:rPr lang="en-US" sz="3200" dirty="0" err="1"/>
              <a:t>bis</a:t>
            </a:r>
            <a:r>
              <a:rPr lang="en-US" sz="3200" dirty="0"/>
              <a:t> (p-</a:t>
            </a:r>
            <a:r>
              <a:rPr lang="en-US" sz="3200" dirty="0" err="1"/>
              <a:t>carboxyphenoxy</a:t>
            </a:r>
            <a:r>
              <a:rPr lang="en-US" sz="3200" dirty="0"/>
              <a:t>) alkane anhydride). </a:t>
            </a:r>
          </a:p>
          <a:p>
            <a:r>
              <a:rPr lang="en-US" sz="3200" dirty="0"/>
              <a:t>The potential application of </a:t>
            </a:r>
            <a:r>
              <a:rPr lang="en-US" sz="3200" dirty="0" err="1"/>
              <a:t>sonophoreses</a:t>
            </a:r>
            <a:r>
              <a:rPr lang="en-US" sz="3200" dirty="0"/>
              <a:t> </a:t>
            </a:r>
            <a:r>
              <a:rPr lang="en-US" sz="3200" dirty="0" smtClean="0"/>
              <a:t>(</a:t>
            </a:r>
            <a:r>
              <a:rPr lang="en-US" sz="3200" dirty="0"/>
              <a:t>or </a:t>
            </a:r>
            <a:r>
              <a:rPr lang="en-US" sz="3200" dirty="0" err="1"/>
              <a:t>phonophoresis</a:t>
            </a:r>
            <a:r>
              <a:rPr lang="en-US" sz="3200" dirty="0"/>
              <a:t>) to regulate the delivery of drugs was recently reviewed. </a:t>
            </a:r>
          </a:p>
          <a:p>
            <a:endParaRPr lang="en-US" sz="3200" dirty="0"/>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429491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188640"/>
            <a:ext cx="9144001" cy="771872"/>
          </a:xfrm>
        </p:spPr>
        <p:txBody>
          <a:bodyPr>
            <a:normAutofit/>
          </a:bodyPr>
          <a:lstStyle/>
          <a:p>
            <a:r>
              <a:rPr lang="en-US" sz="4400" dirty="0" smtClean="0">
                <a:solidFill>
                  <a:srgbClr val="FFFF00"/>
                </a:solidFill>
              </a:rPr>
              <a:t>G. Iontophoresis-Activated DDS σ 25</a:t>
            </a:r>
            <a:endParaRPr lang="en-US" sz="4400" dirty="0">
              <a:solidFill>
                <a:srgbClr val="FFFF00"/>
              </a:solidFill>
            </a:endParaRPr>
          </a:p>
        </p:txBody>
      </p:sp>
      <p:sp>
        <p:nvSpPr>
          <p:cNvPr id="3" name="Content Placeholder 2"/>
          <p:cNvSpPr>
            <a:spLocks noGrp="1"/>
          </p:cNvSpPr>
          <p:nvPr>
            <p:ph idx="1"/>
          </p:nvPr>
        </p:nvSpPr>
        <p:spPr>
          <a:xfrm>
            <a:off x="837829" y="980728"/>
            <a:ext cx="10657184" cy="5688632"/>
          </a:xfrm>
        </p:spPr>
        <p:txBody>
          <a:bodyPr>
            <a:noAutofit/>
          </a:bodyPr>
          <a:lstStyle/>
          <a:p>
            <a:r>
              <a:rPr lang="en-US" sz="3000" dirty="0" smtClean="0"/>
              <a:t>This type of activation-controlled drug delivery systems uses electrical current to activate </a:t>
            </a:r>
            <a:r>
              <a:rPr lang="en-US" sz="3000" dirty="0"/>
              <a:t>&amp;</a:t>
            </a:r>
            <a:r>
              <a:rPr lang="en-US" sz="3000" dirty="0" smtClean="0"/>
              <a:t> to modulate the diffusion of a charged drug molecule across a biological membrane, like the skin, in a manner similar to passive diffusion under a concentration gradient, but at a much facilitated rate. </a:t>
            </a:r>
          </a:p>
          <a:p>
            <a:r>
              <a:rPr lang="en-US" sz="3000" dirty="0" smtClean="0"/>
              <a:t>The iontophoresis-facilitated skin permeation rate of a charged molecule It consists of three components </a:t>
            </a:r>
            <a:r>
              <a:rPr lang="en-US" sz="3000" dirty="0"/>
              <a:t>&amp;</a:t>
            </a:r>
            <a:r>
              <a:rPr lang="en-US" sz="3000" dirty="0" smtClean="0"/>
              <a:t> is expressed by eq. 9.</a:t>
            </a:r>
          </a:p>
          <a:p>
            <a:r>
              <a:rPr lang="en-US" sz="3000" dirty="0" smtClean="0"/>
              <a:t>A typical example of this type of activation-controlled DDS is the development of an iontophoretic drug delivery system (</a:t>
            </a:r>
            <a:r>
              <a:rPr lang="en-US" sz="3000" dirty="0" err="1" smtClean="0"/>
              <a:t>Phoresor</a:t>
            </a:r>
            <a:r>
              <a:rPr lang="en-US" sz="3000" dirty="0" smtClean="0"/>
              <a:t> by Motion Control) to facilitate the percutaneous penetration of anti-inflammatory drugs, such as dexamethasone sodium phosphate, to surface tissues.</a:t>
            </a:r>
            <a:endParaRPr lang="en-US" sz="3000" dirty="0"/>
          </a:p>
        </p:txBody>
      </p:sp>
    </p:spTree>
    <p:extLst>
      <p:ext uri="{BB962C8B-B14F-4D97-AF65-F5344CB8AC3E}">
        <p14:creationId xmlns:p14="http://schemas.microsoft.com/office/powerpoint/2010/main" val="423135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836" y="620688"/>
            <a:ext cx="10441160" cy="5472608"/>
          </a:xfrm>
        </p:spPr>
        <p:txBody>
          <a:bodyPr>
            <a:noAutofit/>
          </a:bodyPr>
          <a:lstStyle/>
          <a:p>
            <a:r>
              <a:rPr lang="en-US" sz="3200" dirty="0" smtClean="0"/>
              <a:t>Further development of the iontophoresis-activated drug delivery technique </a:t>
            </a:r>
            <a:r>
              <a:rPr lang="en-US" sz="3200" dirty="0"/>
              <a:t>has recently yielded a new design of </a:t>
            </a:r>
            <a:r>
              <a:rPr lang="en-US" sz="3200" dirty="0" smtClean="0"/>
              <a:t>iontophoretic </a:t>
            </a:r>
            <a:r>
              <a:rPr lang="en-US" sz="3200" dirty="0"/>
              <a:t>drug delivery system, the </a:t>
            </a:r>
            <a:r>
              <a:rPr lang="en-US" sz="3200" dirty="0" smtClean="0">
                <a:solidFill>
                  <a:srgbClr val="FFFF00"/>
                </a:solidFill>
              </a:rPr>
              <a:t>transdermal periodic </a:t>
            </a:r>
            <a:r>
              <a:rPr lang="en-US" sz="3200" dirty="0" err="1" smtClean="0">
                <a:solidFill>
                  <a:srgbClr val="FFFF00"/>
                </a:solidFill>
              </a:rPr>
              <a:t>ionto</a:t>
            </a:r>
            <a:r>
              <a:rPr lang="en-US" sz="3200" dirty="0" smtClean="0">
                <a:solidFill>
                  <a:srgbClr val="FFFF00"/>
                </a:solidFill>
              </a:rPr>
              <a:t>-therapeutic system</a:t>
            </a:r>
            <a:r>
              <a:rPr lang="en-US" sz="3200" dirty="0" smtClean="0"/>
              <a:t> </a:t>
            </a:r>
            <a:r>
              <a:rPr lang="en-US" sz="3200" dirty="0" smtClean="0">
                <a:solidFill>
                  <a:srgbClr val="FFFF00"/>
                </a:solidFill>
              </a:rPr>
              <a:t>(TPIS).</a:t>
            </a:r>
          </a:p>
          <a:p>
            <a:r>
              <a:rPr lang="en-US" sz="3200" dirty="0" smtClean="0"/>
              <a:t>This new system, which is capable of delivering a physiologically acceptable pulsed direct current in a periodic manner with a special combination of waveform, intensity, frequency, and on/off ratio, for programmed duration. </a:t>
            </a:r>
          </a:p>
          <a:p>
            <a:r>
              <a:rPr lang="en-US" sz="3200" dirty="0" smtClean="0"/>
              <a:t>It has significantly improved the efficiency of transdermal delivery of peptide and protein drugs. </a:t>
            </a:r>
          </a:p>
        </p:txBody>
      </p:sp>
    </p:spTree>
    <p:extLst>
      <p:ext uri="{BB962C8B-B14F-4D97-AF65-F5344CB8AC3E}">
        <p14:creationId xmlns:p14="http://schemas.microsoft.com/office/powerpoint/2010/main" val="175107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620689"/>
            <a:ext cx="9134391" cy="5399112"/>
          </a:xfrm>
        </p:spPr>
        <p:txBody>
          <a:bodyPr>
            <a:normAutofit/>
          </a:bodyPr>
          <a:lstStyle/>
          <a:p>
            <a:r>
              <a:rPr lang="en-US" sz="3200" dirty="0"/>
              <a:t>A typical example is the iontophoretic transdermal delivery of insulin, a protein drug, in the control of hyperglycemia in diabetic animals </a:t>
            </a:r>
            <a:r>
              <a:rPr lang="en-US" sz="3200" dirty="0">
                <a:solidFill>
                  <a:srgbClr val="FFFF00"/>
                </a:solidFill>
              </a:rPr>
              <a:t>(figure 24). </a:t>
            </a:r>
          </a:p>
          <a:p>
            <a:endParaRPr lang="en-US" sz="3200" dirty="0"/>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pic>
        <p:nvPicPr>
          <p:cNvPr id="5" name="Picture 4"/>
          <p:cNvPicPr>
            <a:picLocks noChangeAspect="1"/>
          </p:cNvPicPr>
          <p:nvPr/>
        </p:nvPicPr>
        <p:blipFill>
          <a:blip r:embed="rId2"/>
          <a:stretch>
            <a:fillRect/>
          </a:stretch>
        </p:blipFill>
        <p:spPr>
          <a:xfrm>
            <a:off x="2422004" y="2636912"/>
            <a:ext cx="6970484" cy="2647950"/>
          </a:xfrm>
          <a:prstGeom prst="rect">
            <a:avLst/>
          </a:prstGeom>
        </p:spPr>
      </p:pic>
    </p:spTree>
    <p:extLst>
      <p:ext uri="{BB962C8B-B14F-4D97-AF65-F5344CB8AC3E}">
        <p14:creationId xmlns:p14="http://schemas.microsoft.com/office/powerpoint/2010/main" val="72432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2132856"/>
            <a:ext cx="9144001" cy="2520280"/>
          </a:xfrm>
        </p:spPr>
        <p:txBody>
          <a:bodyPr>
            <a:noAutofit/>
          </a:bodyPr>
          <a:lstStyle/>
          <a:p>
            <a:pPr algn="ctr"/>
            <a:r>
              <a:rPr lang="en-US" sz="7200" dirty="0" smtClean="0">
                <a:solidFill>
                  <a:srgbClr val="FFFF00"/>
                </a:solidFill>
              </a:rPr>
              <a:t>MDI TERM Exam 15/12/2018</a:t>
            </a:r>
            <a:endParaRPr lang="en-US" sz="7200" dirty="0">
              <a:solidFill>
                <a:srgbClr val="FFFF00"/>
              </a:solidFill>
            </a:endParaRPr>
          </a:p>
        </p:txBody>
      </p:sp>
      <p:sp>
        <p:nvSpPr>
          <p:cNvPr id="4" name="Date Placeholder 3"/>
          <p:cNvSpPr>
            <a:spLocks noGrp="1"/>
          </p:cNvSpPr>
          <p:nvPr>
            <p:ph type="dt" sz="half" idx="10"/>
          </p:nvPr>
        </p:nvSpPr>
        <p:spPr/>
        <p:txBody>
          <a:bodyPr/>
          <a:lstStyle/>
          <a:p>
            <a:fld id="{C4A29AA5-5093-4317-9676-5AAD084B5371}" type="datetime1">
              <a:rPr lang="en-GB" noProof="0" smtClean="0"/>
              <a:pPr/>
              <a:t>03/12/2018</a:t>
            </a:fld>
            <a:endParaRPr lang="en-GB" noProof="0" dirty="0"/>
          </a:p>
        </p:txBody>
      </p:sp>
    </p:spTree>
    <p:extLst>
      <p:ext uri="{BB962C8B-B14F-4D97-AF65-F5344CB8AC3E}">
        <p14:creationId xmlns:p14="http://schemas.microsoft.com/office/powerpoint/2010/main" val="3010477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38148" y="116632"/>
            <a:ext cx="3648834" cy="1872208"/>
          </a:xfrm>
          <a:prstGeom prst="rect">
            <a:avLst/>
          </a:prstGeom>
          <a:effectLst>
            <a:glow>
              <a:schemeClr val="accent1"/>
            </a:glow>
            <a:softEdge rad="406400"/>
          </a:effectLst>
        </p:spPr>
      </p:pic>
      <p:sp>
        <p:nvSpPr>
          <p:cNvPr id="2" name="Title 1"/>
          <p:cNvSpPr>
            <a:spLocks noGrp="1"/>
          </p:cNvSpPr>
          <p:nvPr>
            <p:ph type="title"/>
          </p:nvPr>
        </p:nvSpPr>
        <p:spPr>
          <a:xfrm>
            <a:off x="1432148" y="404664"/>
            <a:ext cx="4716015" cy="843880"/>
          </a:xfrm>
        </p:spPr>
        <p:txBody>
          <a:bodyPr>
            <a:normAutofit/>
          </a:bodyPr>
          <a:lstStyle/>
          <a:p>
            <a:r>
              <a:rPr lang="en-US" sz="4200" dirty="0" smtClean="0">
                <a:solidFill>
                  <a:srgbClr val="FFFF00"/>
                </a:solidFill>
              </a:rPr>
              <a:t>Sustained Release</a:t>
            </a:r>
            <a:endParaRPr lang="en-US" sz="4200" dirty="0">
              <a:solidFill>
                <a:srgbClr val="FFFF00"/>
              </a:solidFill>
            </a:endParaRPr>
          </a:p>
        </p:txBody>
      </p:sp>
      <p:sp>
        <p:nvSpPr>
          <p:cNvPr id="3" name="Content Placeholder 2"/>
          <p:cNvSpPr>
            <a:spLocks noGrp="1"/>
          </p:cNvSpPr>
          <p:nvPr>
            <p:ph idx="1"/>
          </p:nvPr>
        </p:nvSpPr>
        <p:spPr>
          <a:xfrm>
            <a:off x="837828" y="1986150"/>
            <a:ext cx="9612559" cy="4251161"/>
          </a:xfrm>
        </p:spPr>
        <p:txBody>
          <a:bodyPr>
            <a:noAutofit/>
          </a:bodyPr>
          <a:lstStyle/>
          <a:p>
            <a:r>
              <a:rPr lang="en-US" sz="3400" dirty="0" smtClean="0">
                <a:solidFill>
                  <a:schemeClr val="tx2"/>
                </a:solidFill>
              </a:rPr>
              <a:t>This term is used to describe a pharmaceutical dosage form formulated to retard the release </a:t>
            </a:r>
            <a:r>
              <a:rPr lang="en-US" sz="3400" dirty="0" smtClean="0">
                <a:solidFill>
                  <a:schemeClr val="bg2">
                    <a:lumMod val="10000"/>
                    <a:lumOff val="90000"/>
                  </a:schemeClr>
                </a:solidFill>
              </a:rPr>
              <a:t>of  </a:t>
            </a:r>
            <a:r>
              <a:rPr lang="en-US" sz="3400" dirty="0" smtClean="0">
                <a:solidFill>
                  <a:srgbClr val="FFFF00"/>
                </a:solidFill>
              </a:rPr>
              <a:t>API  </a:t>
            </a:r>
            <a:r>
              <a:rPr lang="en-US" sz="3400" dirty="0" smtClean="0">
                <a:solidFill>
                  <a:schemeClr val="tx2"/>
                </a:solidFill>
              </a:rPr>
              <a:t>such that its appearance in the </a:t>
            </a:r>
            <a:r>
              <a:rPr lang="en-US" sz="3400" dirty="0">
                <a:solidFill>
                  <a:srgbClr val="00B0F0"/>
                </a:solidFill>
              </a:rPr>
              <a:t>B</a:t>
            </a:r>
            <a:r>
              <a:rPr lang="en-US" sz="3400" dirty="0" smtClean="0">
                <a:solidFill>
                  <a:srgbClr val="00B0F0"/>
                </a:solidFill>
              </a:rPr>
              <a:t>lood or and Plasma </a:t>
            </a:r>
            <a:r>
              <a:rPr lang="en-US" sz="3400" dirty="0" smtClean="0">
                <a:solidFill>
                  <a:schemeClr val="tx2"/>
                </a:solidFill>
              </a:rPr>
              <a:t>is delayed and or prolonged and its plasma profile is sustained in duration.</a:t>
            </a:r>
          </a:p>
          <a:p>
            <a:r>
              <a:rPr lang="en-US" sz="3400" dirty="0" smtClean="0">
                <a:solidFill>
                  <a:schemeClr val="tx2"/>
                </a:solidFill>
              </a:rPr>
              <a:t>The onset of its pharmacologic action is often delayed, and the duration of its therapeutic effect is sustained.</a:t>
            </a:r>
            <a:endParaRPr lang="en-US" sz="3400" dirty="0">
              <a:solidFill>
                <a:schemeClr val="tx2"/>
              </a:solidFill>
            </a:endParaRPr>
          </a:p>
        </p:txBody>
      </p:sp>
    </p:spTree>
    <p:extLst>
      <p:ext uri="{BB962C8B-B14F-4D97-AF65-F5344CB8AC3E}">
        <p14:creationId xmlns:p14="http://schemas.microsoft.com/office/powerpoint/2010/main" val="2821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132" y="476672"/>
            <a:ext cx="5256584" cy="903402"/>
          </a:xfrm>
        </p:spPr>
        <p:txBody>
          <a:bodyPr>
            <a:noAutofit/>
          </a:bodyPr>
          <a:lstStyle/>
          <a:p>
            <a:r>
              <a:rPr lang="en-US" sz="4400" dirty="0" smtClean="0">
                <a:solidFill>
                  <a:srgbClr val="FFFF00"/>
                </a:solidFill>
              </a:rPr>
              <a:t>Controlled Release</a:t>
            </a:r>
            <a:endParaRPr lang="en-US" sz="4400" dirty="0">
              <a:solidFill>
                <a:srgbClr val="FFFF00"/>
              </a:solidFill>
            </a:endParaRPr>
          </a:p>
        </p:txBody>
      </p:sp>
      <p:sp>
        <p:nvSpPr>
          <p:cNvPr id="3" name="Content Placeholder 2"/>
          <p:cNvSpPr>
            <a:spLocks noGrp="1"/>
          </p:cNvSpPr>
          <p:nvPr>
            <p:ph idx="1"/>
          </p:nvPr>
        </p:nvSpPr>
        <p:spPr>
          <a:xfrm>
            <a:off x="549796" y="2251672"/>
            <a:ext cx="10969943" cy="4417688"/>
          </a:xfrm>
        </p:spPr>
        <p:txBody>
          <a:bodyPr>
            <a:noAutofit/>
          </a:bodyPr>
          <a:lstStyle/>
          <a:p>
            <a:r>
              <a:rPr lang="en-US" sz="3200" dirty="0" smtClean="0">
                <a:solidFill>
                  <a:schemeClr val="tx2"/>
                </a:solidFill>
              </a:rPr>
              <a:t>The term controlled release has a meaning that goes beyond the scope of sustained drug action. </a:t>
            </a:r>
          </a:p>
          <a:p>
            <a:pPr>
              <a:lnSpc>
                <a:spcPct val="100000"/>
              </a:lnSpc>
            </a:pPr>
            <a:r>
              <a:rPr lang="en-US" sz="3200" dirty="0" smtClean="0">
                <a:solidFill>
                  <a:schemeClr val="tx2"/>
                </a:solidFill>
              </a:rPr>
              <a:t>It also indicate a </a:t>
            </a:r>
            <a:r>
              <a:rPr lang="en-US" sz="3200" dirty="0">
                <a:solidFill>
                  <a:srgbClr val="00B0F0"/>
                </a:solidFill>
              </a:rPr>
              <a:t>P</a:t>
            </a:r>
            <a:r>
              <a:rPr lang="en-US" sz="3200" dirty="0" smtClean="0">
                <a:solidFill>
                  <a:srgbClr val="00B0F0"/>
                </a:solidFill>
              </a:rPr>
              <a:t>redictability</a:t>
            </a:r>
            <a:r>
              <a:rPr lang="en-US" sz="3200" dirty="0" smtClean="0">
                <a:solidFill>
                  <a:schemeClr val="tx2"/>
                </a:solidFill>
              </a:rPr>
              <a:t> </a:t>
            </a:r>
            <a:r>
              <a:rPr lang="en-US" sz="3200" dirty="0">
                <a:solidFill>
                  <a:schemeClr val="tx2"/>
                </a:solidFill>
              </a:rPr>
              <a:t>&amp;</a:t>
            </a:r>
            <a:r>
              <a:rPr lang="en-US" sz="3200" dirty="0" smtClean="0">
                <a:solidFill>
                  <a:schemeClr val="tx2"/>
                </a:solidFill>
              </a:rPr>
              <a:t> </a:t>
            </a:r>
            <a:r>
              <a:rPr lang="en-US" sz="3200" dirty="0">
                <a:solidFill>
                  <a:srgbClr val="00B0F0"/>
                </a:solidFill>
              </a:rPr>
              <a:t>R</a:t>
            </a:r>
            <a:r>
              <a:rPr lang="en-US" sz="3200" dirty="0" smtClean="0">
                <a:solidFill>
                  <a:srgbClr val="00B0F0"/>
                </a:solidFill>
              </a:rPr>
              <a:t>eproducibility</a:t>
            </a:r>
            <a:r>
              <a:rPr lang="en-US" sz="3200" dirty="0" smtClean="0">
                <a:solidFill>
                  <a:schemeClr val="tx2"/>
                </a:solidFill>
              </a:rPr>
              <a:t> in the drug release kinetics, which means that release of drug from controlled drug delivery system (which is prepared on the basis of </a:t>
            </a:r>
            <a:r>
              <a:rPr lang="en-US" sz="3200" dirty="0">
                <a:solidFill>
                  <a:schemeClr val="accent2"/>
                </a:solidFill>
              </a:rPr>
              <a:t>O</a:t>
            </a:r>
            <a:r>
              <a:rPr lang="en-US" sz="3200" dirty="0" smtClean="0">
                <a:solidFill>
                  <a:schemeClr val="accent2"/>
                </a:solidFill>
              </a:rPr>
              <a:t>smotic </a:t>
            </a:r>
            <a:r>
              <a:rPr lang="en-US" sz="3200" dirty="0">
                <a:solidFill>
                  <a:schemeClr val="accent2"/>
                </a:solidFill>
              </a:rPr>
              <a:t>P</a:t>
            </a:r>
            <a:r>
              <a:rPr lang="en-US" sz="3200" dirty="0" smtClean="0">
                <a:solidFill>
                  <a:schemeClr val="accent2"/>
                </a:solidFill>
              </a:rPr>
              <a:t>umping </a:t>
            </a:r>
            <a:r>
              <a:rPr lang="en-US" sz="3200" dirty="0">
                <a:solidFill>
                  <a:schemeClr val="accent2"/>
                </a:solidFill>
              </a:rPr>
              <a:t>T</a:t>
            </a:r>
            <a:r>
              <a:rPr lang="en-US" sz="3200" dirty="0" smtClean="0">
                <a:solidFill>
                  <a:schemeClr val="accent2"/>
                </a:solidFill>
              </a:rPr>
              <a:t>echnology), </a:t>
            </a:r>
            <a:r>
              <a:rPr lang="en-US" sz="3200" dirty="0" smtClean="0">
                <a:solidFill>
                  <a:schemeClr val="tx2"/>
                </a:solidFill>
              </a:rPr>
              <a:t>&amp; </a:t>
            </a:r>
            <a:r>
              <a:rPr lang="en-US" sz="3200" dirty="0" err="1" smtClean="0">
                <a:solidFill>
                  <a:schemeClr val="tx2"/>
                </a:solidFill>
              </a:rPr>
              <a:t>Dexatrim</a:t>
            </a:r>
            <a:r>
              <a:rPr lang="en-US" sz="3200" dirty="0" smtClean="0">
                <a:solidFill>
                  <a:schemeClr val="tx2"/>
                </a:solidFill>
              </a:rPr>
              <a:t>®, a sustained-release drug delivery system (which is prepared on the basis of </a:t>
            </a:r>
            <a:r>
              <a:rPr lang="en-US" sz="3200" dirty="0">
                <a:solidFill>
                  <a:schemeClr val="accent2"/>
                </a:solidFill>
              </a:rPr>
              <a:t>S</a:t>
            </a:r>
            <a:r>
              <a:rPr lang="en-US" sz="3200" dirty="0" smtClean="0">
                <a:solidFill>
                  <a:schemeClr val="accent2"/>
                </a:solidFill>
              </a:rPr>
              <a:t>pansule Coating </a:t>
            </a:r>
            <a:r>
              <a:rPr lang="en-US" sz="3200" dirty="0">
                <a:solidFill>
                  <a:schemeClr val="accent2"/>
                </a:solidFill>
              </a:rPr>
              <a:t>T</a:t>
            </a:r>
            <a:r>
              <a:rPr lang="en-US" sz="3200" dirty="0" smtClean="0">
                <a:solidFill>
                  <a:schemeClr val="accent2"/>
                </a:solidFill>
              </a:rPr>
              <a:t>echnology</a:t>
            </a:r>
            <a:r>
              <a:rPr lang="en-US" sz="3200" dirty="0" smtClean="0">
                <a:solidFill>
                  <a:schemeClr val="tx2"/>
                </a:solidFill>
              </a:rPr>
              <a:t>), are compared. </a:t>
            </a:r>
          </a:p>
        </p:txBody>
      </p:sp>
      <p:pic>
        <p:nvPicPr>
          <p:cNvPr id="5" name="Picture 4"/>
          <p:cNvPicPr>
            <a:picLocks noChangeAspect="1"/>
          </p:cNvPicPr>
          <p:nvPr/>
        </p:nvPicPr>
        <p:blipFill>
          <a:blip r:embed="rId2"/>
          <a:stretch>
            <a:fillRect/>
          </a:stretch>
        </p:blipFill>
        <p:spPr>
          <a:xfrm>
            <a:off x="143302" y="160022"/>
            <a:ext cx="3214806" cy="2129494"/>
          </a:xfrm>
          <a:prstGeom prst="rect">
            <a:avLst/>
          </a:prstGeom>
        </p:spPr>
      </p:pic>
      <p:pic>
        <p:nvPicPr>
          <p:cNvPr id="6" name="Picture 5"/>
          <p:cNvPicPr>
            <a:picLocks noChangeAspect="1"/>
          </p:cNvPicPr>
          <p:nvPr/>
        </p:nvPicPr>
        <p:blipFill>
          <a:blip r:embed="rId3"/>
          <a:stretch>
            <a:fillRect/>
          </a:stretch>
        </p:blipFill>
        <p:spPr>
          <a:xfrm>
            <a:off x="8542684" y="23886"/>
            <a:ext cx="3622311" cy="2227786"/>
          </a:xfrm>
          <a:prstGeom prst="rect">
            <a:avLst/>
          </a:prstGeom>
        </p:spPr>
      </p:pic>
    </p:spTree>
    <p:extLst>
      <p:ext uri="{BB962C8B-B14F-4D97-AF65-F5344CB8AC3E}">
        <p14:creationId xmlns:p14="http://schemas.microsoft.com/office/powerpoint/2010/main" val="4523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8583" cy="1371600"/>
          </a:xfrm>
        </p:spPr>
        <p:txBody>
          <a:bodyPr>
            <a:noAutofit/>
          </a:bodyPr>
          <a:lstStyle/>
          <a:p>
            <a:pPr algn="ctr"/>
            <a:r>
              <a:rPr lang="en-US" sz="4000" dirty="0" smtClean="0">
                <a:solidFill>
                  <a:srgbClr val="FFFF00"/>
                </a:solidFill>
              </a:rPr>
              <a:t>II. CLASSIFICATION OF RATE-CONTROLLED DRUG DELIVERY SYSTMS</a:t>
            </a:r>
            <a:endParaRPr lang="en-US" sz="4000" dirty="0">
              <a:solidFill>
                <a:srgbClr val="FFFF00"/>
              </a:solidFill>
            </a:endParaRPr>
          </a:p>
        </p:txBody>
      </p:sp>
      <p:sp>
        <p:nvSpPr>
          <p:cNvPr id="3" name="Content Placeholder 2"/>
          <p:cNvSpPr>
            <a:spLocks noGrp="1"/>
          </p:cNvSpPr>
          <p:nvPr>
            <p:ph idx="1"/>
          </p:nvPr>
        </p:nvSpPr>
        <p:spPr>
          <a:xfrm>
            <a:off x="1522413" y="1904999"/>
            <a:ext cx="9134391" cy="4548337"/>
          </a:xfrm>
        </p:spPr>
        <p:txBody>
          <a:bodyPr>
            <a:noAutofit/>
          </a:bodyPr>
          <a:lstStyle/>
          <a:p>
            <a:r>
              <a:rPr lang="en-US" sz="3200" dirty="0" smtClean="0"/>
              <a:t>Based on their technical sophistication controlled release drug delivery systems can be classified into four categories:  </a:t>
            </a:r>
            <a:r>
              <a:rPr lang="en-US" sz="3200" dirty="0" smtClean="0">
                <a:solidFill>
                  <a:srgbClr val="00B0F0"/>
                </a:solidFill>
              </a:rPr>
              <a:t>(figure 3)</a:t>
            </a:r>
          </a:p>
          <a:p>
            <a:endParaRPr lang="en-US" sz="3000" dirty="0" smtClean="0">
              <a:solidFill>
                <a:srgbClr val="00B0F0"/>
              </a:solidFill>
            </a:endParaRPr>
          </a:p>
          <a:p>
            <a:pPr marL="1147762" lvl="3" indent="-514350">
              <a:buFont typeface="+mj-lt"/>
              <a:buAutoNum type="arabicPeriod"/>
            </a:pPr>
            <a:r>
              <a:rPr lang="en-US" sz="3200" dirty="0" smtClean="0"/>
              <a:t>Rate-preprogrammed DDS.</a:t>
            </a:r>
          </a:p>
          <a:p>
            <a:pPr marL="1147762" lvl="3" indent="-514350">
              <a:buFont typeface="+mj-lt"/>
              <a:buAutoNum type="arabicPeriod"/>
            </a:pPr>
            <a:r>
              <a:rPr lang="en-US" sz="3200" dirty="0" smtClean="0"/>
              <a:t>Activation modulated DDS.</a:t>
            </a:r>
          </a:p>
          <a:p>
            <a:pPr marL="1147762" lvl="3" indent="-514350">
              <a:buFont typeface="+mj-lt"/>
              <a:buAutoNum type="arabicPeriod"/>
            </a:pPr>
            <a:r>
              <a:rPr lang="en-US" sz="3200" dirty="0" smtClean="0"/>
              <a:t>Feedback regulated DDS.</a:t>
            </a:r>
          </a:p>
          <a:p>
            <a:pPr marL="1147762" lvl="3" indent="-514350">
              <a:buFont typeface="+mj-lt"/>
              <a:buAutoNum type="arabicPeriod"/>
            </a:pPr>
            <a:r>
              <a:rPr lang="en-US" sz="3200" dirty="0" smtClean="0"/>
              <a:t>Site targeting DDS.</a:t>
            </a:r>
            <a:endParaRPr lang="en-US" sz="3200" dirty="0"/>
          </a:p>
        </p:txBody>
      </p:sp>
    </p:spTree>
    <p:extLst>
      <p:ext uri="{BB962C8B-B14F-4D97-AF65-F5344CB8AC3E}">
        <p14:creationId xmlns:p14="http://schemas.microsoft.com/office/powerpoint/2010/main" val="339214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2786175_TF02895261" id="{09871225-3C89-4965-9994-3C1727E7602C}" vid="{4AD81417-1316-475F-B518-906C0D665D5C}"/>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873beb7-5857-4685-be1f-d57550cc96cc"/>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tf02895261</Template>
  <TotalTime>0</TotalTime>
  <Words>3604</Words>
  <Application>Microsoft Office PowerPoint</Application>
  <PresentationFormat>Custom</PresentationFormat>
  <Paragraphs>312</Paragraphs>
  <Slides>64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Cambria Math</vt:lpstr>
      <vt:lpstr>Century</vt:lpstr>
      <vt:lpstr>Comic Sans MS</vt:lpstr>
      <vt:lpstr>Corbel</vt:lpstr>
      <vt:lpstr>Wingdings</vt:lpstr>
      <vt:lpstr>tf02895261</vt:lpstr>
      <vt:lpstr>Concepts and System Design for Rate-Controlled Drug Delivery</vt:lpstr>
      <vt:lpstr>I. Introduction</vt:lpstr>
      <vt:lpstr>Plasma concentration time profile</vt:lpstr>
      <vt:lpstr>PowerPoint Presentation</vt:lpstr>
      <vt:lpstr>Advantages</vt:lpstr>
      <vt:lpstr>Disadvantages</vt:lpstr>
      <vt:lpstr>Sustained Release</vt:lpstr>
      <vt:lpstr>Controlled Release</vt:lpstr>
      <vt:lpstr>II. CLASSIFICATION OF RATE-CONTROLLED DRUG DELIVERY SYSTMS</vt:lpstr>
      <vt:lpstr>PowerPoint Presentation</vt:lpstr>
      <vt:lpstr>PowerPoint Presentation</vt:lpstr>
      <vt:lpstr>III. Rate preprogrammed D.D.S</vt:lpstr>
      <vt:lpstr>1. Rate-preprogrammed DDS</vt:lpstr>
      <vt:lpstr>A. Polymer Membrane Permeation-Controlled DDS </vt:lpstr>
      <vt:lpstr>PowerPoint Presentation</vt:lpstr>
      <vt:lpstr>PowerPoint Presentation</vt:lpstr>
      <vt:lpstr>PowerPoint Presentation</vt:lpstr>
      <vt:lpstr>Progestasert IUD</vt:lpstr>
      <vt:lpstr>Norplant subdermal  implant</vt:lpstr>
      <vt:lpstr>Ocusert System</vt:lpstr>
      <vt:lpstr>Transderm-Nitro</vt:lpstr>
      <vt:lpstr>PowerPoint Presentation</vt:lpstr>
      <vt:lpstr>PowerPoint Presentation</vt:lpstr>
      <vt:lpstr>B. Polymer Matrix Diffusion-Controlled DDS</vt:lpstr>
      <vt:lpstr>PowerPoint Presentation</vt:lpstr>
      <vt:lpstr>PowerPoint Presentation</vt:lpstr>
      <vt:lpstr>Nitro-Dur</vt:lpstr>
      <vt:lpstr>PowerPoint Presentation</vt:lpstr>
      <vt:lpstr>Compudose Subdermal implant</vt:lpstr>
      <vt:lpstr>Compudose Cattle Growth Implant</vt:lpstr>
      <vt:lpstr>C. Micro-reservoir Partition-Controlled D.D.S </vt:lpstr>
      <vt:lpstr>PowerPoint Presentation</vt:lpstr>
      <vt:lpstr>Transdermal Nitrodisc System</vt:lpstr>
      <vt:lpstr>IV. Activation-Modulated Drug Delivery Systems</vt:lpstr>
      <vt:lpstr>Classification of the Activation-Modulated DDS</vt:lpstr>
      <vt:lpstr>1. Physical means</vt:lpstr>
      <vt:lpstr>Chemical means</vt:lpstr>
      <vt:lpstr>Biochemical means</vt:lpstr>
      <vt:lpstr>Systems using this technology for controlled the release of drug.</vt:lpstr>
      <vt:lpstr>Osmotic pressure-activated DDS.</vt:lpstr>
      <vt:lpstr>PowerPoint Presentation</vt:lpstr>
      <vt:lpstr>PowerPoint Presentation</vt:lpstr>
      <vt:lpstr>Insertable Alzet Osmotic Pump</vt:lpstr>
      <vt:lpstr>PowerPoint Presentation</vt:lpstr>
      <vt:lpstr>Acutrim tablet</vt:lpstr>
      <vt:lpstr>Osmotic Pump Technology</vt:lpstr>
      <vt:lpstr>PowerPoint Presentation</vt:lpstr>
      <vt:lpstr>B. Hydrodynamic Pressure-Activated DDS σ 19</vt:lpstr>
      <vt:lpstr>PowerPoint Presentation</vt:lpstr>
      <vt:lpstr>PowerPoint Presentation</vt:lpstr>
      <vt:lpstr>PowerPoint Presentation</vt:lpstr>
      <vt:lpstr>C. Vapor Pressure-Activated D. D. S. </vt:lpstr>
      <vt:lpstr>PowerPoint Presentation</vt:lpstr>
      <vt:lpstr>PowerPoint Presentation</vt:lpstr>
      <vt:lpstr>D. Mechanically Activated DDS </vt:lpstr>
      <vt:lpstr>E. Magnetically Activated DDS</vt:lpstr>
      <vt:lpstr>PowerPoint Presentation</vt:lpstr>
      <vt:lpstr>PowerPoint Presentation</vt:lpstr>
      <vt:lpstr>F. Sonophoresis-Activated DDS</vt:lpstr>
      <vt:lpstr>PowerPoint Presentation</vt:lpstr>
      <vt:lpstr>G. Iontophoresis-Activated DDS σ 25</vt:lpstr>
      <vt:lpstr>PowerPoint Presentation</vt:lpstr>
      <vt:lpstr>PowerPoint Presentation</vt:lpstr>
      <vt:lpstr>MDI TERM Exam 15/12/2018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2018-03-29T03:50:10Z</dcterms:created>
  <dcterms:modified xsi:type="dcterms:W3CDTF">2018-12-03T12:29:06Z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