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9" r:id="rId1"/>
  </p:sldMasterIdLst>
  <p:notesMasterIdLst>
    <p:notesMasterId r:id="rId38"/>
  </p:notesMasterIdLst>
  <p:sldIdLst>
    <p:sldId id="256" r:id="rId2"/>
    <p:sldId id="282" r:id="rId3"/>
    <p:sldId id="260" r:id="rId4"/>
    <p:sldId id="340" r:id="rId5"/>
    <p:sldId id="341" r:id="rId6"/>
    <p:sldId id="285" r:id="rId7"/>
    <p:sldId id="316" r:id="rId8"/>
    <p:sldId id="286" r:id="rId9"/>
    <p:sldId id="287" r:id="rId10"/>
    <p:sldId id="288" r:id="rId11"/>
    <p:sldId id="289" r:id="rId12"/>
    <p:sldId id="290" r:id="rId13"/>
    <p:sldId id="317" r:id="rId14"/>
    <p:sldId id="291" r:id="rId15"/>
    <p:sldId id="343" r:id="rId16"/>
    <p:sldId id="344" r:id="rId17"/>
    <p:sldId id="292" r:id="rId18"/>
    <p:sldId id="345" r:id="rId19"/>
    <p:sldId id="319" r:id="rId20"/>
    <p:sldId id="320" r:id="rId21"/>
    <p:sldId id="293" r:id="rId22"/>
    <p:sldId id="331" r:id="rId23"/>
    <p:sldId id="294" r:id="rId24"/>
    <p:sldId id="323" r:id="rId25"/>
    <p:sldId id="295" r:id="rId26"/>
    <p:sldId id="299" r:id="rId27"/>
    <p:sldId id="310" r:id="rId28"/>
    <p:sldId id="300" r:id="rId29"/>
    <p:sldId id="301" r:id="rId30"/>
    <p:sldId id="302" r:id="rId31"/>
    <p:sldId id="304" r:id="rId32"/>
    <p:sldId id="305" r:id="rId33"/>
    <p:sldId id="324" r:id="rId34"/>
    <p:sldId id="334" r:id="rId35"/>
    <p:sldId id="335" r:id="rId36"/>
    <p:sldId id="336" r:id="rId37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FF"/>
    <a:srgbClr val="FFFF00"/>
    <a:srgbClr val="FFCC00"/>
    <a:srgbClr val="CCFF99"/>
    <a:srgbClr val="993300"/>
    <a:srgbClr val="FF33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75768" autoAdjust="0"/>
    <p:restoredTop sz="90257" autoAdjust="0"/>
  </p:normalViewPr>
  <p:slideViewPr>
    <p:cSldViewPr>
      <p:cViewPr varScale="1">
        <p:scale>
          <a:sx n="90" d="100"/>
          <a:sy n="90" d="100"/>
        </p:scale>
        <p:origin x="3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632"/>
    </p:cViewPr>
  </p:sorterViewPr>
  <p:notesViewPr>
    <p:cSldViewPr>
      <p:cViewPr varScale="1">
        <p:scale>
          <a:sx n="59" d="100"/>
          <a:sy n="59" d="100"/>
        </p:scale>
        <p:origin x="-14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fld id="{D7FCDEE8-F9B8-458F-9AD7-9E8F3E9255A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36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DEE8-F9B8-458F-9AD7-9E8F3E9255A7}" type="slidenum">
              <a:rPr lang="ar-SA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0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 rtl="0">
              <a:buAutoNum type="arabicPeriod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The soothing, moisturizing, and healing effects of lanolin.</a:t>
            </a:r>
          </a:p>
          <a:p>
            <a:pPr marL="0" indent="0" algn="l" rtl="0"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2.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to soothing severely dry skin, and easing the chapped and cracked skin </a:t>
            </a:r>
          </a:p>
          <a:p>
            <a:pPr algn="l"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3. on the nipples of nursing mothers.</a:t>
            </a:r>
          </a:p>
          <a:p>
            <a:pPr algn="l"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Lanolin is a natural and organic chemical that is mainly known for its moisturizing effects on the skin. However,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DEE8-F9B8-458F-9AD7-9E8F3E9255A7}" type="slidenum">
              <a:rPr lang="ar-SA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06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DEE8-F9B8-458F-9AD7-9E8F3E9255A7}" type="slidenum">
              <a:rPr lang="ar-SA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7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DEE8-F9B8-458F-9AD7-9E8F3E9255A7}" type="slidenum">
              <a:rPr lang="ar-SA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41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DEE8-F9B8-458F-9AD7-9E8F3E9255A7}" type="slidenum">
              <a:rPr lang="ar-SA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6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C6D9-0A29-4673-90AB-911005BB54CC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7347-5369-4944-8D06-1967796C420E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1FF1-4DDF-4B47-910F-45F0CEEFE0B7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AEE5-7AC4-4583-87DB-0DE3BFAC8043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7D77-511A-4E82-B604-A6267C6F8E8B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E09E-6FF3-4184-B318-1584EC7C4F45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C6A-7941-4ADA-A4B7-176073885C67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97DF-9ADF-4DED-89C8-2EECFB2B4C4D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85D6-1431-4C34-BE34-EBBDE1D9B9EF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5CD706-8AE7-49C4-AB02-886742573E54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00000">
              <a:schemeClr val="accent1">
                <a:lumMod val="75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420403-E88F-425F-9186-851B868361AB}" type="slidenum">
              <a:rPr lang="ar-SA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/>
              </a:rPr>
              <a:t>External 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Preparations</a:t>
            </a:r>
            <a:br>
              <a:rPr lang="en-US" b="1" dirty="0" smtClean="0">
                <a:solidFill>
                  <a:srgbClr val="FFFF00"/>
                </a:solidFill>
                <a:effectLst/>
              </a:rPr>
            </a:br>
            <a:r>
              <a:rPr lang="en-US" dirty="0" smtClean="0">
                <a:solidFill>
                  <a:srgbClr val="FFFF00"/>
                </a:solidFill>
                <a:effectLst/>
              </a:rPr>
              <a:t>Ointment</a:t>
            </a:r>
            <a:endParaRPr lang="en-US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994" y="3933056"/>
            <a:ext cx="4378959" cy="17526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66FFFF"/>
                </a:solidFill>
              </a:rPr>
              <a:t>A.F.Winfield</a:t>
            </a:r>
            <a:endParaRPr lang="en-US" sz="3200" dirty="0">
              <a:solidFill>
                <a:srgbClr val="66FFFF"/>
              </a:solidFill>
            </a:endParaRPr>
          </a:p>
          <a:p>
            <a:pPr algn="l"/>
            <a:r>
              <a:rPr lang="en-US" sz="3200" dirty="0">
                <a:solidFill>
                  <a:srgbClr val="66FFFF"/>
                </a:solidFill>
              </a:rPr>
              <a:t>Lecturer: </a:t>
            </a:r>
            <a:r>
              <a:rPr lang="en-US" sz="3200" dirty="0" smtClean="0">
                <a:solidFill>
                  <a:srgbClr val="66FFFF"/>
                </a:solidFill>
              </a:rPr>
              <a:t>Dr. Majid </a:t>
            </a:r>
            <a:r>
              <a:rPr lang="en-US" sz="3200" dirty="0">
                <a:solidFill>
                  <a:srgbClr val="66FFFF"/>
                </a:solidFill>
              </a:rPr>
              <a:t>R. </a:t>
            </a:r>
            <a:r>
              <a:rPr lang="en-US" sz="3200" dirty="0" err="1">
                <a:solidFill>
                  <a:srgbClr val="66FFFF"/>
                </a:solidFill>
              </a:rPr>
              <a:t>Feddah</a:t>
            </a:r>
            <a:endParaRPr lang="en-US" sz="3200" dirty="0">
              <a:solidFill>
                <a:srgbClr val="66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C6D9-0A29-4673-90AB-911005BB54CC}" type="slidenum">
              <a:rPr lang="ar-SA" smtClean="0"/>
              <a:pPr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228536"/>
            <a:ext cx="3816423" cy="3312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6192837"/>
          </a:xfrm>
          <a:noFill/>
          <a:ln/>
        </p:spPr>
        <p:txBody>
          <a:bodyPr>
            <a:normAutofit lnSpcReduction="10000"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effectLst/>
              </a:rPr>
              <a:t>C. Yellow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ointment, </a:t>
            </a:r>
            <a:r>
              <a:rPr lang="en-US" sz="2400" b="1" dirty="0">
                <a:solidFill>
                  <a:srgbClr val="FFFF00"/>
                </a:solidFill>
                <a:effectLst/>
              </a:rPr>
              <a:t>USP   </a:t>
            </a:r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	</a:t>
            </a:r>
            <a:r>
              <a:rPr lang="en-US" sz="2400" dirty="0" smtClean="0">
                <a:solidFill>
                  <a:srgbClr val="FFCC00"/>
                </a:solidFill>
                <a:effectLst/>
              </a:rPr>
              <a:t>“</a:t>
            </a:r>
            <a:r>
              <a:rPr lang="en-US" sz="2800" dirty="0">
                <a:solidFill>
                  <a:srgbClr val="FFCC00"/>
                </a:solidFill>
              </a:rPr>
              <a:t>simple ointment”.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 dirty="0"/>
              <a:t>	Yellow Wax                     </a:t>
            </a:r>
            <a:r>
              <a:rPr lang="en-US" sz="2800" dirty="0" smtClean="0"/>
              <a:t>5g</a:t>
            </a:r>
            <a:endParaRPr lang="en-US" sz="2800" dirty="0"/>
          </a:p>
          <a:p>
            <a:pPr marL="609600" indent="-609600">
              <a:buFont typeface="Wingdings" pitchFamily="2" charset="2"/>
              <a:buNone/>
            </a:pPr>
            <a:r>
              <a:rPr lang="en-US" sz="2800" dirty="0"/>
              <a:t>	Petrolatum                      </a:t>
            </a:r>
            <a:r>
              <a:rPr lang="en-US" sz="2800" dirty="0" smtClean="0"/>
              <a:t>95g</a:t>
            </a:r>
            <a:endParaRPr lang="en-US" sz="2800" dirty="0"/>
          </a:p>
          <a:p>
            <a:pPr marL="609600" indent="-609600">
              <a:buFont typeface="Wingdings" pitchFamily="2" charset="2"/>
              <a:buNone/>
            </a:pPr>
            <a:endParaRPr lang="en-US" sz="1200" dirty="0"/>
          </a:p>
          <a:p>
            <a:pPr marL="609600" indent="-609600"/>
            <a:r>
              <a:rPr lang="en-US" sz="2800" dirty="0" smtClean="0"/>
              <a:t>Yellow wax is the purified wax obtained from the honeycomb of the bee.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CC00"/>
                </a:solidFill>
                <a:effectLst/>
              </a:rPr>
              <a:t>Preparation: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Melting the wax on a water bath.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Add the petrolatum until the mixture is 	uniform.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Cooling with stirring until congealed.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 dirty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10</a:t>
            </a:fld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0688"/>
            <a:ext cx="2200636" cy="191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5728"/>
            <a:ext cx="822960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effectLst/>
              </a:rPr>
              <a:t>    </a:t>
            </a:r>
            <a:r>
              <a:rPr lang="en-US" b="1" dirty="0" smtClean="0">
                <a:solidFill>
                  <a:srgbClr val="FFC000"/>
                </a:solidFill>
                <a:effectLst/>
              </a:rPr>
              <a:t>D.</a:t>
            </a:r>
            <a:r>
              <a:rPr lang="en-US" b="1" dirty="0" smtClean="0">
                <a:effectLst/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White ointment </a:t>
            </a:r>
            <a:r>
              <a:rPr lang="en-US" sz="2800" b="1" dirty="0" smtClean="0">
                <a:solidFill>
                  <a:srgbClr val="FFFF00"/>
                </a:solidFill>
                <a:effectLst/>
              </a:rPr>
              <a:t>USP</a:t>
            </a:r>
          </a:p>
          <a:p>
            <a:pPr>
              <a:buNone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This ointment differs from yellow ointment by substituting white wax and white petrolatum in the formula.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sz="3200" dirty="0" smtClean="0"/>
              <a:t>	</a:t>
            </a:r>
            <a:r>
              <a:rPr lang="en-US" sz="2800" dirty="0" smtClean="0"/>
              <a:t>White wax                                   5g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 dirty="0" smtClean="0"/>
              <a:t>	White petrolatum                      95g</a:t>
            </a:r>
          </a:p>
          <a:p>
            <a:pPr marL="609600" indent="-609600">
              <a:buFont typeface="Wingdings" pitchFamily="2" charset="2"/>
              <a:buNone/>
            </a:pPr>
            <a:endParaRPr lang="en-US" sz="2800" dirty="0" smtClean="0"/>
          </a:p>
          <a:p>
            <a:pPr marL="609600" indent="-609600"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2400" dirty="0" smtClean="0"/>
              <a:t>Melting the wax on a water bath.</a:t>
            </a:r>
          </a:p>
          <a:p>
            <a:pPr marL="609600" indent="-609600"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2400" dirty="0" smtClean="0"/>
              <a:t>Add the petrolatum until the mixture is uniform.</a:t>
            </a:r>
          </a:p>
          <a:p>
            <a:pPr marL="609600" indent="-609600"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2400" dirty="0" smtClean="0"/>
              <a:t>Cooling with stirring until congealed. 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04850"/>
          </a:xfrm>
          <a:noFill/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  <a:effectLst/>
              </a:rPr>
              <a:t>2-</a:t>
            </a:r>
            <a:r>
              <a:rPr lang="en-US" sz="4000" b="1" dirty="0">
                <a:solidFill>
                  <a:srgbClr val="00FFFF"/>
                </a:solidFill>
                <a:effectLst/>
              </a:rPr>
              <a:t>Absorption bases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28670"/>
            <a:ext cx="5186370" cy="5715040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  <a:buClr>
                <a:srgbClr val="FFFF00"/>
              </a:buClr>
              <a:buNone/>
            </a:pPr>
            <a:r>
              <a:rPr lang="en-US" b="1" dirty="0" smtClean="0">
                <a:solidFill>
                  <a:srgbClr val="FFFF00"/>
                </a:solidFill>
                <a:effectLst/>
              </a:rPr>
              <a:t>There is two types: </a:t>
            </a:r>
          </a:p>
          <a:p>
            <a:pPr marL="533400" indent="-533400">
              <a:lnSpc>
                <a:spcPct val="9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900" dirty="0" smtClean="0">
                <a:effectLst/>
                <a:latin typeface="Times New Roman" pitchFamily="18" charset="0"/>
                <a:cs typeface="Times New Roman" pitchFamily="18" charset="0"/>
              </a:rPr>
              <a:t>Those that allow the incorporation of aqueous solutions, resulting in the formation of </a:t>
            </a:r>
            <a:r>
              <a:rPr lang="en-US" sz="29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W/O emulsion</a:t>
            </a:r>
            <a:r>
              <a:rPr lang="en-US" sz="29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3400" indent="-533400">
              <a:lnSpc>
                <a:spcPct val="90000"/>
              </a:lnSpc>
              <a:buClr>
                <a:srgbClr val="FFFF00"/>
              </a:buClr>
              <a:buNone/>
            </a:pPr>
            <a:r>
              <a:rPr lang="en-US" sz="29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CC00"/>
                </a:solidFill>
                <a:effectLst/>
                <a:latin typeface="Times New Roman" pitchFamily="18" charset="0"/>
                <a:cs typeface="Times New Roman" pitchFamily="18" charset="0"/>
              </a:rPr>
              <a:t>(Hydrophilic petrolatum &amp; Anhydrous Lanolin)</a:t>
            </a:r>
          </a:p>
          <a:p>
            <a:pPr marL="533400" indent="-533400">
              <a:lnSpc>
                <a:spcPct val="90000"/>
              </a:lnSpc>
              <a:buClr>
                <a:srgbClr val="FFFF00"/>
              </a:buClr>
              <a:buNone/>
            </a:pPr>
            <a:endParaRPr lang="en-US" sz="1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Clr>
                <a:srgbClr val="FFFF00"/>
              </a:buClr>
              <a:buFont typeface="+mj-lt"/>
              <a:buAutoNum type="arabicPeriod" startAt="2"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Those that are </a:t>
            </a:r>
            <a:r>
              <a:rPr lang="en-US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already W/O emulsion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bases that permit the incorporation of small, additional quantities of aqueous solution </a:t>
            </a:r>
          </a:p>
          <a:p>
            <a:pPr marL="533400" indent="-533400">
              <a:lnSpc>
                <a:spcPct val="90000"/>
              </a:lnSpc>
              <a:buClr>
                <a:srgbClr val="FFFF00"/>
              </a:buClr>
              <a:buNone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FFCC00"/>
                </a:solidFill>
                <a:effectLst/>
                <a:latin typeface="Times New Roman" pitchFamily="18" charset="0"/>
                <a:cs typeface="Times New Roman" pitchFamily="18" charset="0"/>
              </a:rPr>
              <a:t>(e.g. lanolin and cold cream)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sz="1800" dirty="0">
              <a:solidFill>
                <a:srgbClr val="FFCC00"/>
              </a:solidFill>
              <a:effectLst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rgbClr val="FFCC00"/>
                </a:solidFill>
                <a:effectLst/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358" y="1418271"/>
            <a:ext cx="2530624" cy="30963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47870" y="5085184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W/O emulsion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868346"/>
          </a:xfrm>
        </p:spPr>
        <p:txBody>
          <a:bodyPr/>
          <a:lstStyle/>
          <a:p>
            <a:r>
              <a:rPr lang="en-US" sz="2400" dirty="0" smtClean="0">
                <a:solidFill>
                  <a:srgbClr val="00FFFF"/>
                </a:solidFill>
                <a:effectLst/>
              </a:rPr>
              <a:t>Absorption Bases continued……</a:t>
            </a:r>
            <a:endParaRPr lang="en-US" sz="2400" dirty="0">
              <a:solidFill>
                <a:srgbClr val="00FFFF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00"/>
                </a:solidFill>
                <a:effectLst/>
              </a:rPr>
              <a:t>Properties and uses:</a:t>
            </a:r>
          </a:p>
          <a:p>
            <a:pPr marL="533400" indent="-533400">
              <a:lnSpc>
                <a:spcPct val="90000"/>
              </a:lnSpc>
              <a:buClr>
                <a:srgbClr val="FFFF00"/>
              </a:buClr>
              <a:buSzPct val="127000"/>
              <a:buFont typeface="Arial" pitchFamily="34" charset="0"/>
              <a:buChar char="•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Emollients</a:t>
            </a:r>
          </a:p>
          <a:p>
            <a:pPr marL="533400" indent="-533400">
              <a:lnSpc>
                <a:spcPct val="90000"/>
              </a:lnSpc>
              <a:buClr>
                <a:srgbClr val="FFFF00"/>
              </a:buClr>
              <a:buSzPct val="127000"/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cclusive dressing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but not as the hydrocarbon bases.</a:t>
            </a:r>
          </a:p>
          <a:p>
            <a:pPr marL="533400" indent="-533400">
              <a:lnSpc>
                <a:spcPct val="90000"/>
              </a:lnSpc>
              <a:buClr>
                <a:srgbClr val="FFFF00"/>
              </a:buClr>
              <a:buSzPct val="127000"/>
              <a:buNone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33400" indent="-533400">
              <a:lnSpc>
                <a:spcPct val="90000"/>
              </a:lnSpc>
              <a:buClr>
                <a:srgbClr val="FFFF00"/>
              </a:buClr>
              <a:buSzPct val="12700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Absorption bases are not easily removed from the skin with water washing.</a:t>
            </a:r>
          </a:p>
          <a:p>
            <a:pPr marL="533400" indent="-533400">
              <a:lnSpc>
                <a:spcPct val="90000"/>
              </a:lnSpc>
              <a:buClr>
                <a:srgbClr val="FFFF00"/>
              </a:buClr>
              <a:buSzPct val="127000"/>
              <a:buNone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2852"/>
            <a:ext cx="8291512" cy="635798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dirty="0">
                <a:solidFill>
                  <a:srgbClr val="FFFF00"/>
                </a:solidFill>
                <a:effectLst/>
              </a:rPr>
              <a:t>Hydrophilic Petrolatum </a:t>
            </a:r>
            <a:r>
              <a:rPr lang="en-US" sz="2800" i="1" dirty="0" smtClean="0">
                <a:solidFill>
                  <a:srgbClr val="FFFF00"/>
                </a:solidFill>
                <a:effectLst/>
              </a:rPr>
              <a:t>USP (W/O)</a:t>
            </a:r>
            <a:endParaRPr lang="en-US" sz="2800" i="1" dirty="0">
              <a:solidFill>
                <a:srgbClr val="FFFF00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endParaRPr lang="en-US" sz="1200" i="1" dirty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sz="2800" i="1" dirty="0">
                <a:effectLst/>
              </a:rPr>
              <a:t>For preparation a 1000g</a:t>
            </a:r>
          </a:p>
          <a:p>
            <a:pPr marL="514350" indent="-514350">
              <a:buClr>
                <a:srgbClr val="FFFF00"/>
              </a:buClr>
              <a:buSzPct val="125000"/>
              <a:buFont typeface="+mj-lt"/>
              <a:buAutoNum type="arabicPeriod"/>
            </a:pPr>
            <a:r>
              <a:rPr lang="en-US" sz="2800" i="1" dirty="0">
                <a:effectLst/>
              </a:rPr>
              <a:t>Cholesterol                   30g</a:t>
            </a:r>
          </a:p>
          <a:p>
            <a:pPr marL="514350" indent="-514350">
              <a:buClr>
                <a:srgbClr val="FFFF00"/>
              </a:buClr>
              <a:buSzPct val="125000"/>
              <a:buFont typeface="+mj-lt"/>
              <a:buAutoNum type="arabicPeriod"/>
            </a:pPr>
            <a:r>
              <a:rPr lang="en-US" sz="2800" i="1" dirty="0">
                <a:effectLst/>
              </a:rPr>
              <a:t>Stearyl Alcohol             30g</a:t>
            </a:r>
          </a:p>
          <a:p>
            <a:pPr marL="514350" indent="-514350">
              <a:buClr>
                <a:srgbClr val="FFFF00"/>
              </a:buClr>
              <a:buSzPct val="125000"/>
              <a:buFont typeface="+mj-lt"/>
              <a:buAutoNum type="arabicPeriod"/>
            </a:pPr>
            <a:r>
              <a:rPr lang="en-US" sz="2800" i="1" dirty="0">
                <a:effectLst/>
              </a:rPr>
              <a:t>White wax                    80g</a:t>
            </a:r>
          </a:p>
          <a:p>
            <a:pPr marL="514350" indent="-514350">
              <a:buClr>
                <a:srgbClr val="FFFF00"/>
              </a:buClr>
              <a:buSzPct val="125000"/>
              <a:buFont typeface="+mj-lt"/>
              <a:buAutoNum type="arabicPeriod"/>
            </a:pPr>
            <a:r>
              <a:rPr lang="en-US" sz="2800" i="1" dirty="0">
                <a:effectLst/>
              </a:rPr>
              <a:t>White petrolatum         860g</a:t>
            </a:r>
          </a:p>
          <a:p>
            <a:pPr>
              <a:buFont typeface="Wingdings" pitchFamily="2" charset="2"/>
              <a:buNone/>
            </a:pPr>
            <a:r>
              <a:rPr lang="en-US" sz="2800" i="1" dirty="0">
                <a:effectLst/>
              </a:rPr>
              <a:t>Melt </a:t>
            </a:r>
            <a:r>
              <a:rPr lang="en-US" sz="2800" i="1" dirty="0" smtClean="0">
                <a:effectLst/>
              </a:rPr>
              <a:t>1, 2 </a:t>
            </a:r>
            <a:r>
              <a:rPr lang="en-US" sz="2800" i="1" dirty="0">
                <a:effectLst/>
              </a:rPr>
              <a:t>and 3 until </a:t>
            </a:r>
            <a:r>
              <a:rPr lang="en-US" sz="2800" i="1" dirty="0" smtClean="0"/>
              <a:t>liquefied</a:t>
            </a:r>
            <a:r>
              <a:rPr lang="en-US" sz="2800" i="1" dirty="0" smtClean="0">
                <a:effectLst/>
              </a:rPr>
              <a:t>, </a:t>
            </a:r>
            <a:r>
              <a:rPr lang="en-US" sz="2800" i="1" dirty="0">
                <a:effectLst/>
              </a:rPr>
              <a:t>add 4 and allow the mixture to cool down and congeal while stirring. </a:t>
            </a:r>
          </a:p>
          <a:p>
            <a:pPr>
              <a:buFont typeface="Wingdings" pitchFamily="2" charset="2"/>
              <a:buNone/>
            </a:pPr>
            <a:endParaRPr lang="en-US" sz="1200" i="1" dirty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solidFill>
                  <a:srgbClr val="FFFF00"/>
                </a:solidFill>
                <a:effectLst/>
              </a:rPr>
              <a:t>Hydrophilic Petrolatum USP,  </a:t>
            </a:r>
            <a:r>
              <a:rPr lang="en-US" sz="2800" i="1" dirty="0">
                <a:solidFill>
                  <a:srgbClr val="FFFF00"/>
                </a:solidFill>
                <a:effectLst/>
              </a:rPr>
              <a:t>has a capacity to absorb up to three times its </a:t>
            </a:r>
            <a:r>
              <a:rPr lang="en-US" sz="2800" i="1" dirty="0" smtClean="0">
                <a:solidFill>
                  <a:srgbClr val="FFFF00"/>
                </a:solidFill>
                <a:effectLst/>
              </a:rPr>
              <a:t>weight </a:t>
            </a:r>
            <a:r>
              <a:rPr lang="en-US" sz="2800" i="1" dirty="0">
                <a:solidFill>
                  <a:srgbClr val="FFFF00"/>
                </a:solidFill>
                <a:effectLst/>
              </a:rPr>
              <a:t>water</a:t>
            </a:r>
            <a:r>
              <a:rPr lang="en-US" sz="2800" i="1" dirty="0" smtClean="0">
                <a:solidFill>
                  <a:srgbClr val="FFFF00"/>
                </a:solidFill>
                <a:effectLst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FFFF"/>
                </a:solidFill>
              </a:rPr>
              <a:t>Used </a:t>
            </a:r>
            <a:r>
              <a:rPr lang="en-US" sz="2800" b="1" dirty="0" smtClean="0">
                <a:solidFill>
                  <a:srgbClr val="00FFFF"/>
                </a:solidFill>
                <a:effectLst/>
              </a:rPr>
              <a:t> to incorporate Water  soluble drugs into an oleaginous base.</a:t>
            </a:r>
            <a:endParaRPr lang="en-US" sz="2800" b="1" dirty="0">
              <a:solidFill>
                <a:srgbClr val="00FFFF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endParaRPr lang="en-US" sz="2800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668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Ingredients of Hydrophilic </a:t>
            </a:r>
            <a:r>
              <a:rPr lang="en-US" sz="4000" b="1" dirty="0">
                <a:solidFill>
                  <a:srgbClr val="FFFF00"/>
                </a:solidFill>
              </a:rPr>
              <a:t>Petrolatum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15</a:t>
            </a:fld>
            <a:endParaRPr lang="en-US"/>
          </a:p>
        </p:txBody>
      </p:sp>
      <p:pic>
        <p:nvPicPr>
          <p:cNvPr id="5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729" y="1225438"/>
            <a:ext cx="2644059" cy="199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772" y="3729334"/>
            <a:ext cx="2640983" cy="264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9" y="1011964"/>
            <a:ext cx="2491045" cy="225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8414" y="612114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Cholesterol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17381" y="6404234"/>
            <a:ext cx="1291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White Wax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289" y="3404164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White Petrolatum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4365" y="3219498"/>
            <a:ext cx="171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Stearyl</a:t>
            </a:r>
            <a:r>
              <a:rPr lang="en-US" dirty="0" smtClean="0">
                <a:solidFill>
                  <a:srgbClr val="FFFF00"/>
                </a:solidFill>
              </a:rPr>
              <a:t> Alcohol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4" name="Picture 6" descr="Image result for hydrophilic petrolatum oint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06" y="2268416"/>
            <a:ext cx="3151635" cy="31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70" y="4293096"/>
            <a:ext cx="3013700" cy="1613936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4167986" y="1064860"/>
            <a:ext cx="576064" cy="1022303"/>
          </a:xfrm>
          <a:prstGeom prst="downArrow">
            <a:avLst/>
          </a:prstGeom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16</a:t>
            </a:fld>
            <a:endParaRPr lang="en-US"/>
          </a:p>
        </p:txBody>
      </p:sp>
      <p:pic>
        <p:nvPicPr>
          <p:cNvPr id="5" name="Picture 2" descr="Image result for anhydrous lanol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2" y="2153948"/>
            <a:ext cx="3646602" cy="261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80950" y="4797152"/>
            <a:ext cx="3805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Anhydrous Lanoline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79052"/>
            <a:ext cx="3456384" cy="259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5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89084" y="188640"/>
            <a:ext cx="8429684" cy="59769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FFFF00"/>
                </a:solidFill>
                <a:effectLst/>
              </a:rPr>
              <a:t>Anhydrous Lanolin 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00B0F0"/>
                </a:solidFill>
                <a:effectLst/>
              </a:rPr>
              <a:t>(Refined Wool Fat)</a:t>
            </a:r>
            <a:endParaRPr lang="en-US" b="1" dirty="0">
              <a:solidFill>
                <a:srgbClr val="00B0F0"/>
              </a:solidFill>
              <a:effectLst/>
            </a:endParaRPr>
          </a:p>
          <a:p>
            <a:pPr>
              <a:buClr>
                <a:srgbClr val="FFFF00"/>
              </a:buClr>
              <a:buSzPct val="130000"/>
              <a:buFont typeface="Arial" pitchFamily="34" charset="0"/>
              <a:buChar char="•"/>
            </a:pPr>
            <a:r>
              <a:rPr lang="en-US" sz="3000" dirty="0">
                <a:effectLst/>
                <a:latin typeface="Times New Roman" pitchFamily="18" charset="0"/>
                <a:cs typeface="Times New Roman" pitchFamily="18" charset="0"/>
              </a:rPr>
              <a:t>Obtained from wool of </a:t>
            </a:r>
            <a:r>
              <a:rPr lang="en-US" sz="3000" dirty="0" smtClean="0">
                <a:effectLst/>
                <a:latin typeface="Times New Roman" pitchFamily="18" charset="0"/>
                <a:cs typeface="Times New Roman" pitchFamily="18" charset="0"/>
              </a:rPr>
              <a:t>sheep.</a:t>
            </a:r>
          </a:p>
          <a:p>
            <a:pPr>
              <a:buClr>
                <a:srgbClr val="FFFF00"/>
              </a:buClr>
              <a:buSzPct val="130000"/>
              <a:buFont typeface="Arial" pitchFamily="34" charset="0"/>
              <a:buChar char="•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000" dirty="0" smtClean="0">
                <a:effectLst/>
                <a:latin typeface="Times New Roman" pitchFamily="18" charset="0"/>
                <a:cs typeface="Times New Roman" pitchFamily="18" charset="0"/>
              </a:rPr>
              <a:t>ax like substance </a:t>
            </a:r>
            <a:r>
              <a:rPr lang="en-US" sz="3000" dirty="0">
                <a:effectLst/>
                <a:latin typeface="Times New Roman" pitchFamily="18" charset="0"/>
                <a:cs typeface="Times New Roman" pitchFamily="18" charset="0"/>
              </a:rPr>
              <a:t>that has been </a:t>
            </a:r>
            <a:endParaRPr lang="en-US" sz="3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FFFF00"/>
              </a:buClr>
              <a:buSzPct val="130000"/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smtClean="0">
                <a:effectLst/>
                <a:latin typeface="Times New Roman" pitchFamily="18" charset="0"/>
                <a:cs typeface="Times New Roman" pitchFamily="18" charset="0"/>
              </a:rPr>
              <a:t>cleaned</a:t>
            </a:r>
            <a:r>
              <a:rPr lang="en-US" sz="3000" dirty="0">
                <a:effectLst/>
                <a:latin typeface="Times New Roman" pitchFamily="18" charset="0"/>
                <a:cs typeface="Times New Roman" pitchFamily="18" charset="0"/>
              </a:rPr>
              <a:t>, and decolorized. </a:t>
            </a:r>
          </a:p>
          <a:p>
            <a:pPr>
              <a:buClr>
                <a:srgbClr val="FFFF00"/>
              </a:buClr>
              <a:buSzPct val="130000"/>
              <a:buFont typeface="Arial" pitchFamily="34" charset="0"/>
              <a:buChar char="•"/>
            </a:pPr>
            <a:r>
              <a:rPr lang="en-US" sz="3000" dirty="0" smtClean="0">
                <a:effectLst/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3000" dirty="0">
                <a:effectLst/>
                <a:latin typeface="Times New Roman" pitchFamily="18" charset="0"/>
                <a:cs typeface="Times New Roman" pitchFamily="18" charset="0"/>
              </a:rPr>
              <a:t>contain not more than </a:t>
            </a:r>
            <a:r>
              <a:rPr lang="en-US" sz="3000" dirty="0">
                <a:solidFill>
                  <a:srgbClr val="FFCC00"/>
                </a:solidFill>
                <a:effectLst/>
                <a:latin typeface="Times New Roman" pitchFamily="18" charset="0"/>
                <a:cs typeface="Times New Roman" pitchFamily="18" charset="0"/>
              </a:rPr>
              <a:t>0.25% water</a:t>
            </a:r>
            <a:r>
              <a:rPr lang="en-US" sz="30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FFFF00"/>
              </a:buClr>
              <a:buSzPct val="130000"/>
              <a:buFont typeface="Arial" pitchFamily="34" charset="0"/>
              <a:buChar char="•"/>
            </a:pPr>
            <a:r>
              <a:rPr lang="en-US" sz="3000" dirty="0" smtClean="0">
                <a:effectLst/>
                <a:latin typeface="Times New Roman" pitchFamily="18" charset="0"/>
                <a:cs typeface="Times New Roman" pitchFamily="18" charset="0"/>
              </a:rPr>
              <a:t>Insoluble in water.</a:t>
            </a:r>
          </a:p>
          <a:p>
            <a:pPr marL="0" indent="0">
              <a:buClr>
                <a:srgbClr val="FFFF00"/>
              </a:buClr>
              <a:buSzPct val="130000"/>
              <a:buNone/>
            </a:pPr>
            <a:r>
              <a:rPr lang="en-US" sz="3000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Mix without separation with twice its weight of  H</a:t>
            </a:r>
            <a:r>
              <a:rPr lang="en-US" sz="3000" i="1" u="sng" baseline="-25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O.</a:t>
            </a:r>
          </a:p>
          <a:p>
            <a:pPr>
              <a:buClr>
                <a:srgbClr val="FFFF00"/>
              </a:buClr>
              <a:buSzPct val="130000"/>
              <a:buFont typeface="Arial" pitchFamily="34" charset="0"/>
              <a:buChar char="•"/>
            </a:pPr>
            <a:r>
              <a:rPr lang="en-US" sz="3000" dirty="0" smtClean="0">
                <a:effectLst/>
                <a:latin typeface="Times New Roman" pitchFamily="18" charset="0"/>
                <a:cs typeface="Times New Roman" pitchFamily="18" charset="0"/>
              </a:rPr>
              <a:t>The addition of water results in formation of W/O emulsion.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17</a:t>
            </a:fld>
            <a:endParaRPr lang="en-US" dirty="0"/>
          </a:p>
        </p:txBody>
      </p:sp>
      <p:pic>
        <p:nvPicPr>
          <p:cNvPr id="7" name="Picture 2" descr="Image result for anhydrous lan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34682" y="814190"/>
            <a:ext cx="3419872" cy="245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98" y="1796725"/>
            <a:ext cx="8229600" cy="14360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Clr>
                <a:srgbClr val="FFFF00"/>
              </a:buClr>
              <a:buFont typeface="+mj-lt"/>
              <a:buAutoNum type="arabicPeriod" startAt="2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Those that are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already W/O emulsion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bases that permit the incorporation of small, additional quantities of aqueous solution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e.g. lanolin and cold cream)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18</a:t>
            </a:fld>
            <a:endParaRPr lang="en-US"/>
          </a:p>
        </p:txBody>
      </p:sp>
      <p:pic>
        <p:nvPicPr>
          <p:cNvPr id="4098" name="Picture 2" descr="Image result for hydrous lan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375" y="3585792"/>
            <a:ext cx="2523003" cy="262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old cr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22" y="3748112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022" y="4483605"/>
            <a:ext cx="3768353" cy="173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326" y="4021940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Cold Cream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Lanolin (Hydrous </a:t>
            </a:r>
            <a:r>
              <a:rPr lang="en-US" dirty="0">
                <a:solidFill>
                  <a:srgbClr val="FFFF00"/>
                </a:solidFill>
              </a:rPr>
              <a:t>W</a:t>
            </a:r>
            <a:r>
              <a:rPr lang="en-US" dirty="0" smtClean="0">
                <a:solidFill>
                  <a:srgbClr val="FFFF00"/>
                </a:solidFill>
              </a:rPr>
              <a:t>ool Fat)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/>
          <a:lstStyle/>
          <a:p>
            <a:pPr>
              <a:buClr>
                <a:srgbClr val="FFFF0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Lanolin is a semisolid, fatlike substance obtained from the wool of sheep. </a:t>
            </a:r>
          </a:p>
          <a:p>
            <a:pPr>
              <a:buClr>
                <a:srgbClr val="FFFF0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It is a w/o emulsion that contain between 25 to 30% of water.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	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Modified Lanolin</a:t>
            </a:r>
          </a:p>
          <a:p>
            <a:pPr marL="514350" indent="-514350">
              <a:buClr>
                <a:srgbClr val="FFFF00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Lanolin that has been processed to reduce the contents of free lanolin alcohols and any detergent and pesticide residues.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332656"/>
            <a:ext cx="7796556" cy="1367929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4000" b="1" dirty="0">
                <a:solidFill>
                  <a:srgbClr val="FFFF00"/>
                </a:solidFill>
              </a:rPr>
              <a:t>Skin</a:t>
            </a:r>
          </a:p>
          <a:p>
            <a:pPr marL="0" indent="0">
              <a:buNone/>
            </a:pPr>
            <a:r>
              <a:rPr lang="en-US" dirty="0"/>
              <a:t>The largest organ in the </a:t>
            </a:r>
            <a:r>
              <a:rPr lang="en-US" dirty="0" smtClean="0"/>
              <a:t>body: It </a:t>
            </a:r>
            <a:r>
              <a:rPr lang="en-US" dirty="0"/>
              <a:t>has three regions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49264"/>
            <a:ext cx="6462897" cy="5172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3978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/>
              </a:rPr>
              <a:t>Cold Cream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/>
          <a:lstStyle/>
          <a:p>
            <a:pPr>
              <a:buClr>
                <a:srgbClr val="FFFF00"/>
              </a:buClr>
              <a:buSzPct val="133000"/>
              <a:buFont typeface="Arial" pitchFamily="34" charset="0"/>
              <a:buChar char="•"/>
            </a:pPr>
            <a:r>
              <a:rPr lang="en-US" sz="3000" dirty="0" smtClean="0">
                <a:effectLst/>
                <a:latin typeface="Times New Roman" pitchFamily="18" charset="0"/>
                <a:cs typeface="Times New Roman" pitchFamily="18" charset="0"/>
              </a:rPr>
              <a:t>Semi-solid, white, W/O emulsion prepared with:</a:t>
            </a:r>
          </a:p>
          <a:p>
            <a:pPr marL="914400" lvl="1" indent="-514350">
              <a:buClr>
                <a:srgbClr val="FFFF00"/>
              </a:buClr>
              <a:buSzPct val="133000"/>
              <a:buFont typeface="+mj-lt"/>
              <a:buAutoNum type="arabicPeriod"/>
            </a:pPr>
            <a:r>
              <a:rPr lang="en-US" sz="2600" dirty="0" err="1" smtClean="0">
                <a:effectLst/>
                <a:latin typeface="Times New Roman" pitchFamily="18" charset="0"/>
                <a:cs typeface="Times New Roman" pitchFamily="18" charset="0"/>
              </a:rPr>
              <a:t>Cetyl</a:t>
            </a:r>
            <a:r>
              <a:rPr lang="en-US" sz="2600" dirty="0" smtClean="0">
                <a:effectLst/>
                <a:latin typeface="Times New Roman" pitchFamily="18" charset="0"/>
                <a:cs typeface="Times New Roman" pitchFamily="18" charset="0"/>
              </a:rPr>
              <a:t> esters wax.</a:t>
            </a:r>
          </a:p>
          <a:p>
            <a:pPr marL="914400" lvl="1" indent="-514350">
              <a:buClr>
                <a:srgbClr val="FFFF00"/>
              </a:buClr>
              <a:buSzPct val="133000"/>
              <a:buFont typeface="+mj-lt"/>
              <a:buAutoNum type="arabicPeriod"/>
            </a:pPr>
            <a:r>
              <a:rPr lang="en-US" sz="2600" dirty="0" smtClean="0">
                <a:effectLst/>
                <a:latin typeface="Times New Roman" pitchFamily="18" charset="0"/>
                <a:cs typeface="Times New Roman" pitchFamily="18" charset="0"/>
              </a:rPr>
              <a:t> white wax.</a:t>
            </a:r>
          </a:p>
          <a:p>
            <a:pPr marL="914400" lvl="1" indent="-514350">
              <a:buClr>
                <a:srgbClr val="FFFF00"/>
              </a:buClr>
              <a:buSzPct val="133000"/>
              <a:buFont typeface="+mj-lt"/>
              <a:buAutoNum type="arabicPeriod"/>
            </a:pPr>
            <a:r>
              <a:rPr lang="en-US" sz="2600" dirty="0" smtClean="0">
                <a:effectLst/>
                <a:latin typeface="Times New Roman" pitchFamily="18" charset="0"/>
                <a:cs typeface="Times New Roman" pitchFamily="18" charset="0"/>
              </a:rPr>
              <a:t> Mineral oil.</a:t>
            </a:r>
          </a:p>
          <a:p>
            <a:pPr marL="914400" lvl="1" indent="-514350">
              <a:buClr>
                <a:srgbClr val="FFFF00"/>
              </a:buClr>
              <a:buSzPct val="133000"/>
              <a:buFont typeface="+mj-lt"/>
              <a:buAutoNum type="arabicPeriod"/>
            </a:pPr>
            <a:r>
              <a:rPr lang="en-US" sz="2600" dirty="0" smtClean="0">
                <a:effectLst/>
                <a:latin typeface="Times New Roman" pitchFamily="18" charset="0"/>
                <a:cs typeface="Times New Roman" pitchFamily="18" charset="0"/>
              </a:rPr>
              <a:t> sodium borate.</a:t>
            </a:r>
          </a:p>
          <a:p>
            <a:pPr marL="914400" lvl="1" indent="-514350">
              <a:buClr>
                <a:srgbClr val="FFFF00"/>
              </a:buClr>
              <a:buSzPct val="133000"/>
              <a:buFont typeface="+mj-lt"/>
              <a:buAutoNum type="arabicPeriod"/>
            </a:pPr>
            <a:r>
              <a:rPr lang="en-US" sz="2600" dirty="0" smtClean="0">
                <a:effectLst/>
                <a:latin typeface="Times New Roman" pitchFamily="18" charset="0"/>
                <a:cs typeface="Times New Roman" pitchFamily="18" charset="0"/>
              </a:rPr>
              <a:t> Purified water.</a:t>
            </a:r>
          </a:p>
          <a:p>
            <a:pPr>
              <a:buClr>
                <a:srgbClr val="FFFF00"/>
              </a:buClr>
              <a:buSzPct val="133000"/>
              <a:buFont typeface="Arial" pitchFamily="34" charset="0"/>
              <a:buChar char="•"/>
            </a:pPr>
            <a:r>
              <a:rPr lang="en-US" sz="3000" dirty="0" smtClean="0">
                <a:effectLst/>
                <a:latin typeface="Times New Roman" pitchFamily="18" charset="0"/>
                <a:cs typeface="Times New Roman" pitchFamily="18" charset="0"/>
              </a:rPr>
              <a:t>The sodium borate combines with the free fatty acids present in the waxes to form sodium soaps that act as the emulsifiers.</a:t>
            </a:r>
          </a:p>
          <a:p>
            <a:pPr>
              <a:buClr>
                <a:srgbClr val="FFFF00"/>
              </a:buClr>
              <a:buSzPct val="133000"/>
              <a:buNone/>
            </a:pPr>
            <a:r>
              <a:rPr lang="en-US" sz="3000" dirty="0" smtClean="0">
                <a:effectLst/>
                <a:latin typeface="Times New Roman" pitchFamily="18" charset="0"/>
                <a:cs typeface="Times New Roman" pitchFamily="18" charset="0"/>
              </a:rPr>
              <a:t>	Cold is used as:</a:t>
            </a:r>
          </a:p>
          <a:p>
            <a:pPr>
              <a:buClr>
                <a:srgbClr val="FFFF00"/>
              </a:buClr>
              <a:buSzPct val="133000"/>
              <a:buNone/>
            </a:pPr>
            <a:r>
              <a:rPr lang="en-US" sz="3000" dirty="0" smtClean="0">
                <a:effectLst/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3000" dirty="0" smtClean="0">
                <a:solidFill>
                  <a:srgbClr val="FFCC00"/>
                </a:solidFill>
                <a:effectLst/>
                <a:latin typeface="Times New Roman" pitchFamily="18" charset="0"/>
                <a:cs typeface="Times New Roman" pitchFamily="18" charset="0"/>
              </a:rPr>
              <a:t>Emollient and as ointment 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7721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3300"/>
                </a:solidFill>
                <a:effectLst/>
              </a:rPr>
              <a:t>3-</a:t>
            </a:r>
            <a:r>
              <a:rPr lang="en-US" b="1" dirty="0">
                <a:solidFill>
                  <a:srgbClr val="00FFFF"/>
                </a:solidFill>
                <a:effectLst/>
              </a:rPr>
              <a:t>Water removal base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71409" y="1700808"/>
            <a:ext cx="8229600" cy="4464496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buSzPct val="170000"/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a an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oil in water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emulsion (O/W).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FF00"/>
              </a:buClr>
              <a:buSzPct val="170000"/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look like cream in the appearance. </a:t>
            </a:r>
          </a:p>
          <a:p>
            <a:pPr>
              <a:buClr>
                <a:srgbClr val="FFFF00"/>
              </a:buClr>
              <a:buSzPct val="170000"/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asily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washed.</a:t>
            </a:r>
          </a:p>
          <a:p>
            <a:pPr>
              <a:buClr>
                <a:srgbClr val="FFFF00"/>
              </a:buClr>
              <a:buSzPct val="170000"/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They have the ability to absorb </a:t>
            </a:r>
            <a:r>
              <a:rPr lang="en-US" sz="28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serous </a:t>
            </a:r>
            <a:r>
              <a:rPr lang="en-US" sz="28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discharges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dermatologic diseases</a:t>
            </a:r>
            <a:r>
              <a:rPr lang="en-US" sz="28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FFFF00"/>
              </a:buClr>
              <a:buSzPct val="170000"/>
              <a:buNone/>
            </a:pPr>
            <a:endParaRPr lang="en-US" sz="2800" dirty="0" smtClean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FF00"/>
              </a:buClr>
              <a:buSzPct val="170000"/>
              <a:buNone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he absorption of some medication from this base through the skin is better from other bases.</a:t>
            </a:r>
          </a:p>
          <a:p>
            <a:pPr>
              <a:buClr>
                <a:srgbClr val="FFFF00"/>
              </a:buClr>
              <a:buSzPct val="170000"/>
              <a:buNone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5256584" cy="107338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/>
              </a:rPr>
              <a:t>Example</a:t>
            </a:r>
            <a:br>
              <a:rPr lang="en-US" sz="3200" dirty="0" smtClean="0">
                <a:solidFill>
                  <a:srgbClr val="FFFF00"/>
                </a:solidFill>
                <a:effectLst/>
              </a:rPr>
            </a:br>
            <a:r>
              <a:rPr lang="en-US" sz="3200" dirty="0" smtClean="0">
                <a:solidFill>
                  <a:srgbClr val="FFFF00"/>
                </a:solidFill>
                <a:effectLst/>
              </a:rPr>
              <a:t>Hydrophilic ointment, USP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3440"/>
            <a:ext cx="8643998" cy="4806296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  <a:buSzPct val="125000"/>
              <a:buFont typeface="Arial" pitchFamily="34" charset="0"/>
              <a:buChar char="•"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It is an emulsion (O/W), contains sodium </a:t>
            </a:r>
            <a:r>
              <a:rPr lang="en-US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lauryl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sulfate as the emulsifying agent.</a:t>
            </a:r>
          </a:p>
          <a:p>
            <a:pPr>
              <a:buClr>
                <a:srgbClr val="FFFF00"/>
              </a:buClr>
              <a:buSzPct val="125000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u="sng" dirty="0" smtClean="0">
                <a:solidFill>
                  <a:srgbClr val="66FFFF"/>
                </a:solidFill>
                <a:effectLst/>
                <a:latin typeface="Times New Roman" pitchFamily="18" charset="0"/>
                <a:cs typeface="Times New Roman" pitchFamily="18" charset="0"/>
              </a:rPr>
              <a:t>Oil phase:</a:t>
            </a:r>
          </a:p>
          <a:p>
            <a:pPr marL="0" indent="0">
              <a:buClr>
                <a:srgbClr val="FFFF00"/>
              </a:buClr>
              <a:buSzPct val="125000"/>
              <a:buNone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Stearyl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alcohol and white petrolatum </a:t>
            </a:r>
          </a:p>
          <a:p>
            <a:pPr>
              <a:buClr>
                <a:srgbClr val="FFFF00"/>
              </a:buClr>
              <a:buSzPct val="125000"/>
              <a:buNone/>
            </a:pPr>
            <a:r>
              <a:rPr lang="en-US" sz="2400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u="sng" dirty="0" smtClean="0">
                <a:solidFill>
                  <a:srgbClr val="66FFFF"/>
                </a:solidFill>
                <a:effectLst/>
                <a:latin typeface="Times New Roman" pitchFamily="18" charset="0"/>
                <a:cs typeface="Times New Roman" pitchFamily="18" charset="0"/>
              </a:rPr>
              <a:t>Aqueous phase: </a:t>
            </a:r>
          </a:p>
          <a:p>
            <a:pPr marL="0" indent="0">
              <a:buClr>
                <a:srgbClr val="FFFF00"/>
              </a:buClr>
              <a:buSzPct val="125000"/>
              <a:buNone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	Propylene glycol and water</a:t>
            </a:r>
          </a:p>
          <a:p>
            <a:pPr marL="0" indent="0">
              <a:buClr>
                <a:srgbClr val="FFFF00"/>
              </a:buClr>
              <a:buSzPct val="125000"/>
              <a:buNone/>
            </a:pPr>
            <a:r>
              <a:rPr lang="en-US" sz="2800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Preservatives:</a:t>
            </a:r>
            <a:endParaRPr lang="en-US" sz="2800" u="sng" dirty="0" smtClean="0">
              <a:solidFill>
                <a:srgbClr val="00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FFFF00"/>
              </a:buClr>
              <a:buSzPct val="125000"/>
              <a:buNone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Mehylparaben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and propylparaben / preserve.</a:t>
            </a:r>
          </a:p>
          <a:p>
            <a:pPr marL="393192" lvl="1" indent="0">
              <a:buClr>
                <a:srgbClr val="FFFF00"/>
              </a:buClr>
              <a:buSzPct val="125000"/>
              <a:buNone/>
            </a:pPr>
            <a:r>
              <a:rPr lang="en-US" u="sng" dirty="0" smtClean="0">
                <a:solidFill>
                  <a:srgbClr val="00FFFF"/>
                </a:solidFill>
                <a:effectLst/>
                <a:latin typeface="Times New Roman" pitchFamily="18" charset="0"/>
                <a:cs typeface="Times New Roman" pitchFamily="18" charset="0"/>
              </a:rPr>
              <a:t>Uses:</a:t>
            </a:r>
          </a:p>
          <a:p>
            <a:pPr marL="0" indent="0">
              <a:buClr>
                <a:srgbClr val="FFFF00"/>
              </a:buClr>
              <a:buSzPct val="12500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A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s water removable vehicle from medicinal  	substances.</a:t>
            </a:r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en-US" b="1">
                <a:solidFill>
                  <a:srgbClr val="FF3300"/>
                </a:solidFill>
                <a:effectLst/>
                <a:sym typeface="SymbolPS" pitchFamily="18" charset="2"/>
              </a:rPr>
              <a:t>4-</a:t>
            </a:r>
            <a:r>
              <a:rPr lang="en-US" b="1">
                <a:solidFill>
                  <a:srgbClr val="00FFFF"/>
                </a:solidFill>
                <a:effectLst/>
              </a:rPr>
              <a:t>Water soluble base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96975"/>
            <a:ext cx="8686800" cy="4933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>
                <a:effectLst/>
              </a:rPr>
              <a:t>	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Properties</a:t>
            </a:r>
          </a:p>
          <a:p>
            <a:pPr>
              <a:buClr>
                <a:srgbClr val="FFFF00"/>
              </a:buClr>
              <a:buSzPct val="130000"/>
              <a:buFont typeface="Arial" pitchFamily="34" charset="0"/>
              <a:buChar char="•"/>
            </a:pPr>
            <a:r>
              <a:rPr lang="en-US" sz="2800" dirty="0">
                <a:effectLst/>
              </a:rPr>
              <a:t>Water soluble base do not contain oleaginous components. </a:t>
            </a:r>
          </a:p>
          <a:p>
            <a:pPr>
              <a:buClr>
                <a:srgbClr val="FFFF00"/>
              </a:buClr>
              <a:buSzPct val="130000"/>
              <a:buFont typeface="Arial" pitchFamily="34" charset="0"/>
              <a:buChar char="•"/>
            </a:pPr>
            <a:r>
              <a:rPr lang="en-US" sz="2800" dirty="0">
                <a:effectLst/>
              </a:rPr>
              <a:t>They are completely water-washable and often referred to as </a:t>
            </a:r>
            <a:r>
              <a:rPr lang="en-US" sz="2800" b="1" dirty="0">
                <a:solidFill>
                  <a:srgbClr val="FFCCFF"/>
                </a:solidFill>
                <a:effectLst/>
              </a:rPr>
              <a:t>greaseless.</a:t>
            </a:r>
            <a:r>
              <a:rPr lang="en-US" sz="2800" dirty="0">
                <a:effectLst/>
              </a:rPr>
              <a:t> </a:t>
            </a:r>
          </a:p>
          <a:p>
            <a:pPr>
              <a:buClr>
                <a:srgbClr val="FFFF00"/>
              </a:buClr>
              <a:buSzPct val="130000"/>
              <a:buFont typeface="Arial" pitchFamily="34" charset="0"/>
              <a:buChar char="•"/>
            </a:pPr>
            <a:r>
              <a:rPr lang="en-US" sz="2800" dirty="0">
                <a:effectLst/>
              </a:rPr>
              <a:t>They used for incorporation of solid </a:t>
            </a:r>
            <a:r>
              <a:rPr lang="en-US" sz="2800" dirty="0" smtClean="0">
                <a:effectLst/>
              </a:rPr>
              <a:t>substances or non-aqueous materials. Because it become very soft  by the </a:t>
            </a:r>
            <a:r>
              <a:rPr lang="en-US" sz="2800" dirty="0" smtClean="0"/>
              <a:t>addition of</a:t>
            </a:r>
            <a:r>
              <a:rPr lang="en-US" sz="2800" dirty="0" smtClean="0">
                <a:effectLst/>
              </a:rPr>
              <a:t> aqueous solution.</a:t>
            </a:r>
            <a:endParaRPr lang="en-US" sz="28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0"/>
            <a:ext cx="6400816" cy="1143000"/>
          </a:xfrm>
        </p:spPr>
        <p:txBody>
          <a:bodyPr/>
          <a:lstStyle/>
          <a:p>
            <a:r>
              <a:rPr lang="en-US" sz="3200" i="1" u="sng" dirty="0" smtClean="0">
                <a:solidFill>
                  <a:srgbClr val="FFFF00"/>
                </a:solidFill>
              </a:rPr>
              <a:t>A. Polyethylene Glycol Ointment</a:t>
            </a:r>
            <a:endParaRPr lang="en-US" sz="3200" i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/>
          <a:lstStyle/>
          <a:p>
            <a:pPr>
              <a:buClr>
                <a:srgbClr val="FFFF00"/>
              </a:buClr>
              <a:buSzPct val="130000"/>
              <a:buFont typeface="Arial" pitchFamily="34" charset="0"/>
              <a:buChar char="•"/>
            </a:pPr>
            <a:r>
              <a:rPr lang="en-US" sz="3000" dirty="0" smtClean="0">
                <a:effectLst/>
              </a:rPr>
              <a:t>It is an example of a water-soluble base.</a:t>
            </a:r>
          </a:p>
          <a:p>
            <a:pPr>
              <a:buNone/>
            </a:pPr>
            <a:r>
              <a:rPr lang="en-US" sz="3000" dirty="0" smtClean="0">
                <a:solidFill>
                  <a:schemeClr val="hlink"/>
                </a:solidFill>
                <a:effectLst/>
              </a:rPr>
              <a:t>	Polyethylene Glycol 3350               400g</a:t>
            </a:r>
          </a:p>
          <a:p>
            <a:pPr>
              <a:buNone/>
            </a:pPr>
            <a:r>
              <a:rPr lang="en-US" sz="3000" dirty="0" smtClean="0">
                <a:solidFill>
                  <a:schemeClr val="hlink"/>
                </a:solidFill>
                <a:effectLst/>
              </a:rPr>
              <a:t>	Polyethylene Glycol 400                 600g</a:t>
            </a:r>
          </a:p>
          <a:p>
            <a:pPr>
              <a:buNone/>
            </a:pPr>
            <a:r>
              <a:rPr lang="en-US" sz="3000" dirty="0" smtClean="0">
                <a:solidFill>
                  <a:srgbClr val="FFFF00"/>
                </a:solidFill>
                <a:effectLst/>
              </a:rPr>
              <a:t>COCH</a:t>
            </a:r>
            <a:r>
              <a:rPr lang="en-US" sz="3000" baseline="-25000" dirty="0" smtClean="0">
                <a:solidFill>
                  <a:srgbClr val="FFFF00"/>
                </a:solidFill>
              </a:rPr>
              <a:t>2</a:t>
            </a:r>
            <a:r>
              <a:rPr lang="en-US" sz="3000" dirty="0" smtClean="0">
                <a:solidFill>
                  <a:srgbClr val="FFFF00"/>
                </a:solidFill>
                <a:effectLst/>
              </a:rPr>
              <a:t>(CH</a:t>
            </a:r>
            <a:r>
              <a:rPr lang="en-US" sz="3000" baseline="-25000" dirty="0" smtClean="0">
                <a:solidFill>
                  <a:srgbClr val="FFFF00"/>
                </a:solidFill>
                <a:effectLst/>
              </a:rPr>
              <a:t>2</a:t>
            </a:r>
            <a:r>
              <a:rPr lang="en-US" sz="3000" dirty="0" smtClean="0">
                <a:solidFill>
                  <a:srgbClr val="FFFF00"/>
                </a:solidFill>
                <a:effectLst/>
              </a:rPr>
              <a:t>OCH</a:t>
            </a:r>
            <a:r>
              <a:rPr lang="en-US" sz="3000" baseline="-25000" dirty="0" smtClean="0">
                <a:solidFill>
                  <a:srgbClr val="FFFF00"/>
                </a:solidFill>
                <a:effectLst/>
              </a:rPr>
              <a:t>2</a:t>
            </a:r>
            <a:r>
              <a:rPr lang="en-US" sz="3000" dirty="0" smtClean="0">
                <a:solidFill>
                  <a:srgbClr val="FFFF00"/>
                </a:solidFill>
                <a:effectLst/>
              </a:rPr>
              <a:t>)</a:t>
            </a:r>
            <a:r>
              <a:rPr lang="en-US" sz="3000" baseline="-25000" dirty="0" smtClean="0">
                <a:solidFill>
                  <a:srgbClr val="FFFF00"/>
                </a:solidFill>
                <a:effectLst/>
              </a:rPr>
              <a:t>n</a:t>
            </a:r>
            <a:r>
              <a:rPr lang="en-US" sz="3000" dirty="0" smtClean="0">
                <a:solidFill>
                  <a:srgbClr val="FFFF00"/>
                </a:solidFill>
                <a:effectLst/>
              </a:rPr>
              <a:t> CH</a:t>
            </a:r>
            <a:r>
              <a:rPr lang="en-US" sz="3000" baseline="-25000" dirty="0" smtClean="0">
                <a:solidFill>
                  <a:srgbClr val="FFFF00"/>
                </a:solidFill>
                <a:effectLst/>
              </a:rPr>
              <a:t>2</a:t>
            </a:r>
            <a:r>
              <a:rPr lang="en-US" sz="3000" dirty="0" smtClean="0">
                <a:solidFill>
                  <a:srgbClr val="FFFF00"/>
                </a:solidFill>
                <a:effectLst/>
              </a:rPr>
              <a:t>OH 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effectLst/>
              </a:rPr>
              <a:t>The chain length may be varied to achieve polymers having desired viscosity and physical (solid, semisolid, or solid) form.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FFFF"/>
                </a:solidFill>
                <a:effectLst/>
              </a:rPr>
              <a:t>If firmer ointment is required, the formula may be altered to permit up to equal parts of the two ingredients.</a:t>
            </a:r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r>
              <a:rPr lang="en-US" sz="4000" b="1">
                <a:solidFill>
                  <a:srgbClr val="66FFFF"/>
                </a:solidFill>
                <a:effectLst/>
              </a:rPr>
              <a:t>Selection of an appropriate base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1438"/>
            <a:ext cx="8435727" cy="5327922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  <a:effectLst/>
              </a:rPr>
              <a:t>The selection of the base depends on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solidFill>
                <a:srgbClr val="FFFF00"/>
              </a:solidFill>
              <a:effectLst/>
            </a:endParaRPr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sz="3000" dirty="0" smtClean="0"/>
              <a:t>Stability of the drug in the ointment base.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sz="3000" dirty="0" smtClean="0"/>
              <a:t>The desire for the base that is easily removed by washing with water.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sz="3000" dirty="0" smtClean="0"/>
              <a:t>Desirability of occlusion of moisture from the skin.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sz="3000" dirty="0" smtClean="0"/>
              <a:t>Desirability for topical or </a:t>
            </a:r>
            <a:r>
              <a:rPr lang="en-US" sz="3000" dirty="0" err="1" smtClean="0"/>
              <a:t>percutaneous</a:t>
            </a:r>
            <a:r>
              <a:rPr lang="en-US" sz="3000" dirty="0" smtClean="0"/>
              <a:t> drug absorption.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sz="3000" dirty="0" smtClean="0"/>
              <a:t>Desired release rate of the drug substance from the ointment base.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solidFill>
                <a:srgbClr val="FFFF00"/>
              </a:solidFill>
              <a:effectLst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r>
              <a:rPr lang="en-US">
                <a:solidFill>
                  <a:srgbClr val="66FFFF"/>
                </a:solidFill>
                <a:effectLst/>
              </a:rPr>
              <a:t>Preparation of ointment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362950" cy="54006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3000" dirty="0">
                <a:effectLst/>
              </a:rPr>
              <a:t>There are two methods for preparation of ointments: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3000" dirty="0">
              <a:effectLst/>
            </a:endParaRPr>
          </a:p>
          <a:p>
            <a:pPr marL="609600" indent="-609600">
              <a:lnSpc>
                <a:spcPct val="80000"/>
              </a:lnSpc>
              <a:buClr>
                <a:srgbClr val="FF3300"/>
              </a:buClr>
              <a:buSzPct val="130000"/>
              <a:buFont typeface="Wingdings" pitchFamily="2" charset="2"/>
              <a:buAutoNum type="arabicPeriod"/>
            </a:pPr>
            <a:r>
              <a:rPr lang="en-US" sz="3000" dirty="0">
                <a:solidFill>
                  <a:srgbClr val="FFFF00"/>
                </a:solidFill>
                <a:effectLst/>
              </a:rPr>
              <a:t>Incorporation method</a:t>
            </a:r>
            <a:r>
              <a:rPr lang="en-US" sz="3000" dirty="0" smtClean="0">
                <a:solidFill>
                  <a:srgbClr val="FFFF00"/>
                </a:solidFill>
                <a:effectLst/>
              </a:rPr>
              <a:t>.</a:t>
            </a:r>
          </a:p>
          <a:p>
            <a:pPr marL="609600" indent="-609600">
              <a:lnSpc>
                <a:spcPct val="80000"/>
              </a:lnSpc>
              <a:buClr>
                <a:srgbClr val="FF3300"/>
              </a:buClr>
              <a:buSzPct val="130000"/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CC00"/>
                </a:solidFill>
              </a:rPr>
              <a:t>Particle size of the active ingredients.</a:t>
            </a:r>
            <a:endParaRPr lang="en-US" sz="2400" dirty="0">
              <a:solidFill>
                <a:srgbClr val="FFCC00"/>
              </a:solidFill>
              <a:effectLst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3000" dirty="0">
                <a:effectLst/>
              </a:rPr>
              <a:t>The components are mixed until a uniform preparation is attained.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3000" dirty="0">
              <a:effectLst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sz="3000" dirty="0" smtClean="0">
                <a:effectLst/>
              </a:rPr>
              <a:t>	Equipment </a:t>
            </a:r>
            <a:r>
              <a:rPr lang="en-US" sz="3000" dirty="0">
                <a:effectLst/>
              </a:rPr>
              <a:t>used in the preparation: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3000" dirty="0">
                <a:effectLst/>
              </a:rPr>
              <a:t>In a small scale, the mortar and pestle.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3000" dirty="0">
                <a:effectLst/>
              </a:rPr>
              <a:t>A spatula are used to rub the ingredients together on ointment slab.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30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9044"/>
            <a:ext cx="8229600" cy="509747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CCFF"/>
                </a:solidFill>
                <a:effectLst/>
              </a:rPr>
              <a:t>(Parchment paper) to cover the working slab</a:t>
            </a:r>
            <a:r>
              <a:rPr lang="en-US" dirty="0" smtClean="0">
                <a:solidFill>
                  <a:srgbClr val="FFCCFF"/>
                </a:solidFill>
                <a:effectLst/>
              </a:rPr>
              <a:t>.</a:t>
            </a:r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FFCCFF"/>
              </a:solidFill>
              <a:effectLst/>
            </a:endParaRPr>
          </a:p>
          <a:p>
            <a:r>
              <a:rPr lang="en-US" dirty="0">
                <a:effectLst/>
              </a:rPr>
              <a:t>It is desirable to reduce the particle size of the solids before incorporating to the base to get ointment not gritty texture</a:t>
            </a:r>
            <a:r>
              <a:rPr lang="en-US" dirty="0" smtClean="0">
                <a:effectLst/>
              </a:rPr>
              <a:t>.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This is done by </a:t>
            </a:r>
            <a:r>
              <a:rPr lang="en-US" dirty="0" err="1">
                <a:effectLst/>
              </a:rPr>
              <a:t>levigating</a:t>
            </a:r>
            <a:r>
              <a:rPr lang="en-US" dirty="0">
                <a:effectLst/>
              </a:rPr>
              <a:t> (</a:t>
            </a:r>
            <a:r>
              <a:rPr lang="en-US" dirty="0">
                <a:solidFill>
                  <a:srgbClr val="FFFF00"/>
                </a:solidFill>
                <a:effectLst/>
              </a:rPr>
              <a:t>To make into a smooth, fine powder or paste, as by grinding when moist</a:t>
            </a:r>
            <a:r>
              <a:rPr lang="en-US" dirty="0">
                <a:solidFill>
                  <a:srgbClr val="FFFF00"/>
                </a:solidFill>
              </a:rPr>
              <a:t> ) 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effectLst/>
              </a:rPr>
              <a:t>	</a:t>
            </a:r>
            <a:r>
              <a:rPr lang="en-US" dirty="0">
                <a:solidFill>
                  <a:srgbClr val="FF3300"/>
                </a:solidFill>
                <a:effectLst/>
              </a:rPr>
              <a:t>or</a:t>
            </a:r>
            <a:r>
              <a:rPr lang="en-US" dirty="0">
                <a:effectLst/>
              </a:rPr>
              <a:t> mixing the solid material in a vehicle in which it is insoluble to make a smooth dispersion.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8580"/>
            <a:ext cx="8229600" cy="420212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effectLst/>
              </a:rPr>
              <a:t>	</a:t>
            </a:r>
            <a:r>
              <a:rPr lang="en-US" dirty="0" err="1">
                <a:solidFill>
                  <a:srgbClr val="FFFF00"/>
                </a:solidFill>
                <a:effectLst/>
              </a:rPr>
              <a:t>Levigating</a:t>
            </a:r>
            <a:r>
              <a:rPr lang="en-US" dirty="0">
                <a:solidFill>
                  <a:srgbClr val="FFFF00"/>
                </a:solidFill>
                <a:effectLst/>
              </a:rPr>
              <a:t>  agent used are: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>
                <a:solidFill>
                  <a:srgbClr val="FFC000"/>
                </a:solidFill>
                <a:effectLst/>
              </a:rPr>
              <a:t>Mineral oil </a:t>
            </a:r>
            <a:r>
              <a:rPr lang="en-US" dirty="0">
                <a:effectLst/>
              </a:rPr>
              <a:t>for oleaginous or bases where </a:t>
            </a:r>
            <a:r>
              <a:rPr lang="en-US" dirty="0">
                <a:solidFill>
                  <a:srgbClr val="00FFFF"/>
                </a:solidFill>
                <a:effectLst/>
              </a:rPr>
              <a:t>oils are the external</a:t>
            </a:r>
            <a:r>
              <a:rPr lang="en-US" dirty="0">
                <a:effectLst/>
              </a:rPr>
              <a:t> </a:t>
            </a:r>
            <a:r>
              <a:rPr lang="en-US" dirty="0">
                <a:solidFill>
                  <a:srgbClr val="00FFFF"/>
                </a:solidFill>
                <a:effectLst/>
              </a:rPr>
              <a:t>phase.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>
                <a:solidFill>
                  <a:srgbClr val="FFC000"/>
                </a:solidFill>
                <a:effectLst/>
              </a:rPr>
              <a:t>Glycerin </a:t>
            </a:r>
            <a:r>
              <a:rPr lang="en-US" dirty="0">
                <a:effectLst/>
              </a:rPr>
              <a:t>for bases where </a:t>
            </a:r>
            <a:r>
              <a:rPr lang="en-US" dirty="0">
                <a:solidFill>
                  <a:srgbClr val="00FFFF"/>
                </a:solidFill>
                <a:effectLst/>
              </a:rPr>
              <a:t>water is the external phase.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rgbClr val="00FFFF"/>
              </a:solidFill>
              <a:effectLst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effectLst/>
              </a:rPr>
              <a:t>	After </a:t>
            </a:r>
            <a:r>
              <a:rPr lang="en-US" sz="2800" dirty="0" err="1">
                <a:effectLst/>
              </a:rPr>
              <a:t>levigation</a:t>
            </a:r>
            <a:r>
              <a:rPr lang="en-US" sz="2800" dirty="0">
                <a:effectLst/>
              </a:rPr>
              <a:t>, the dispersion is incorporated into the ointment base by </a:t>
            </a:r>
            <a:r>
              <a:rPr lang="en-US" sz="2800" dirty="0" err="1">
                <a:effectLst/>
              </a:rPr>
              <a:t>spatulation</a:t>
            </a:r>
            <a:r>
              <a:rPr lang="en-US" sz="2800" dirty="0">
                <a:effectLst/>
              </a:rPr>
              <a:t> or with the mortar and pestle </a:t>
            </a:r>
            <a:r>
              <a:rPr lang="en-US" sz="2800" dirty="0">
                <a:solidFill>
                  <a:srgbClr val="00B0F0"/>
                </a:solidFill>
                <a:effectLst/>
              </a:rPr>
              <a:t>until the product is smooth and uniform.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effectLst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800" b="1" dirty="0">
              <a:solidFill>
                <a:srgbClr val="FFFF00"/>
              </a:solidFill>
              <a:effectLst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8913"/>
            <a:ext cx="8642350" cy="64801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FF00"/>
                </a:solidFill>
                <a:effectLst/>
              </a:rPr>
              <a:t>Incorporation of liquids: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200" dirty="0">
              <a:effectLst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SzPct val="130000"/>
              <a:buFont typeface="Arial" pitchFamily="34" charset="0"/>
              <a:buChar char="•"/>
            </a:pPr>
            <a:r>
              <a:rPr lang="en-US" sz="2800" dirty="0">
                <a:effectLst/>
              </a:rPr>
              <a:t>Liquid substances are added to an ointment </a:t>
            </a:r>
            <a:r>
              <a:rPr lang="en-US" sz="2800" dirty="0" smtClean="0">
                <a:effectLst/>
              </a:rPr>
              <a:t>base after knowledge </a:t>
            </a:r>
            <a:r>
              <a:rPr lang="en-US" sz="2800" dirty="0">
                <a:effectLst/>
              </a:rPr>
              <a:t>of an ointment bases capacity to accept the volume required.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dirty="0">
              <a:effectLst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SzPct val="132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FFFF"/>
                </a:solidFill>
                <a:effectLst/>
              </a:rPr>
              <a:t>Hydrophilic </a:t>
            </a:r>
            <a:r>
              <a:rPr lang="en-US" sz="2800" dirty="0">
                <a:solidFill>
                  <a:srgbClr val="00FFFF"/>
                </a:solidFill>
                <a:effectLst/>
              </a:rPr>
              <a:t>ointment bases </a:t>
            </a:r>
            <a:r>
              <a:rPr lang="en-US" sz="2800" dirty="0" smtClean="0">
                <a:solidFill>
                  <a:srgbClr val="00FFFF"/>
                </a:solidFill>
                <a:effectLst/>
              </a:rPr>
              <a:t>used for incorporation of  </a:t>
            </a:r>
            <a:r>
              <a:rPr lang="en-US" sz="2800" dirty="0">
                <a:solidFill>
                  <a:srgbClr val="00FFFF"/>
                </a:solidFill>
                <a:effectLst/>
              </a:rPr>
              <a:t>aqueous solution.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dirty="0">
              <a:solidFill>
                <a:srgbClr val="00FFFF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FFFF00"/>
                </a:solidFill>
                <a:effectLst/>
              </a:rPr>
              <a:t>	Addition of  aqueous preparation to a hydrophobic base </a:t>
            </a:r>
          </a:p>
          <a:p>
            <a:pPr marL="514350" indent="-514350">
              <a:lnSpc>
                <a:spcPct val="90000"/>
              </a:lnSpc>
              <a:buClr>
                <a:srgbClr val="FFFF00"/>
              </a:buClr>
              <a:buSzPct val="90000"/>
              <a:buFont typeface="+mj-lt"/>
              <a:buAutoNum type="arabicPeriod"/>
            </a:pPr>
            <a:r>
              <a:rPr lang="en-US" sz="2800" dirty="0">
                <a:effectLst/>
              </a:rPr>
              <a:t>First the aqueous solution incorporated into a small amount of a hydrophilic base.</a:t>
            </a:r>
          </a:p>
          <a:p>
            <a:pPr marL="514350" indent="-514350">
              <a:lnSpc>
                <a:spcPct val="90000"/>
              </a:lnSpc>
              <a:buClr>
                <a:srgbClr val="FFFF00"/>
              </a:buClr>
              <a:buSzPct val="90000"/>
              <a:buFont typeface="+mj-lt"/>
              <a:buAutoNum type="arabicPeriod"/>
            </a:pPr>
            <a:r>
              <a:rPr lang="en-US" sz="2800" dirty="0">
                <a:effectLst/>
              </a:rPr>
              <a:t>Second that mixture </a:t>
            </a:r>
            <a:r>
              <a:rPr lang="en-US" sz="2800" dirty="0" smtClean="0">
                <a:effectLst/>
              </a:rPr>
              <a:t>then added </a:t>
            </a:r>
            <a:r>
              <a:rPr lang="en-US" sz="2800" dirty="0">
                <a:effectLst/>
              </a:rPr>
              <a:t>to the hydrophobic abase</a:t>
            </a:r>
            <a:r>
              <a:rPr lang="en-US" sz="2800" dirty="0" smtClean="0">
                <a:effectLst/>
              </a:rPr>
              <a:t>.</a:t>
            </a:r>
          </a:p>
          <a:p>
            <a:pPr marL="514350" indent="-514350">
              <a:lnSpc>
                <a:spcPct val="90000"/>
              </a:lnSpc>
              <a:buClr>
                <a:srgbClr val="FFFF00"/>
              </a:buClr>
              <a:buSzPct val="90000"/>
              <a:buFont typeface="+mj-lt"/>
              <a:buAutoNum type="arabicPeriod"/>
            </a:pPr>
            <a:r>
              <a:rPr lang="en-US" sz="2800" dirty="0" smtClean="0"/>
              <a:t>Mixing until uniform dispersion is attained</a:t>
            </a:r>
            <a:endParaRPr lang="en-US" sz="2800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83468"/>
            <a:ext cx="6143668" cy="620713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FFFF00"/>
                </a:solidFill>
                <a:effectLst/>
              </a:rPr>
              <a:t>Skin preparation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435280" cy="56642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dirty="0">
                <a:effectLst/>
              </a:rPr>
              <a:t>There are a large number of different external preparations including:</a:t>
            </a:r>
          </a:p>
          <a:p>
            <a:pPr marL="609600" indent="-609600">
              <a:lnSpc>
                <a:spcPct val="90000"/>
              </a:lnSpc>
              <a:buClr>
                <a:srgbClr val="FFFF00"/>
              </a:buClr>
              <a:buSzPct val="110000"/>
              <a:buFont typeface="Wingdings" pitchFamily="2" charset="2"/>
              <a:buAutoNum type="arabicPeriod"/>
            </a:pPr>
            <a:r>
              <a:rPr lang="en-US" b="1" dirty="0">
                <a:solidFill>
                  <a:srgbClr val="FFFF00"/>
                </a:solidFill>
                <a:effectLst/>
              </a:rPr>
              <a:t>Solids</a:t>
            </a:r>
            <a:r>
              <a:rPr lang="en-US" dirty="0">
                <a:effectLst/>
              </a:rPr>
              <a:t>: </a:t>
            </a:r>
            <a:endParaRPr lang="en-US" dirty="0" smtClean="0">
              <a:effectLst/>
            </a:endParaRPr>
          </a:p>
          <a:p>
            <a:pPr marL="0" indent="0" algn="just">
              <a:lnSpc>
                <a:spcPct val="90000"/>
              </a:lnSpc>
              <a:buClr>
                <a:srgbClr val="FFFF00"/>
              </a:buClr>
              <a:buSzPct val="110000"/>
              <a:buNone/>
            </a:pPr>
            <a:r>
              <a:rPr lang="en-US" sz="2800" dirty="0"/>
              <a:t>	</a:t>
            </a:r>
            <a:r>
              <a:rPr lang="en-US" sz="2800" dirty="0" smtClean="0">
                <a:effectLst/>
              </a:rPr>
              <a:t>Dusting </a:t>
            </a:r>
            <a:r>
              <a:rPr lang="en-US" sz="2800" dirty="0">
                <a:effectLst/>
              </a:rPr>
              <a:t>powders are applied to the skin for a </a:t>
            </a:r>
            <a:r>
              <a:rPr lang="en-US" sz="2800" dirty="0" smtClean="0">
                <a:effectLst/>
              </a:rPr>
              <a:t>	surface </a:t>
            </a:r>
            <a:r>
              <a:rPr lang="en-US" sz="2800" dirty="0">
                <a:effectLst/>
              </a:rPr>
              <a:t>effect such as drying or lubricant, or an </a:t>
            </a:r>
            <a:r>
              <a:rPr lang="en-US" sz="2800" dirty="0" smtClean="0">
                <a:effectLst/>
              </a:rPr>
              <a:t>	antibacterial </a:t>
            </a:r>
            <a:r>
              <a:rPr lang="en-US" sz="2800" dirty="0">
                <a:effectLst/>
              </a:rPr>
              <a:t>action. </a:t>
            </a:r>
          </a:p>
          <a:p>
            <a:pPr marL="609600" indent="-609600" algn="just">
              <a:lnSpc>
                <a:spcPct val="90000"/>
              </a:lnSpc>
              <a:buClr>
                <a:srgbClr val="FFFF00"/>
              </a:buClr>
              <a:buSzPct val="110000"/>
              <a:buFont typeface="Wingdings" pitchFamily="2" charset="2"/>
              <a:buNone/>
            </a:pPr>
            <a:r>
              <a:rPr lang="en-US" sz="2800" dirty="0">
                <a:effectLst/>
              </a:rPr>
              <a:t>	</a:t>
            </a:r>
            <a:r>
              <a:rPr lang="en-US" sz="2800" dirty="0" smtClean="0">
                <a:effectLst/>
              </a:rPr>
              <a:t>	They </a:t>
            </a:r>
            <a:r>
              <a:rPr lang="en-US" sz="2800" dirty="0">
                <a:effectLst/>
              </a:rPr>
              <a:t>are made of fine particle size powders </a:t>
            </a:r>
            <a:r>
              <a:rPr lang="en-US" sz="2800" dirty="0" smtClean="0">
                <a:effectLst/>
              </a:rPr>
              <a:t>	together </a:t>
            </a:r>
            <a:r>
              <a:rPr lang="en-US" sz="2800" dirty="0">
                <a:effectLst/>
              </a:rPr>
              <a:t>with any medicament.</a:t>
            </a:r>
            <a:r>
              <a:rPr lang="en-US" dirty="0">
                <a:effectLst/>
              </a:rPr>
              <a:t> </a:t>
            </a:r>
          </a:p>
          <a:p>
            <a:pPr marL="609600" indent="-609600">
              <a:lnSpc>
                <a:spcPct val="90000"/>
              </a:lnSpc>
              <a:buClr>
                <a:srgbClr val="FFFF00"/>
              </a:buClr>
              <a:buSzPct val="110000"/>
              <a:buFont typeface="Wingdings" pitchFamily="2" charset="2"/>
              <a:buAutoNum type="arabicPeriod" startAt="2"/>
            </a:pPr>
            <a:r>
              <a:rPr lang="en-US" b="1" dirty="0">
                <a:solidFill>
                  <a:srgbClr val="FFFF00"/>
                </a:solidFill>
                <a:effectLst/>
              </a:rPr>
              <a:t>Liquids</a:t>
            </a:r>
            <a:r>
              <a:rPr lang="en-US" dirty="0">
                <a:effectLst/>
              </a:rPr>
              <a:t>: </a:t>
            </a:r>
            <a:endParaRPr lang="en-US" dirty="0" smtClean="0">
              <a:effectLst/>
            </a:endParaRPr>
          </a:p>
          <a:p>
            <a:pPr marL="0" indent="0">
              <a:lnSpc>
                <a:spcPct val="90000"/>
              </a:lnSpc>
              <a:buClr>
                <a:srgbClr val="FFFF00"/>
              </a:buClr>
              <a:buSzPct val="110000"/>
              <a:buNone/>
            </a:pPr>
            <a:r>
              <a:rPr lang="en-US" sz="2800" dirty="0"/>
              <a:t>	</a:t>
            </a:r>
            <a:r>
              <a:rPr lang="en-US" sz="2800" dirty="0" smtClean="0">
                <a:effectLst/>
              </a:rPr>
              <a:t>Soaks </a:t>
            </a:r>
            <a:r>
              <a:rPr lang="en-US" sz="2800" dirty="0">
                <a:effectLst/>
              </a:rPr>
              <a:t>have an active ingredient dissolved in an </a:t>
            </a:r>
            <a:r>
              <a:rPr lang="en-US" sz="2800" dirty="0" smtClean="0">
                <a:effectLst/>
              </a:rPr>
              <a:t>	aqueous </a:t>
            </a:r>
            <a:r>
              <a:rPr lang="en-US" sz="2800" dirty="0">
                <a:effectLst/>
              </a:rPr>
              <a:t>solvent and are often used as </a:t>
            </a:r>
            <a:r>
              <a:rPr lang="en-US" sz="2800" dirty="0" smtClean="0">
                <a:effectLst/>
              </a:rPr>
              <a:t>	astringents</a:t>
            </a:r>
            <a:r>
              <a:rPr lang="en-US" sz="2800" dirty="0">
                <a:effectLst/>
              </a:rPr>
              <a:t>, for cooling or to leave a film of </a:t>
            </a:r>
            <a:r>
              <a:rPr lang="en-US" sz="2800" dirty="0" smtClean="0">
                <a:effectLst/>
              </a:rPr>
              <a:t>	solid </a:t>
            </a:r>
            <a:r>
              <a:rPr lang="en-US" sz="2800" dirty="0">
                <a:effectLst/>
              </a:rPr>
              <a:t>on the skin.</a:t>
            </a:r>
          </a:p>
          <a:p>
            <a:pPr marL="609600" indent="-609600">
              <a:lnSpc>
                <a:spcPct val="90000"/>
              </a:lnSpc>
              <a:buClr>
                <a:srgbClr val="FFFF00"/>
              </a:buClr>
              <a:buSzPct val="110000"/>
              <a:buFont typeface="Wingdings" pitchFamily="2" charset="2"/>
              <a:buNone/>
            </a:pPr>
            <a:r>
              <a:rPr lang="en-US" sz="2800" dirty="0">
                <a:solidFill>
                  <a:srgbClr val="66FFFF"/>
                </a:solidFill>
                <a:effectLst/>
              </a:rPr>
              <a:t>	0ily vehicles can be used in bath additives to leave an emollient film on the skin surface.</a:t>
            </a:r>
            <a:endParaRPr lang="en-US" sz="2800" i="1" dirty="0">
              <a:solidFill>
                <a:srgbClr val="66FFFF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913"/>
            <a:ext cx="8218488" cy="640873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0"/>
              </a:spcBef>
              <a:buClr>
                <a:srgbClr val="FF3300"/>
              </a:buClr>
              <a:buSzPct val="130000"/>
              <a:buFontTx/>
              <a:buAutoNum type="arabicPeriod" startAt="2"/>
            </a:pPr>
            <a:r>
              <a:rPr lang="en-US" sz="2800" b="1" dirty="0">
                <a:solidFill>
                  <a:srgbClr val="FFFF00"/>
                </a:solidFill>
                <a:effectLst/>
              </a:rPr>
              <a:t>Fusion method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Clr>
                <a:srgbClr val="FF3300"/>
              </a:buClr>
              <a:buSzPct val="130000"/>
              <a:buFontTx/>
              <a:buNone/>
            </a:pPr>
            <a:endParaRPr lang="en-US" sz="1400" b="1" dirty="0">
              <a:solidFill>
                <a:srgbClr val="FFFF00"/>
              </a:solidFill>
              <a:effectLst/>
            </a:endParaRP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effectLst/>
              </a:rPr>
              <a:t>	The </a:t>
            </a:r>
            <a:r>
              <a:rPr lang="en-US" sz="2800" dirty="0">
                <a:solidFill>
                  <a:srgbClr val="FFFF00"/>
                </a:solidFill>
                <a:effectLst/>
              </a:rPr>
              <a:t>act or procedure of liquefying or melting by the application of heat</a:t>
            </a:r>
            <a:r>
              <a:rPr lang="en-US" sz="2800" dirty="0">
                <a:effectLst/>
              </a:rPr>
              <a:t> 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sz="1600" dirty="0">
              <a:effectLst/>
            </a:endParaRP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sz="2800" dirty="0">
                <a:effectLst/>
              </a:rPr>
              <a:t>By the fusion method, all or some of the components of an ointment are combined by being melted together and cooled with constant stirring until congealed.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Blip>
                <a:blip r:embed="rId2"/>
              </a:buBlip>
            </a:pPr>
            <a:endParaRPr lang="en-US" sz="2800" dirty="0">
              <a:effectLst/>
            </a:endParaRP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sz="2800" dirty="0">
                <a:effectLst/>
              </a:rPr>
              <a:t>Components not melted and / or heat sensitive are added to the congealing mixture as it is being cooled and </a:t>
            </a:r>
            <a:r>
              <a:rPr lang="en-US" sz="2800" dirty="0" smtClean="0"/>
              <a:t>mixed</a:t>
            </a:r>
            <a:r>
              <a:rPr lang="en-US" sz="2800" dirty="0" smtClean="0">
                <a:effectLst/>
              </a:rPr>
              <a:t>.</a:t>
            </a:r>
            <a:endParaRPr lang="en-US" sz="2800" dirty="0">
              <a:effectLst/>
            </a:endParaRP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US" sz="1400" dirty="0">
              <a:effectLst/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2800" dirty="0">
                <a:effectLst/>
              </a:rPr>
              <a:t>Heat labile substances added last, when the temperature of the mixture is low enough not to cause decomposition of the ingredients.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Blip>
                <a:blip r:embed="rId2"/>
              </a:buBlip>
            </a:pPr>
            <a:endParaRPr lang="en-US" sz="2800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435975" cy="6264275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en-US" sz="2800" dirty="0">
                <a:latin typeface="Times New Roman" pitchFamily="18" charset="0"/>
              </a:rPr>
              <a:t>i</a:t>
            </a:r>
            <a:r>
              <a:rPr lang="en-US" sz="2800" dirty="0" smtClean="0">
                <a:effectLst/>
                <a:latin typeface="Times New Roman" pitchFamily="18" charset="0"/>
              </a:rPr>
              <a:t>n </a:t>
            </a:r>
            <a:r>
              <a:rPr lang="en-US" sz="2800" dirty="0">
                <a:effectLst/>
                <a:latin typeface="Times New Roman" pitchFamily="18" charset="0"/>
              </a:rPr>
              <a:t>a small scale, the fusion process conducted in a porcelain dish or glass beaker.</a:t>
            </a:r>
          </a:p>
          <a:p>
            <a:pPr marL="609600" indent="-609600"/>
            <a:endParaRPr lang="en-US" sz="2800" dirty="0">
              <a:effectLst/>
              <a:latin typeface="Times New Roman" pitchFamily="18" charset="0"/>
            </a:endParaRPr>
          </a:p>
          <a:p>
            <a:pPr marL="609600" indent="-609600"/>
            <a:r>
              <a:rPr lang="en-US" sz="2800" dirty="0">
                <a:effectLst/>
                <a:latin typeface="Times New Roman" pitchFamily="18" charset="0"/>
              </a:rPr>
              <a:t>In large scale, it is carried out in large steam-jacketed kettles. </a:t>
            </a:r>
            <a:endParaRPr lang="en-US" sz="2800" dirty="0" smtClean="0">
              <a:effectLst/>
              <a:latin typeface="Times New Roman" pitchFamily="18" charset="0"/>
            </a:endParaRPr>
          </a:p>
          <a:p>
            <a:pPr marL="609600" indent="-609600"/>
            <a:r>
              <a:rPr lang="en-US" sz="2800" dirty="0" smtClean="0">
                <a:effectLst/>
                <a:latin typeface="Times New Roman" pitchFamily="18" charset="0"/>
              </a:rPr>
              <a:t>After </a:t>
            </a:r>
            <a:r>
              <a:rPr lang="en-US" sz="2800" dirty="0">
                <a:effectLst/>
                <a:latin typeface="Times New Roman" pitchFamily="18" charset="0"/>
              </a:rPr>
              <a:t>congealing the ointment may be passed through an ointment mill (in large scale), in small scale rubbed with spatula or in a mortar to ensure uniform texture.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	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itchFamily="18" charset="0"/>
              </a:rPr>
              <a:t>When this method is used?</a:t>
            </a:r>
          </a:p>
          <a:p>
            <a:pPr marL="609600" indent="-609600">
              <a:buFont typeface="Wingdings" pitchFamily="2" charset="2"/>
              <a:buChar char="l"/>
            </a:pPr>
            <a:r>
              <a:rPr lang="en-US" sz="2800" dirty="0">
                <a:effectLst/>
                <a:latin typeface="Times New Roman" pitchFamily="18" charset="0"/>
              </a:rPr>
              <a:t>In materials do not lend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>
                <a:effectLst/>
                <a:latin typeface="Times New Roman" pitchFamily="18" charset="0"/>
              </a:rPr>
              <a:t>themselves well to mixture by incorporation method. Such as: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 dirty="0">
                <a:effectLst/>
                <a:latin typeface="Times New Roman" pitchFamily="18" charset="0"/>
              </a:rPr>
              <a:t>	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itchFamily="18" charset="0"/>
              </a:rPr>
              <a:t>Beeswax</a:t>
            </a:r>
            <a:r>
              <a:rPr lang="en-US" sz="2800" dirty="0">
                <a:effectLst/>
                <a:latin typeface="Times New Roman" pitchFamily="18" charset="0"/>
              </a:rPr>
              <a:t>,</a:t>
            </a:r>
            <a:r>
              <a:rPr lang="en-US" sz="2800" dirty="0">
                <a:solidFill>
                  <a:srgbClr val="FFCC00"/>
                </a:solidFill>
                <a:effectLst/>
                <a:latin typeface="Times New Roman" pitchFamily="18" charset="0"/>
              </a:rPr>
              <a:t> paraffin</a:t>
            </a:r>
            <a:r>
              <a:rPr lang="en-US" sz="2800" dirty="0">
                <a:effectLst/>
                <a:latin typeface="Times New Roman" pitchFamily="18" charset="0"/>
              </a:rPr>
              <a:t>, </a:t>
            </a:r>
            <a:r>
              <a:rPr lang="en-US" sz="2800" dirty="0">
                <a:solidFill>
                  <a:srgbClr val="66FFFF"/>
                </a:solidFill>
                <a:effectLst/>
                <a:latin typeface="Times New Roman" pitchFamily="18" charset="0"/>
              </a:rPr>
              <a:t>Stearyl alcohol</a:t>
            </a:r>
            <a:r>
              <a:rPr lang="en-US" sz="2800" dirty="0">
                <a:effectLst/>
                <a:latin typeface="Times New Roman" pitchFamily="18" charset="0"/>
              </a:rPr>
              <a:t>, and </a:t>
            </a:r>
            <a:r>
              <a:rPr lang="en-US" sz="2800" dirty="0">
                <a:solidFill>
                  <a:srgbClr val="FFCCFF"/>
                </a:solidFill>
                <a:effectLst/>
                <a:latin typeface="Times New Roman" pitchFamily="18" charset="0"/>
              </a:rPr>
              <a:t>high molecular weight polyethylene glycols</a:t>
            </a:r>
            <a:endParaRPr lang="en-US" sz="2800" dirty="0">
              <a:solidFill>
                <a:srgbClr val="FFFF00"/>
              </a:solidFill>
              <a:effectLst/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en-US" sz="2800" dirty="0"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idx="1"/>
          </p:nvPr>
        </p:nvSpPr>
        <p:spPr>
          <a:xfrm>
            <a:off x="71406" y="1071546"/>
            <a:ext cx="8786874" cy="5143536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effectLst/>
              </a:rPr>
              <a:t>	</a:t>
            </a:r>
            <a:r>
              <a:rPr lang="en-US" b="1" dirty="0">
                <a:solidFill>
                  <a:srgbClr val="FFFF00"/>
                </a:solidFill>
                <a:effectLst/>
              </a:rPr>
              <a:t>This process performed either:</a:t>
            </a:r>
          </a:p>
          <a:p>
            <a:pPr marL="609600" indent="-609600">
              <a:lnSpc>
                <a:spcPct val="9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2800" dirty="0" smtClean="0">
                <a:effectLst/>
              </a:rPr>
              <a:t>The </a:t>
            </a:r>
            <a:r>
              <a:rPr lang="en-US" sz="2800" dirty="0">
                <a:effectLst/>
              </a:rPr>
              <a:t>material with the </a:t>
            </a:r>
            <a:r>
              <a:rPr lang="en-US" sz="2800" dirty="0">
                <a:solidFill>
                  <a:srgbClr val="FFC000"/>
                </a:solidFill>
                <a:effectLst/>
              </a:rPr>
              <a:t>highest melting point </a:t>
            </a:r>
            <a:r>
              <a:rPr lang="en-US" sz="2800" dirty="0">
                <a:effectLst/>
              </a:rPr>
              <a:t>are heated to the lowest required temperature to produce a melt. </a:t>
            </a:r>
          </a:p>
          <a:p>
            <a:pPr marL="609600" indent="-609600">
              <a:lnSpc>
                <a:spcPct val="90000"/>
              </a:lnSpc>
              <a:buClr>
                <a:srgbClr val="FFFF00"/>
              </a:buClr>
              <a:buFont typeface="+mj-lt"/>
              <a:buAutoNum type="arabicPeriod"/>
            </a:pPr>
            <a:endParaRPr lang="en-US" sz="1000" dirty="0">
              <a:effectLst/>
            </a:endParaRPr>
          </a:p>
          <a:p>
            <a:pPr marL="609600" indent="-609600">
              <a:lnSpc>
                <a:spcPct val="9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2800" dirty="0">
                <a:effectLst/>
              </a:rPr>
              <a:t>The additional material then are added with constant stirring </a:t>
            </a:r>
            <a:r>
              <a:rPr lang="en-US" sz="2800" dirty="0">
                <a:solidFill>
                  <a:srgbClr val="FFC000"/>
                </a:solidFill>
                <a:effectLst/>
              </a:rPr>
              <a:t>during cooling </a:t>
            </a:r>
            <a:r>
              <a:rPr lang="en-US" sz="2800" dirty="0">
                <a:effectLst/>
              </a:rPr>
              <a:t>of the melt until the mixture is congealed.</a:t>
            </a:r>
          </a:p>
          <a:p>
            <a:pPr marL="609600" indent="-609600">
              <a:lnSpc>
                <a:spcPct val="90000"/>
              </a:lnSpc>
              <a:buClr>
                <a:srgbClr val="FFFF00"/>
              </a:buClr>
              <a:buFont typeface="+mj-lt"/>
              <a:buAutoNum type="arabicPeriod"/>
            </a:pPr>
            <a:endParaRPr lang="en-US" sz="1000" dirty="0">
              <a:effectLst/>
            </a:endParaRPr>
          </a:p>
          <a:p>
            <a:pPr marL="609600" indent="-609600">
              <a:lnSpc>
                <a:spcPct val="9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2800" dirty="0">
                <a:effectLst/>
              </a:rPr>
              <a:t>Or melting the components </a:t>
            </a:r>
            <a:r>
              <a:rPr lang="en-US" sz="2800" dirty="0">
                <a:solidFill>
                  <a:srgbClr val="FFC000"/>
                </a:solidFill>
                <a:effectLst/>
              </a:rPr>
              <a:t>having the lowest </a:t>
            </a:r>
            <a:r>
              <a:rPr lang="en-US" sz="2800" dirty="0">
                <a:effectLst/>
              </a:rPr>
              <a:t>melting point first and adding the remaining components together </a:t>
            </a:r>
            <a:r>
              <a:rPr lang="en-US" sz="2800" dirty="0">
                <a:solidFill>
                  <a:srgbClr val="FFC000"/>
                </a:solidFill>
                <a:effectLst/>
              </a:rPr>
              <a:t>under slowly increasing </a:t>
            </a:r>
            <a:r>
              <a:rPr lang="en-US" sz="2800" dirty="0" smtClean="0">
                <a:solidFill>
                  <a:srgbClr val="FFC000"/>
                </a:solidFill>
                <a:effectLst/>
              </a:rPr>
              <a:t>temperature</a:t>
            </a:r>
            <a:endParaRPr lang="en-US" sz="2400" dirty="0">
              <a:effectLst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400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Preservation of Ointments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  <a:buSzPct val="150000"/>
              <a:buFont typeface="Arial" pitchFamily="34" charset="0"/>
              <a:buChar char="•"/>
            </a:pPr>
            <a:r>
              <a:rPr lang="en-US" dirty="0" err="1" smtClean="0"/>
              <a:t>Parahydroxybenzoates</a:t>
            </a:r>
            <a:r>
              <a:rPr lang="en-US" dirty="0" smtClean="0"/>
              <a:t>.</a:t>
            </a:r>
          </a:p>
          <a:p>
            <a:pPr>
              <a:buClr>
                <a:srgbClr val="FFFF0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 Phenols.</a:t>
            </a:r>
          </a:p>
          <a:p>
            <a:pPr>
              <a:buClr>
                <a:srgbClr val="FFFF0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 Benzoic acid.</a:t>
            </a:r>
          </a:p>
          <a:p>
            <a:pPr>
              <a:buClr>
                <a:srgbClr val="FFFF0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 Quaternary ammonium salts and other compounds are used as preservatives in external used preparations.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382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  <a:effectLst/>
              </a:rPr>
              <a:t>Compendial requirements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solidFill>
                  <a:srgbClr val="FFCCFF"/>
                </a:solidFill>
                <a:effectLst/>
              </a:rPr>
              <a:t>	</a:t>
            </a:r>
            <a:r>
              <a:rPr lang="en-US" sz="2800">
                <a:solidFill>
                  <a:srgbClr val="FFCC00"/>
                </a:solidFill>
                <a:effectLst/>
              </a:rPr>
              <a:t>Ointments and other semisolid dosage forms must meet USP testes for: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800">
              <a:solidFill>
                <a:srgbClr val="FFCC00"/>
              </a:solidFill>
              <a:effectLst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effectLst/>
              </a:rPr>
              <a:t>Microbial content.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effectLst/>
              </a:rPr>
              <a:t>Minimum fill.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effectLst/>
              </a:rPr>
              <a:t>Packaging.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effectLst/>
              </a:rPr>
              <a:t>Storage and labeling.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effectLst/>
              </a:rPr>
              <a:t>	</a:t>
            </a:r>
            <a:r>
              <a:rPr lang="en-US" sz="2800">
                <a:solidFill>
                  <a:srgbClr val="FFCC00"/>
                </a:solidFill>
                <a:effectLst/>
              </a:rPr>
              <a:t>In addition</a:t>
            </a:r>
          </a:p>
          <a:p>
            <a:pPr marL="609600" indent="-609600">
              <a:lnSpc>
                <a:spcPct val="90000"/>
              </a:lnSpc>
              <a:buClr>
                <a:srgbClr val="FFCC00"/>
              </a:buClr>
              <a:buFont typeface="Wingdings" pitchFamily="2" charset="2"/>
              <a:buAutoNum type="alphaLcParenR"/>
            </a:pPr>
            <a:r>
              <a:rPr lang="en-US" sz="2800">
                <a:effectLst/>
              </a:rPr>
              <a:t> Viscosity test.</a:t>
            </a:r>
          </a:p>
          <a:p>
            <a:pPr marL="609600" indent="-609600">
              <a:lnSpc>
                <a:spcPct val="90000"/>
              </a:lnSpc>
              <a:buClr>
                <a:srgbClr val="FFCC00"/>
              </a:buClr>
              <a:buFont typeface="Wingdings" pitchFamily="2" charset="2"/>
              <a:buAutoNum type="alphaLcParenR"/>
            </a:pPr>
            <a:r>
              <a:rPr lang="en-US" sz="2800">
                <a:effectLst/>
              </a:rPr>
              <a:t> Drug release tests involve diffusion cell.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pPr algn="l"/>
            <a:r>
              <a:rPr lang="en-US" sz="4800">
                <a:solidFill>
                  <a:srgbClr val="FFFF00"/>
                </a:solidFill>
                <a:effectLst/>
              </a:rPr>
              <a:t>Pastes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424862" cy="4968875"/>
          </a:xfrm>
        </p:spPr>
        <p:txBody>
          <a:bodyPr/>
          <a:lstStyle/>
          <a:p>
            <a:pPr marL="609600" indent="-609600">
              <a:buClr>
                <a:srgbClr val="FFFF00"/>
              </a:buClr>
              <a:buSzPct val="110000"/>
              <a:buFont typeface="Wingdings" pitchFamily="2" charset="2"/>
              <a:buChar char="ü"/>
            </a:pPr>
            <a:r>
              <a:rPr lang="en-US" sz="2800" dirty="0"/>
              <a:t>Are vehicles (aqueous or oily) with a high concentration of solid material than ointments. </a:t>
            </a:r>
          </a:p>
          <a:p>
            <a:pPr marL="609600" indent="-609600">
              <a:buClr>
                <a:srgbClr val="FFFF00"/>
              </a:buClr>
              <a:buSzPct val="110000"/>
              <a:buFont typeface="Wingdings" pitchFamily="2" charset="2"/>
              <a:buNone/>
            </a:pPr>
            <a:endParaRPr lang="en-US" sz="1200" dirty="0"/>
          </a:p>
          <a:p>
            <a:pPr marL="609600" indent="-609600">
              <a:buClr>
                <a:srgbClr val="FFFF00"/>
              </a:buClr>
              <a:buSzPct val="110000"/>
              <a:buFont typeface="Wingdings" pitchFamily="2" charset="2"/>
              <a:buChar char="ü"/>
            </a:pPr>
            <a:r>
              <a:rPr lang="en-US" sz="2800" dirty="0"/>
              <a:t>They are thick so they don’t spread.</a:t>
            </a:r>
          </a:p>
          <a:p>
            <a:pPr marL="609600" indent="-609600">
              <a:buClr>
                <a:srgbClr val="FFFF00"/>
              </a:buClr>
              <a:buSzPct val="110000"/>
              <a:buFont typeface="Wingdings" pitchFamily="2" charset="2"/>
              <a:buNone/>
            </a:pPr>
            <a:endParaRPr lang="en-US" sz="1200" dirty="0"/>
          </a:p>
          <a:p>
            <a:pPr marL="609600" indent="-609600">
              <a:buClr>
                <a:srgbClr val="FFFF00"/>
              </a:buClr>
              <a:buSzPct val="110000"/>
              <a:buFont typeface="Wingdings" pitchFamily="2" charset="2"/>
              <a:buChar char="ü"/>
            </a:pPr>
            <a:r>
              <a:rPr lang="en-AU" sz="2800" dirty="0"/>
              <a:t>Preparation as done </a:t>
            </a:r>
            <a:r>
              <a:rPr lang="en-AU" sz="2800" dirty="0" smtClean="0"/>
              <a:t>as the ointment preparation.</a:t>
            </a:r>
            <a:endParaRPr lang="en-AU" sz="2800" dirty="0"/>
          </a:p>
          <a:p>
            <a:pPr marL="609600" indent="-609600">
              <a:buClr>
                <a:srgbClr val="FFFF00"/>
              </a:buClr>
              <a:buSzPct val="110000"/>
              <a:buFont typeface="Wingdings" pitchFamily="2" charset="2"/>
              <a:buNone/>
            </a:pPr>
            <a:endParaRPr lang="en-AU" sz="1200" dirty="0"/>
          </a:p>
          <a:p>
            <a:pPr marL="609600" indent="-609600">
              <a:buClr>
                <a:srgbClr val="FFFF00"/>
              </a:buClr>
              <a:buSzPct val="110000"/>
              <a:buFont typeface="Wingdings" pitchFamily="2" charset="2"/>
              <a:buChar char="ü"/>
            </a:pPr>
            <a:r>
              <a:rPr lang="en-AU" sz="2800" dirty="0"/>
              <a:t>It can be used to absorb serous secretion.</a:t>
            </a:r>
          </a:p>
          <a:p>
            <a:pPr marL="609600" indent="-609600">
              <a:buClr>
                <a:srgbClr val="FFFF00"/>
              </a:buClr>
              <a:buSzPct val="110000"/>
              <a:buFont typeface="Wingdings" pitchFamily="2" charset="2"/>
              <a:buNone/>
            </a:pPr>
            <a:endParaRPr lang="en-AU" sz="1200" dirty="0"/>
          </a:p>
          <a:p>
            <a:pPr marL="609600" indent="-609600">
              <a:buClr>
                <a:srgbClr val="FFFF00"/>
              </a:buClr>
              <a:buSzPct val="110000"/>
              <a:buFont typeface="Wingdings" pitchFamily="2" charset="2"/>
              <a:buChar char="ü"/>
            </a:pPr>
            <a:r>
              <a:rPr lang="en-AU" sz="2800" dirty="0"/>
              <a:t>It </a:t>
            </a:r>
            <a:r>
              <a:rPr lang="en-AU" sz="2800" dirty="0" smtClean="0"/>
              <a:t>is not </a:t>
            </a:r>
            <a:r>
              <a:rPr lang="en-AU" sz="2800" dirty="0"/>
              <a:t>suitable to be applied on hairy parts.</a:t>
            </a:r>
          </a:p>
          <a:p>
            <a:pPr marL="609600" indent="-609600">
              <a:buClr>
                <a:srgbClr val="FFFF00"/>
              </a:buClr>
              <a:buSzPct val="110000"/>
              <a:buFont typeface="Wingdings" pitchFamily="2" charset="2"/>
              <a:buNone/>
            </a:pPr>
            <a:r>
              <a:rPr lang="en-AU" sz="2800" dirty="0"/>
              <a:t>	</a:t>
            </a:r>
            <a:r>
              <a:rPr lang="en-AU" sz="2800" dirty="0">
                <a:solidFill>
                  <a:srgbClr val="FFFF00"/>
                </a:solidFill>
                <a:effectLst/>
              </a:rPr>
              <a:t>Examples</a:t>
            </a:r>
            <a:r>
              <a:rPr lang="en-AU" sz="2800" dirty="0"/>
              <a:t>: Zinc oxide </a:t>
            </a:r>
            <a:endParaRPr lang="en-US" sz="2800" dirty="0"/>
          </a:p>
          <a:p>
            <a:pPr marL="609600" indent="-609600">
              <a:buClr>
                <a:schemeClr val="tx1"/>
              </a:buClr>
              <a:buFontTx/>
              <a:buNone/>
            </a:pPr>
            <a:endParaRPr lang="en-US" sz="2800" dirty="0"/>
          </a:p>
          <a:p>
            <a:pPr marL="609600" indent="-609600">
              <a:buClr>
                <a:schemeClr val="tx1"/>
              </a:buClr>
              <a:buFontTx/>
              <a:buAutoNum type="alphaUcPeriod" startAt="3"/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Pastes and </a:t>
            </a:r>
            <a:r>
              <a:rPr lang="en-US" dirty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intment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  <a:buSzPct val="130000"/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Like ointments are intended for external application to the skin.</a:t>
            </a:r>
          </a:p>
          <a:p>
            <a:pPr>
              <a:buClr>
                <a:srgbClr val="FFFF00"/>
              </a:buClr>
              <a:buSzPct val="130000"/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They differ from ointment by:</a:t>
            </a:r>
          </a:p>
          <a:p>
            <a:pPr marL="1154430" lvl="2" indent="-514350">
              <a:buClr>
                <a:srgbClr val="FFFF00"/>
              </a:buClr>
              <a:buSzPct val="130000"/>
              <a:buFont typeface="+mj-lt"/>
              <a:buAutoNum type="arabicPeriod"/>
            </a:pPr>
            <a:r>
              <a:rPr lang="en-US" sz="2800" dirty="0" smtClean="0">
                <a:effectLst/>
              </a:rPr>
              <a:t>They contain a larger percentage of solids.</a:t>
            </a:r>
          </a:p>
          <a:p>
            <a:pPr marL="1154430" lvl="2" indent="-514350">
              <a:buClr>
                <a:srgbClr val="FFFF00"/>
              </a:buClr>
              <a:buSzPct val="130000"/>
              <a:buFont typeface="+mj-lt"/>
              <a:buAutoNum type="arabicPeriod"/>
            </a:pPr>
            <a:r>
              <a:rPr lang="en-US" sz="2800" dirty="0" smtClean="0">
                <a:effectLst/>
              </a:rPr>
              <a:t> Thicker and stiffer.</a:t>
            </a:r>
          </a:p>
          <a:p>
            <a:pPr marL="1154430" lvl="2" indent="-514350">
              <a:buClr>
                <a:srgbClr val="FFFF00"/>
              </a:buClr>
              <a:buSzPct val="130000"/>
              <a:buFont typeface="+mj-lt"/>
              <a:buAutoNum type="arabicPeriod"/>
            </a:pPr>
            <a:r>
              <a:rPr lang="en-US" sz="2800" dirty="0" smtClean="0">
                <a:effectLst/>
              </a:rPr>
              <a:t>Less greasy.</a:t>
            </a:r>
          </a:p>
          <a:p>
            <a:pPr marL="1154430" lvl="2" indent="-514350">
              <a:buClr>
                <a:srgbClr val="FFFF00"/>
              </a:buClr>
              <a:buSzPct val="130000"/>
              <a:buFont typeface="+mj-lt"/>
              <a:buAutoNum type="arabicPeriod"/>
            </a:pPr>
            <a:r>
              <a:rPr lang="en-US" sz="2800" dirty="0" smtClean="0">
                <a:effectLst/>
              </a:rPr>
              <a:t>More absorptive</a:t>
            </a:r>
            <a:endParaRPr lang="en-US" sz="28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2952328" cy="7943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Ointments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sz="2400" dirty="0" smtClean="0"/>
              <a:t>	Semi </a:t>
            </a:r>
            <a:r>
              <a:rPr lang="en-US" sz="2400" dirty="0"/>
              <a:t>solid preparation for external application on the skin or mucous membranes.</a:t>
            </a:r>
          </a:p>
          <a:p>
            <a:pPr marL="609600" indent="-609600">
              <a:buClr>
                <a:srgbClr val="FFFF00"/>
              </a:buClr>
              <a:buSzPct val="101000"/>
              <a:buFont typeface="+mj-lt"/>
              <a:buAutoNum type="arabicPeriod"/>
            </a:pPr>
            <a:r>
              <a:rPr lang="en-US" sz="2400" dirty="0"/>
              <a:t>Medicated</a:t>
            </a:r>
          </a:p>
          <a:p>
            <a:pPr marL="609600" indent="-609600">
              <a:buClr>
                <a:srgbClr val="FFFF00"/>
              </a:buClr>
              <a:buSzPct val="101000"/>
              <a:buFont typeface="+mj-lt"/>
              <a:buAutoNum type="arabicPeriod"/>
            </a:pPr>
            <a:r>
              <a:rPr lang="en-US" sz="2400" dirty="0"/>
              <a:t>Non-medicated (bases for other preparations) or for their emollient or lubricating effect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95" y="4101440"/>
            <a:ext cx="2096067" cy="2025394"/>
          </a:xfrm>
          <a:prstGeom prst="rect">
            <a:avLst/>
          </a:prstGeom>
        </p:spPr>
      </p:pic>
      <p:pic>
        <p:nvPicPr>
          <p:cNvPr id="1026" name="Picture 2" descr="Image result for sulfur pow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01440"/>
            <a:ext cx="2009192" cy="202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6398" y="6155809"/>
            <a:ext cx="114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Sulphur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33894" y="604713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Ointment 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Ointment Bases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sz="2400" dirty="0"/>
              <a:t>According to USP 2 classified into 4 groups</a:t>
            </a:r>
            <a:r>
              <a:rPr lang="en-US" sz="2400" dirty="0" smtClean="0"/>
              <a:t>:</a:t>
            </a:r>
          </a:p>
          <a:p>
            <a:pPr marL="609600" indent="-609600">
              <a:buNone/>
            </a:pPr>
            <a:endParaRPr lang="en-US" sz="2400" dirty="0"/>
          </a:p>
          <a:p>
            <a:pPr marL="609600" indent="-609600">
              <a:buNone/>
            </a:pPr>
            <a:endParaRPr lang="en-US" sz="2400" dirty="0"/>
          </a:p>
          <a:p>
            <a:pPr marL="609600" indent="-609600">
              <a:buClr>
                <a:srgbClr val="FFFF00"/>
              </a:buClr>
              <a:buFontTx/>
              <a:buAutoNum type="arabicPeriod"/>
            </a:pPr>
            <a:r>
              <a:rPr lang="en-US" sz="3600" dirty="0"/>
              <a:t>Hydrocarbon bases.</a:t>
            </a:r>
          </a:p>
          <a:p>
            <a:pPr marL="609600" indent="-609600">
              <a:buClr>
                <a:srgbClr val="FFFF00"/>
              </a:buClr>
              <a:buFontTx/>
              <a:buAutoNum type="arabicPeriod"/>
            </a:pPr>
            <a:r>
              <a:rPr lang="en-US" sz="3600" dirty="0"/>
              <a:t>Absorption basses.</a:t>
            </a:r>
          </a:p>
          <a:p>
            <a:pPr marL="609600" indent="-609600">
              <a:buClr>
                <a:srgbClr val="FFFF00"/>
              </a:buClr>
              <a:buFontTx/>
              <a:buAutoNum type="arabicPeriod"/>
            </a:pPr>
            <a:r>
              <a:rPr lang="en-US" sz="3600" dirty="0"/>
              <a:t>Water removal bases.</a:t>
            </a:r>
          </a:p>
          <a:p>
            <a:pPr marL="609600" indent="-609600">
              <a:buClr>
                <a:srgbClr val="FFFF00"/>
              </a:buClr>
              <a:buFontTx/>
              <a:buAutoNum type="arabicPeriod"/>
            </a:pPr>
            <a:r>
              <a:rPr lang="en-US" sz="3600" dirty="0"/>
              <a:t>Water soluble bases.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1938"/>
            <a:ext cx="5757874" cy="863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3300"/>
                </a:solidFill>
                <a:effectLst/>
              </a:rPr>
              <a:t>1-</a:t>
            </a:r>
            <a:r>
              <a:rPr lang="en-US" sz="3600" b="1" dirty="0">
                <a:solidFill>
                  <a:srgbClr val="00FFFF"/>
                </a:solidFill>
                <a:effectLst/>
              </a:rPr>
              <a:t>Hydrocarbon base </a:t>
            </a:r>
            <a:br>
              <a:rPr lang="en-US" sz="3600" b="1" dirty="0">
                <a:solidFill>
                  <a:srgbClr val="00FFFF"/>
                </a:solidFill>
                <a:effectLst/>
              </a:rPr>
            </a:br>
            <a:r>
              <a:rPr lang="en-US" sz="3600" b="1" dirty="0" smtClean="0">
                <a:solidFill>
                  <a:srgbClr val="00FFFF"/>
                </a:solidFill>
                <a:effectLst/>
              </a:rPr>
              <a:t>	Oleaginous </a:t>
            </a:r>
            <a:r>
              <a:rPr lang="en-US" sz="3600" b="1" dirty="0">
                <a:solidFill>
                  <a:srgbClr val="00FFFF"/>
                </a:solidFill>
                <a:effectLst/>
              </a:rPr>
              <a:t>base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4"/>
            <a:ext cx="8507413" cy="5168914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3000" dirty="0"/>
              <a:t>	</a:t>
            </a:r>
            <a:r>
              <a:rPr lang="en-US" sz="3000" b="1" dirty="0">
                <a:solidFill>
                  <a:srgbClr val="FFFF00"/>
                </a:solidFill>
                <a:effectLst/>
              </a:rPr>
              <a:t>Properties</a:t>
            </a:r>
            <a:r>
              <a:rPr lang="en-US" sz="3000" b="1" dirty="0" smtClean="0">
                <a:solidFill>
                  <a:srgbClr val="FFFF00"/>
                </a:solidFill>
                <a:effectLst/>
              </a:rPr>
              <a:t>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3000" dirty="0" smtClean="0">
                <a:effectLst/>
              </a:rPr>
              <a:t>	Water free.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3000" dirty="0" smtClean="0">
                <a:effectLst/>
              </a:rPr>
              <a:t>	</a:t>
            </a:r>
            <a:r>
              <a:rPr lang="en-US" sz="3000" dirty="0" smtClean="0"/>
              <a:t>A</a:t>
            </a:r>
            <a:r>
              <a:rPr lang="en-US" sz="3000" dirty="0" smtClean="0">
                <a:effectLst/>
              </a:rPr>
              <a:t>queous preparations may be incorporated into them.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3000" b="1" dirty="0" smtClean="0">
                <a:solidFill>
                  <a:srgbClr val="66FFFF"/>
                </a:solidFill>
                <a:effectLst/>
              </a:rPr>
              <a:t>Uses: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sz="3000" dirty="0" smtClean="0">
                <a:effectLst/>
              </a:rPr>
              <a:t>Used mainly for their “</a:t>
            </a:r>
            <a:r>
              <a:rPr lang="en-US" sz="3000" dirty="0" smtClean="0">
                <a:solidFill>
                  <a:srgbClr val="FFCC00"/>
                </a:solidFill>
                <a:effectLst/>
              </a:rPr>
              <a:t>Emollient effect”. </a:t>
            </a:r>
            <a:endParaRPr lang="en-US" sz="3000" dirty="0">
              <a:effectLst/>
            </a:endParaRPr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effectLst/>
              </a:rPr>
              <a:t>Protect the skin against the escape of </a:t>
            </a:r>
            <a:r>
              <a:rPr lang="en-US" sz="3000" dirty="0" smtClean="0">
                <a:effectLst/>
              </a:rPr>
              <a:t>moisture.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sz="3000" dirty="0" smtClean="0">
                <a:effectLst/>
              </a:rPr>
              <a:t>Occlusive dressings, can remain on the skin for prolonged periods of time without drying out.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sz="3000" dirty="0"/>
              <a:t>Because of their immiscibility with water are difficult to wash off. </a:t>
            </a:r>
            <a:r>
              <a:rPr lang="en-US" sz="3000" dirty="0" smtClean="0">
                <a:effectLst/>
              </a:rPr>
              <a:t> 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6</a:t>
            </a:fld>
            <a:endParaRPr lang="en-US"/>
          </a:p>
        </p:txBody>
      </p:sp>
      <p:pic>
        <p:nvPicPr>
          <p:cNvPr id="6" name="Picture 5" descr="hydrocarbon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724128" y="491517"/>
            <a:ext cx="2895600" cy="185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36712"/>
            <a:ext cx="8507413" cy="53276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endParaRPr lang="en-US" sz="3000" dirty="0" smtClean="0">
              <a:effectLst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en-US" sz="3000" dirty="0" smtClean="0">
                <a:solidFill>
                  <a:schemeClr val="folHlink"/>
                </a:solidFill>
                <a:effectLst/>
              </a:rPr>
              <a:t>	</a:t>
            </a:r>
            <a:r>
              <a:rPr lang="en-US" sz="3000" dirty="0" smtClean="0">
                <a:solidFill>
                  <a:srgbClr val="FFFF00"/>
                </a:solidFill>
                <a:effectLst/>
              </a:rPr>
              <a:t>Examples:</a:t>
            </a:r>
          </a:p>
          <a:p>
            <a:pPr marL="609600" indent="-609600">
              <a:lnSpc>
                <a:spcPct val="150000"/>
              </a:lnSpc>
              <a:buClr>
                <a:srgbClr val="FFFF00"/>
              </a:buClr>
              <a:buSzPct val="121000"/>
              <a:buFont typeface="+mj-lt"/>
              <a:buAutoNum type="alphaLcPeriod"/>
            </a:pPr>
            <a:r>
              <a:rPr lang="en-US" sz="3000" dirty="0" smtClean="0">
                <a:solidFill>
                  <a:srgbClr val="00FFFF"/>
                </a:solidFill>
                <a:effectLst/>
              </a:rPr>
              <a:t>Petrolatum</a:t>
            </a:r>
            <a:endParaRPr lang="en-US" sz="3000" dirty="0">
              <a:solidFill>
                <a:srgbClr val="00FFFF"/>
              </a:solidFill>
              <a:effectLst/>
            </a:endParaRPr>
          </a:p>
          <a:p>
            <a:pPr marL="609600" indent="-609600">
              <a:lnSpc>
                <a:spcPct val="150000"/>
              </a:lnSpc>
              <a:buClr>
                <a:srgbClr val="FFFF00"/>
              </a:buClr>
              <a:buSzPct val="121000"/>
              <a:buFont typeface="+mj-lt"/>
              <a:buAutoNum type="alphaLcPeriod"/>
            </a:pPr>
            <a:r>
              <a:rPr lang="en-US" sz="3000" dirty="0" smtClean="0">
                <a:solidFill>
                  <a:srgbClr val="00FFFF"/>
                </a:solidFill>
                <a:effectLst/>
              </a:rPr>
              <a:t>White petrolatum, </a:t>
            </a:r>
          </a:p>
          <a:p>
            <a:pPr marL="609600" indent="-609600">
              <a:lnSpc>
                <a:spcPct val="150000"/>
              </a:lnSpc>
              <a:buClr>
                <a:srgbClr val="FFFF00"/>
              </a:buClr>
              <a:buSzPct val="121000"/>
              <a:buFont typeface="+mj-lt"/>
              <a:buAutoNum type="alphaLcPeriod"/>
            </a:pPr>
            <a:r>
              <a:rPr lang="en-US" sz="3000" dirty="0" smtClean="0">
                <a:solidFill>
                  <a:srgbClr val="00FFFF"/>
                </a:solidFill>
                <a:effectLst/>
              </a:rPr>
              <a:t>Yellow ointment</a:t>
            </a:r>
          </a:p>
          <a:p>
            <a:pPr marL="609600" indent="-609600">
              <a:lnSpc>
                <a:spcPct val="150000"/>
              </a:lnSpc>
              <a:buClr>
                <a:srgbClr val="FFFF00"/>
              </a:buClr>
              <a:buSzPct val="121000"/>
              <a:buFont typeface="+mj-lt"/>
              <a:buAutoNum type="alphaLcPeriod"/>
            </a:pPr>
            <a:r>
              <a:rPr lang="en-US" sz="3000" dirty="0" smtClean="0">
                <a:solidFill>
                  <a:srgbClr val="00FFFF"/>
                </a:solidFill>
                <a:effectLst/>
              </a:rPr>
              <a:t>White ointment</a:t>
            </a:r>
            <a:endParaRPr lang="en-US" sz="3000" dirty="0">
              <a:solidFill>
                <a:srgbClr val="00FFFF"/>
              </a:solidFill>
              <a:effectLst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3000" dirty="0">
              <a:solidFill>
                <a:srgbClr val="66FFFF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4589" y="1988840"/>
            <a:ext cx="23336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5888"/>
            <a:ext cx="8686800" cy="65532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b="1" dirty="0">
                <a:solidFill>
                  <a:srgbClr val="FFFF00"/>
                </a:solidFill>
                <a:effectLst/>
              </a:rPr>
              <a:t>	</a:t>
            </a:r>
            <a:r>
              <a:rPr lang="en-US" b="1" dirty="0" smtClean="0">
                <a:solidFill>
                  <a:srgbClr val="FFC000"/>
                </a:solidFill>
                <a:effectLst/>
              </a:rPr>
              <a:t>A.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 Petrolatum </a:t>
            </a:r>
            <a:r>
              <a:rPr lang="en-US" sz="2800" i="1" dirty="0">
                <a:solidFill>
                  <a:srgbClr val="FFFF00"/>
                </a:solidFill>
                <a:effectLst/>
              </a:rPr>
              <a:t>USP   </a:t>
            </a:r>
            <a:r>
              <a:rPr lang="en-US" sz="2800" b="1" dirty="0">
                <a:solidFill>
                  <a:srgbClr val="FFCC00"/>
                </a:solidFill>
                <a:effectLst/>
              </a:rPr>
              <a:t>Vaseline®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>
                <a:effectLst/>
              </a:rPr>
              <a:t>	It is </a:t>
            </a:r>
            <a:r>
              <a:rPr lang="en-US" dirty="0" smtClean="0">
                <a:effectLst/>
              </a:rPr>
              <a:t>a </a:t>
            </a:r>
            <a:r>
              <a:rPr lang="en-US" dirty="0">
                <a:effectLst/>
              </a:rPr>
              <a:t>mixture of semi-solid hydrocarbons obtained from petroleum.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>
                <a:effectLst/>
              </a:rPr>
              <a:t>	</a:t>
            </a:r>
            <a:r>
              <a:rPr lang="en-US" u="sng" dirty="0">
                <a:solidFill>
                  <a:srgbClr val="FFFF00"/>
                </a:solidFill>
                <a:effectLst/>
              </a:rPr>
              <a:t>Properties</a:t>
            </a:r>
            <a:r>
              <a:rPr lang="en-US" i="1" u="sng" dirty="0">
                <a:solidFill>
                  <a:srgbClr val="FFFF00"/>
                </a:solidFill>
                <a:effectLst/>
              </a:rPr>
              <a:t> 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3000" dirty="0">
                <a:effectLst/>
              </a:rPr>
              <a:t>It is an oily mass, varying in color from </a:t>
            </a:r>
            <a:r>
              <a:rPr lang="en-US" sz="3000" dirty="0">
                <a:solidFill>
                  <a:srgbClr val="FFFF00"/>
                </a:solidFill>
                <a:effectLst/>
              </a:rPr>
              <a:t>yellow</a:t>
            </a:r>
            <a:r>
              <a:rPr lang="en-US" sz="3000" dirty="0">
                <a:effectLst/>
              </a:rPr>
              <a:t> to light </a:t>
            </a:r>
            <a:r>
              <a:rPr lang="en-US" sz="3000" dirty="0">
                <a:solidFill>
                  <a:srgbClr val="FFC000"/>
                </a:solidFill>
                <a:effectLst/>
              </a:rPr>
              <a:t>amber. 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900" dirty="0">
                <a:effectLst/>
              </a:rPr>
              <a:t>It melts at temperatures between 38°C to 60°C.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3000" dirty="0">
                <a:effectLst/>
              </a:rPr>
              <a:t>Could be used alone or in combination with other agents as an ointment base.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 dirty="0" smtClean="0">
                <a:solidFill>
                  <a:srgbClr val="FFCC00"/>
                </a:solidFill>
                <a:effectLst/>
              </a:rPr>
              <a:t>It is </a:t>
            </a:r>
            <a:r>
              <a:rPr lang="en-US" sz="2800" dirty="0">
                <a:solidFill>
                  <a:srgbClr val="FFCC00"/>
                </a:solidFill>
                <a:effectLst/>
              </a:rPr>
              <a:t>known as “yellow petrolatum”, &amp; petroleum jelly. </a:t>
            </a:r>
            <a:r>
              <a:rPr lang="en-US" sz="2800" dirty="0">
                <a:effectLst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504098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rgbClr val="FFFF00"/>
                </a:solidFill>
                <a:effectLst/>
              </a:rPr>
              <a:t>	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B. </a:t>
            </a:r>
            <a:r>
              <a:rPr lang="en-US" sz="3000" b="1" dirty="0" smtClean="0">
                <a:solidFill>
                  <a:srgbClr val="FFFF00"/>
                </a:solidFill>
                <a:effectLst/>
              </a:rPr>
              <a:t>White </a:t>
            </a:r>
            <a:r>
              <a:rPr lang="en-US" sz="3000" b="1" dirty="0">
                <a:solidFill>
                  <a:srgbClr val="FFFF00"/>
                </a:solidFill>
                <a:effectLst/>
              </a:rPr>
              <a:t>Petroleum </a:t>
            </a:r>
            <a:r>
              <a:rPr lang="en-US" sz="3000" dirty="0">
                <a:solidFill>
                  <a:srgbClr val="FFFF00"/>
                </a:solidFill>
                <a:effectLst/>
              </a:rPr>
              <a:t>USP </a:t>
            </a:r>
            <a:r>
              <a:rPr lang="en-US" sz="3000" b="1" dirty="0">
                <a:solidFill>
                  <a:srgbClr val="FFCC00"/>
                </a:solidFill>
                <a:effectLst/>
              </a:rPr>
              <a:t>White Vaseline</a:t>
            </a:r>
            <a:r>
              <a:rPr lang="en-US" sz="3000" b="1" dirty="0" smtClean="0">
                <a:solidFill>
                  <a:srgbClr val="FFCC00"/>
                </a:solidFill>
                <a:effectLst/>
              </a:rPr>
              <a:t>®</a:t>
            </a:r>
          </a:p>
          <a:p>
            <a:pPr>
              <a:buFont typeface="Wingdings" pitchFamily="2" charset="2"/>
              <a:buNone/>
            </a:pPr>
            <a:r>
              <a:rPr lang="en-US" sz="3000" b="1" dirty="0" smtClean="0">
                <a:solidFill>
                  <a:srgbClr val="FFCC00"/>
                </a:solidFill>
              </a:rPr>
              <a:t> </a:t>
            </a:r>
            <a:endParaRPr lang="en-US" sz="3000" b="1" dirty="0">
              <a:solidFill>
                <a:srgbClr val="FFCC00"/>
              </a:solidFill>
            </a:endParaRPr>
          </a:p>
          <a:p>
            <a:pPr>
              <a:buSzPct val="123000"/>
              <a:buFont typeface="Arial" pitchFamily="34" charset="0"/>
              <a:buChar char="•"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It is purified mixture, of semisolid hydrocarbons from petroleum that has been decolorized.</a:t>
            </a:r>
          </a:p>
          <a:p>
            <a:pPr>
              <a:buSzPct val="123000"/>
              <a:buFont typeface="Arial" pitchFamily="34" charset="0"/>
              <a:buChar char="•"/>
            </a:pPr>
            <a:endParaRPr lang="en-US" sz="1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SzPct val="123000"/>
              <a:buFont typeface="Arial" pitchFamily="34" charset="0"/>
              <a:buChar char="•"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It is used for the same purpose as petrolatum, but due to its lighter color it is considered more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esthetic to be used in cosmetics preparations. </a:t>
            </a:r>
          </a:p>
          <a:p>
            <a:pPr>
              <a:buSzPct val="123000"/>
              <a:buFont typeface="Arial" pitchFamily="34" charset="0"/>
              <a:buChar char="•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Also used for treatment of diaper rash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SzPct val="123000"/>
              <a:buFont typeface="Arial" pitchFamily="34" charset="0"/>
              <a:buChar char="•"/>
            </a:pPr>
            <a:endParaRPr lang="en-US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SzPct val="123000"/>
              <a:buFont typeface="Arial" pitchFamily="34" charset="0"/>
              <a:buChar char="•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Another name  (white 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petroleum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jelly). 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600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A3A5-3EEA-4187-93D4-4D663D3EDB83}" type="slidenum">
              <a:rPr lang="ar-SA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3639</TotalTime>
  <Words>924</Words>
  <Application>Microsoft Office PowerPoint</Application>
  <PresentationFormat>On-screen Show (4:3)</PresentationFormat>
  <Paragraphs>309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Constantia</vt:lpstr>
      <vt:lpstr>SymbolPS</vt:lpstr>
      <vt:lpstr>Times New Roman</vt:lpstr>
      <vt:lpstr>Wingdings</vt:lpstr>
      <vt:lpstr>Wingdings 2</vt:lpstr>
      <vt:lpstr>Flow</vt:lpstr>
      <vt:lpstr>External Preparations Ointment</vt:lpstr>
      <vt:lpstr>PowerPoint Presentation</vt:lpstr>
      <vt:lpstr>Skin preparation</vt:lpstr>
      <vt:lpstr>Ointments</vt:lpstr>
      <vt:lpstr>Ointment Bases</vt:lpstr>
      <vt:lpstr>1-Hydrocarbon base   Oleaginous 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2-Absorption bases</vt:lpstr>
      <vt:lpstr>Absorption Bases continued……</vt:lpstr>
      <vt:lpstr>PowerPoint Presentation</vt:lpstr>
      <vt:lpstr>Ingredients of Hydrophilic Petrolatum</vt:lpstr>
      <vt:lpstr>PowerPoint Presentation</vt:lpstr>
      <vt:lpstr>PowerPoint Presentation</vt:lpstr>
      <vt:lpstr>PowerPoint Presentation</vt:lpstr>
      <vt:lpstr>Lanolin (Hydrous Wool Fat)</vt:lpstr>
      <vt:lpstr>Cold Cream</vt:lpstr>
      <vt:lpstr>3-Water removal base</vt:lpstr>
      <vt:lpstr>Example Hydrophilic ointment, USP</vt:lpstr>
      <vt:lpstr>4-Water soluble base</vt:lpstr>
      <vt:lpstr>A. Polyethylene Glycol Ointment</vt:lpstr>
      <vt:lpstr>Selection of an appropriate base</vt:lpstr>
      <vt:lpstr>Preparation of ointment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Preservation of Ointments</vt:lpstr>
      <vt:lpstr>Compendial requirements</vt:lpstr>
      <vt:lpstr>Pastes</vt:lpstr>
      <vt:lpstr>Pastes and Ointment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Preparations</dc:title>
  <dc:creator>User</dc:creator>
  <cp:lastModifiedBy>Majed Faddah</cp:lastModifiedBy>
  <cp:revision>191</cp:revision>
  <dcterms:created xsi:type="dcterms:W3CDTF">2005-07-05T17:00:54Z</dcterms:created>
  <dcterms:modified xsi:type="dcterms:W3CDTF">2019-05-05T05:52:22Z</dcterms:modified>
</cp:coreProperties>
</file>