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77"/>
  </p:notesMasterIdLst>
  <p:handoutMasterIdLst>
    <p:handoutMasterId r:id="rId78"/>
  </p:handoutMasterIdLst>
  <p:sldIdLst>
    <p:sldId id="256" r:id="rId2"/>
    <p:sldId id="372" r:id="rId3"/>
    <p:sldId id="411" r:id="rId4"/>
    <p:sldId id="445" r:id="rId5"/>
    <p:sldId id="449" r:id="rId6"/>
    <p:sldId id="301" r:id="rId7"/>
    <p:sldId id="375" r:id="rId8"/>
    <p:sldId id="447" r:id="rId9"/>
    <p:sldId id="378" r:id="rId10"/>
    <p:sldId id="389" r:id="rId11"/>
    <p:sldId id="379" r:id="rId12"/>
    <p:sldId id="390" r:id="rId13"/>
    <p:sldId id="391" r:id="rId14"/>
    <p:sldId id="450" r:id="rId15"/>
    <p:sldId id="446" r:id="rId16"/>
    <p:sldId id="413" r:id="rId17"/>
    <p:sldId id="415" r:id="rId18"/>
    <p:sldId id="420" r:id="rId19"/>
    <p:sldId id="416" r:id="rId20"/>
    <p:sldId id="418" r:id="rId21"/>
    <p:sldId id="417" r:id="rId22"/>
    <p:sldId id="307" r:id="rId23"/>
    <p:sldId id="387" r:id="rId24"/>
    <p:sldId id="386" r:id="rId25"/>
    <p:sldId id="426" r:id="rId26"/>
    <p:sldId id="308" r:id="rId27"/>
    <p:sldId id="310" r:id="rId28"/>
    <p:sldId id="427" r:id="rId29"/>
    <p:sldId id="448" r:id="rId30"/>
    <p:sldId id="312" r:id="rId31"/>
    <p:sldId id="326" r:id="rId32"/>
    <p:sldId id="428" r:id="rId33"/>
    <p:sldId id="314" r:id="rId34"/>
    <p:sldId id="429" r:id="rId35"/>
    <p:sldId id="315" r:id="rId36"/>
    <p:sldId id="405" r:id="rId37"/>
    <p:sldId id="316" r:id="rId38"/>
    <p:sldId id="430" r:id="rId39"/>
    <p:sldId id="329" r:id="rId40"/>
    <p:sldId id="330" r:id="rId41"/>
    <p:sldId id="331" r:id="rId42"/>
    <p:sldId id="317" r:id="rId43"/>
    <p:sldId id="332" r:id="rId44"/>
    <p:sldId id="318" r:id="rId45"/>
    <p:sldId id="319" r:id="rId46"/>
    <p:sldId id="320" r:id="rId47"/>
    <p:sldId id="339" r:id="rId48"/>
    <p:sldId id="321" r:id="rId49"/>
    <p:sldId id="341" r:id="rId50"/>
    <p:sldId id="342" r:id="rId51"/>
    <p:sldId id="343" r:id="rId52"/>
    <p:sldId id="344" r:id="rId53"/>
    <p:sldId id="345" r:id="rId54"/>
    <p:sldId id="346" r:id="rId55"/>
    <p:sldId id="353" r:id="rId56"/>
    <p:sldId id="347" r:id="rId57"/>
    <p:sldId id="348" r:id="rId58"/>
    <p:sldId id="350" r:id="rId59"/>
    <p:sldId id="409" r:id="rId60"/>
    <p:sldId id="367" r:id="rId61"/>
    <p:sldId id="433" r:id="rId62"/>
    <p:sldId id="368" r:id="rId63"/>
    <p:sldId id="434" r:id="rId64"/>
    <p:sldId id="435" r:id="rId65"/>
    <p:sldId id="431" r:id="rId66"/>
    <p:sldId id="432" r:id="rId67"/>
    <p:sldId id="436" r:id="rId68"/>
    <p:sldId id="437" r:id="rId69"/>
    <p:sldId id="438" r:id="rId70"/>
    <p:sldId id="439" r:id="rId71"/>
    <p:sldId id="440" r:id="rId72"/>
    <p:sldId id="441" r:id="rId73"/>
    <p:sldId id="442" r:id="rId74"/>
    <p:sldId id="443" r:id="rId75"/>
    <p:sldId id="444" r:id="rId76"/>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64818"/>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1569" autoAdjust="0"/>
  </p:normalViewPr>
  <p:slideViewPr>
    <p:cSldViewPr>
      <p:cViewPr varScale="1">
        <p:scale>
          <a:sx n="81" d="100"/>
          <a:sy n="81" d="100"/>
        </p:scale>
        <p:origin x="1170" y="60"/>
      </p:cViewPr>
      <p:guideLst>
        <p:guide orient="horz" pos="2160"/>
        <p:guide pos="2880"/>
      </p:guideLst>
    </p:cSldViewPr>
  </p:slideViewPr>
  <p:notesTextViewPr>
    <p:cViewPr>
      <p:scale>
        <a:sx n="100" d="100"/>
        <a:sy n="100" d="100"/>
      </p:scale>
      <p:origin x="0" y="0"/>
    </p:cViewPr>
  </p:notesTextViewPr>
  <p:sorterViewPr>
    <p:cViewPr>
      <p:scale>
        <a:sx n="114" d="100"/>
        <a:sy n="114" d="100"/>
      </p:scale>
      <p:origin x="0" y="-7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5A1A5D7F-4B54-4C03-BB89-E84450AA0EF0}" type="datetimeFigureOut">
              <a:rPr lang="en-US"/>
              <a:pPr>
                <a:defRPr/>
              </a:pPr>
              <a:t>12/28/2017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A24A7BE4-51A4-40AD-B945-85A170D0911E}" type="slidenum">
              <a:rPr lang="en-US"/>
              <a:pPr>
                <a:defRPr/>
              </a:pPr>
              <a:t>‹#›</a:t>
            </a:fld>
            <a:endParaRPr lang="en-US"/>
          </a:p>
        </p:txBody>
      </p:sp>
    </p:spTree>
    <p:extLst>
      <p:ext uri="{BB962C8B-B14F-4D97-AF65-F5344CB8AC3E}">
        <p14:creationId xmlns:p14="http://schemas.microsoft.com/office/powerpoint/2010/main" val="4216603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AD609CF5-41F6-4681-A91E-A798F1B5EEFC}" type="datetimeFigureOut">
              <a:rPr lang="en-US"/>
              <a:pPr>
                <a:defRPr/>
              </a:pPr>
              <a:t>12/28/2017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A14598CE-8DFC-4287-81A6-B139C9A2A16D}" type="slidenum">
              <a:rPr lang="en-US"/>
              <a:pPr>
                <a:defRPr/>
              </a:pPr>
              <a:t>‹#›</a:t>
            </a:fld>
            <a:endParaRPr lang="en-US"/>
          </a:p>
        </p:txBody>
      </p:sp>
    </p:spTree>
    <p:extLst>
      <p:ext uri="{BB962C8B-B14F-4D97-AF65-F5344CB8AC3E}">
        <p14:creationId xmlns:p14="http://schemas.microsoft.com/office/powerpoint/2010/main" val="3131768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5</a:t>
            </a:fld>
            <a:endParaRPr lang="en-US"/>
          </a:p>
        </p:txBody>
      </p:sp>
    </p:spTree>
    <p:extLst>
      <p:ext uri="{BB962C8B-B14F-4D97-AF65-F5344CB8AC3E}">
        <p14:creationId xmlns:p14="http://schemas.microsoft.com/office/powerpoint/2010/main" val="3356809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21</a:t>
            </a:fld>
            <a:endParaRPr lang="en-US"/>
          </a:p>
        </p:txBody>
      </p:sp>
    </p:spTree>
    <p:extLst>
      <p:ext uri="{BB962C8B-B14F-4D97-AF65-F5344CB8AC3E}">
        <p14:creationId xmlns:p14="http://schemas.microsoft.com/office/powerpoint/2010/main" val="401992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CC511EC-38C9-4AB9-89FF-AACCA1A647BB}" type="slidenum">
              <a:rPr lang="en-US" smtClean="0"/>
              <a:pPr>
                <a:defRPr/>
              </a:pPr>
              <a:t>22</a:t>
            </a:fld>
            <a:endParaRPr lang="en-US"/>
          </a:p>
        </p:txBody>
      </p:sp>
    </p:spTree>
    <p:extLst>
      <p:ext uri="{BB962C8B-B14F-4D97-AF65-F5344CB8AC3E}">
        <p14:creationId xmlns:p14="http://schemas.microsoft.com/office/powerpoint/2010/main" val="226331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895A75C-6FBE-499D-8873-E8691CB7F306}" type="slidenum">
              <a:rPr lang="en-US" smtClean="0"/>
              <a:pPr>
                <a:defRPr/>
              </a:pPr>
              <a:t>23</a:t>
            </a:fld>
            <a:endParaRPr lang="en-US"/>
          </a:p>
        </p:txBody>
      </p:sp>
    </p:spTree>
    <p:extLst>
      <p:ext uri="{BB962C8B-B14F-4D97-AF65-F5344CB8AC3E}">
        <p14:creationId xmlns:p14="http://schemas.microsoft.com/office/powerpoint/2010/main" val="182279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formulation and manufacture of a gel system is not complete without an evaluation of the stability of that system. </a:t>
            </a:r>
          </a:p>
          <a:p>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24</a:t>
            </a:fld>
            <a:endParaRPr lang="en-US"/>
          </a:p>
        </p:txBody>
      </p:sp>
    </p:spTree>
    <p:extLst>
      <p:ext uri="{BB962C8B-B14F-4D97-AF65-F5344CB8AC3E}">
        <p14:creationId xmlns:p14="http://schemas.microsoft.com/office/powerpoint/2010/main" val="3890545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A675ED3E-47A1-4A47-8049-CB3B00640AA7}" type="slidenum">
              <a:rPr lang="en-US" smtClean="0"/>
              <a:pPr>
                <a:defRPr/>
              </a:pPr>
              <a:t>26</a:t>
            </a:fld>
            <a:endParaRPr lang="en-US"/>
          </a:p>
        </p:txBody>
      </p:sp>
    </p:spTree>
    <p:extLst>
      <p:ext uri="{BB962C8B-B14F-4D97-AF65-F5344CB8AC3E}">
        <p14:creationId xmlns:p14="http://schemas.microsoft.com/office/powerpoint/2010/main" val="199728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30</a:t>
            </a:fld>
            <a:endParaRPr lang="en-US"/>
          </a:p>
        </p:txBody>
      </p:sp>
    </p:spTree>
    <p:extLst>
      <p:ext uri="{BB962C8B-B14F-4D97-AF65-F5344CB8AC3E}">
        <p14:creationId xmlns:p14="http://schemas.microsoft.com/office/powerpoint/2010/main" val="54189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33</a:t>
            </a:fld>
            <a:endParaRPr lang="en-US"/>
          </a:p>
        </p:txBody>
      </p:sp>
    </p:spTree>
    <p:extLst>
      <p:ext uri="{BB962C8B-B14F-4D97-AF65-F5344CB8AC3E}">
        <p14:creationId xmlns:p14="http://schemas.microsoft.com/office/powerpoint/2010/main" val="195457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35</a:t>
            </a:fld>
            <a:endParaRPr lang="en-US"/>
          </a:p>
        </p:txBody>
      </p:sp>
    </p:spTree>
    <p:extLst>
      <p:ext uri="{BB962C8B-B14F-4D97-AF65-F5344CB8AC3E}">
        <p14:creationId xmlns:p14="http://schemas.microsoft.com/office/powerpoint/2010/main" val="2513040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37</a:t>
            </a:fld>
            <a:endParaRPr lang="en-US"/>
          </a:p>
        </p:txBody>
      </p:sp>
    </p:spTree>
    <p:extLst>
      <p:ext uri="{BB962C8B-B14F-4D97-AF65-F5344CB8AC3E}">
        <p14:creationId xmlns:p14="http://schemas.microsoft.com/office/powerpoint/2010/main" val="166297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8042FE7-C6D1-49D1-9000-EBCC223AE177}" type="slidenum">
              <a:rPr lang="en-US" smtClean="0"/>
              <a:pPr>
                <a:defRPr/>
              </a:pPr>
              <a:t>42</a:t>
            </a:fld>
            <a:endParaRPr lang="en-US"/>
          </a:p>
        </p:txBody>
      </p:sp>
    </p:spTree>
    <p:extLst>
      <p:ext uri="{BB962C8B-B14F-4D97-AF65-F5344CB8AC3E}">
        <p14:creationId xmlns:p14="http://schemas.microsoft.com/office/powerpoint/2010/main" val="358101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6</a:t>
            </a:fld>
            <a:endParaRPr lang="en-US"/>
          </a:p>
        </p:txBody>
      </p:sp>
    </p:spTree>
    <p:extLst>
      <p:ext uri="{BB962C8B-B14F-4D97-AF65-F5344CB8AC3E}">
        <p14:creationId xmlns:p14="http://schemas.microsoft.com/office/powerpoint/2010/main" val="366694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3204F6-EADD-4D00-840E-1625167F93E7}" type="slidenum">
              <a:rPr lang="en-US" smtClean="0"/>
              <a:pPr fontAlgn="base">
                <a:spcBef>
                  <a:spcPct val="0"/>
                </a:spcBef>
                <a:spcAft>
                  <a:spcPct val="0"/>
                </a:spcAft>
                <a:defRPr/>
              </a:pPr>
              <a:t>44</a:t>
            </a:fld>
            <a:endParaRPr lang="en-US" smtClean="0"/>
          </a:p>
        </p:txBody>
      </p:sp>
    </p:spTree>
    <p:extLst>
      <p:ext uri="{BB962C8B-B14F-4D97-AF65-F5344CB8AC3E}">
        <p14:creationId xmlns:p14="http://schemas.microsoft.com/office/powerpoint/2010/main" val="1498829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7952A66-F62C-4630-B2DA-AC7BBC7195D7}" type="slidenum">
              <a:rPr lang="en-US" smtClean="0"/>
              <a:pPr>
                <a:defRPr/>
              </a:pPr>
              <a:t>47</a:t>
            </a:fld>
            <a:endParaRPr lang="en-US"/>
          </a:p>
        </p:txBody>
      </p:sp>
    </p:spTree>
    <p:extLst>
      <p:ext uri="{BB962C8B-B14F-4D97-AF65-F5344CB8AC3E}">
        <p14:creationId xmlns:p14="http://schemas.microsoft.com/office/powerpoint/2010/main" val="123753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FA860B52-1EF5-4AD1-B3B2-D588B3244D0D}" type="slidenum">
              <a:rPr lang="en-US" smtClean="0"/>
              <a:pPr>
                <a:defRPr/>
              </a:pPr>
              <a:t>50</a:t>
            </a:fld>
            <a:endParaRPr lang="en-US"/>
          </a:p>
        </p:txBody>
      </p:sp>
    </p:spTree>
    <p:extLst>
      <p:ext uri="{BB962C8B-B14F-4D97-AF65-F5344CB8AC3E}">
        <p14:creationId xmlns:p14="http://schemas.microsoft.com/office/powerpoint/2010/main" val="4155965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303652D-6091-42A0-BC49-8B0333EEE41E}" type="slidenum">
              <a:rPr lang="en-US" smtClean="0"/>
              <a:pPr>
                <a:defRPr/>
              </a:pPr>
              <a:t>52</a:t>
            </a:fld>
            <a:endParaRPr lang="en-US"/>
          </a:p>
        </p:txBody>
      </p:sp>
    </p:spTree>
    <p:extLst>
      <p:ext uri="{BB962C8B-B14F-4D97-AF65-F5344CB8AC3E}">
        <p14:creationId xmlns:p14="http://schemas.microsoft.com/office/powerpoint/2010/main" val="561033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4DC752E-99D9-41E3-A8E7-045DE34C127D}" type="slidenum">
              <a:rPr lang="en-US" smtClean="0"/>
              <a:pPr>
                <a:defRPr/>
              </a:pPr>
              <a:t>56</a:t>
            </a:fld>
            <a:endParaRPr lang="en-US"/>
          </a:p>
        </p:txBody>
      </p:sp>
    </p:spTree>
    <p:extLst>
      <p:ext uri="{BB962C8B-B14F-4D97-AF65-F5344CB8AC3E}">
        <p14:creationId xmlns:p14="http://schemas.microsoft.com/office/powerpoint/2010/main" val="3031514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Poloxamer 407 function as surfactant.</a:t>
            </a:r>
          </a:p>
          <a:p>
            <a:endParaRPr lang="en-US" smtClean="0"/>
          </a:p>
        </p:txBody>
      </p:sp>
      <p:sp>
        <p:nvSpPr>
          <p:cNvPr id="4" name="Slide Number Placeholder 3"/>
          <p:cNvSpPr>
            <a:spLocks noGrp="1"/>
          </p:cNvSpPr>
          <p:nvPr>
            <p:ph type="sldNum" sz="quarter" idx="5"/>
          </p:nvPr>
        </p:nvSpPr>
        <p:spPr/>
        <p:txBody>
          <a:bodyPr/>
          <a:lstStyle/>
          <a:p>
            <a:pPr>
              <a:defRPr/>
            </a:pPr>
            <a:fld id="{67F2A045-B871-42B1-B7F8-43CB09BA8983}" type="slidenum">
              <a:rPr lang="en-US" smtClean="0"/>
              <a:pPr>
                <a:defRPr/>
              </a:pPr>
              <a:t>59</a:t>
            </a:fld>
            <a:endParaRPr lang="en-US"/>
          </a:p>
        </p:txBody>
      </p:sp>
    </p:spTree>
    <p:extLst>
      <p:ext uri="{BB962C8B-B14F-4D97-AF65-F5344CB8AC3E}">
        <p14:creationId xmlns:p14="http://schemas.microsoft.com/office/powerpoint/2010/main" val="4288640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6E67F7C-C9EE-43EF-B2B7-2B18F7DCAFCE}" type="slidenum">
              <a:rPr lang="en-US" smtClean="0"/>
              <a:pPr>
                <a:defRPr/>
              </a:pPr>
              <a:t>60</a:t>
            </a:fld>
            <a:endParaRPr lang="en-US"/>
          </a:p>
        </p:txBody>
      </p:sp>
    </p:spTree>
    <p:extLst>
      <p:ext uri="{BB962C8B-B14F-4D97-AF65-F5344CB8AC3E}">
        <p14:creationId xmlns:p14="http://schemas.microsoft.com/office/powerpoint/2010/main" val="3094853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74320" indent="-274320" eaLnBrk="1" fontAlgn="auto" hangingPunct="1">
              <a:spcAft>
                <a:spcPts val="0"/>
              </a:spcAft>
              <a:buClr>
                <a:schemeClr val="accent3"/>
              </a:buClr>
              <a:buFont typeface="Wingdings 2"/>
              <a:buChar char=""/>
              <a:defRPr/>
            </a:pPr>
            <a:r>
              <a:rPr lang="en-US" dirty="0" smtClean="0"/>
              <a:t>it is an aqueous suspension of a gelatinous precipitate composed of insoluble aluminum hydroxide.</a:t>
            </a:r>
          </a:p>
          <a:p>
            <a:pPr marL="274320" indent="-274320" eaLnBrk="1" fontAlgn="auto" hangingPunct="1">
              <a:spcAft>
                <a:spcPts val="0"/>
              </a:spcAft>
              <a:buClr>
                <a:schemeClr val="accent3"/>
              </a:buClr>
              <a:buFont typeface="Wingdings 2"/>
              <a:buChar char=""/>
              <a:defRPr/>
            </a:pPr>
            <a:r>
              <a:rPr lang="en-US" dirty="0" smtClean="0"/>
              <a:t> Hydrated aluminum oxide (4% of aluminum oxide).</a:t>
            </a:r>
          </a:p>
          <a:p>
            <a:pPr marL="274320" indent="-274320" eaLnBrk="1" fontAlgn="auto" hangingPunct="1">
              <a:spcAft>
                <a:spcPts val="0"/>
              </a:spcAft>
              <a:buClr>
                <a:schemeClr val="accent3"/>
              </a:buClr>
              <a:buFont typeface="Wingdings 2"/>
              <a:buChar char=""/>
              <a:defRPr/>
            </a:pPr>
            <a:r>
              <a:rPr lang="en-US" dirty="0" smtClean="0"/>
              <a:t>The dispersed phase is prepared by chemical reaction, using various reactants.</a:t>
            </a:r>
          </a:p>
          <a:p>
            <a:pPr marL="274320" indent="-274320" eaLnBrk="1" fontAlgn="auto" hangingPunct="1">
              <a:spcAft>
                <a:spcPts val="0"/>
              </a:spcAft>
              <a:buClr>
                <a:schemeClr val="accent3"/>
              </a:buClr>
              <a:buFont typeface="Wingdings 2"/>
              <a:buNone/>
              <a:defRPr/>
            </a:pPr>
            <a:r>
              <a:rPr lang="en-US" dirty="0" smtClean="0"/>
              <a:t>	</a:t>
            </a:r>
            <a:r>
              <a:rPr lang="en-US" b="1" dirty="0" smtClean="0">
                <a:solidFill>
                  <a:srgbClr val="7030A0"/>
                </a:solidFill>
              </a:rPr>
              <a:t>Other additives permitted by USP:</a:t>
            </a:r>
          </a:p>
          <a:p>
            <a:pPr marL="274320" indent="-274320" eaLnBrk="1" fontAlgn="auto" hangingPunct="1">
              <a:spcAft>
                <a:spcPts val="0"/>
              </a:spcAft>
              <a:buClr>
                <a:schemeClr val="accent3"/>
              </a:buClr>
              <a:buFont typeface="Wingdings 2"/>
              <a:buNone/>
              <a:defRPr/>
            </a:pPr>
            <a:r>
              <a:rPr lang="en-US" dirty="0" smtClean="0">
                <a:solidFill>
                  <a:srgbClr val="00B050"/>
                </a:solidFill>
              </a:rPr>
              <a:t>Peppermint oil</a:t>
            </a:r>
            <a:r>
              <a:rPr lang="en-US" dirty="0" smtClean="0"/>
              <a:t>, </a:t>
            </a:r>
            <a:r>
              <a:rPr lang="en-US" dirty="0" smtClean="0">
                <a:solidFill>
                  <a:srgbClr val="002060"/>
                </a:solidFill>
              </a:rPr>
              <a:t>Glycerin</a:t>
            </a:r>
            <a:r>
              <a:rPr lang="en-US" dirty="0" smtClean="0"/>
              <a:t>, </a:t>
            </a:r>
            <a:r>
              <a:rPr lang="en-US" dirty="0" err="1" smtClean="0">
                <a:solidFill>
                  <a:srgbClr val="C00000"/>
                </a:solidFill>
              </a:rPr>
              <a:t>Sorbitol</a:t>
            </a:r>
            <a:r>
              <a:rPr lang="en-US" dirty="0" smtClean="0"/>
              <a:t>, </a:t>
            </a:r>
            <a:r>
              <a:rPr lang="en-US" dirty="0" smtClean="0">
                <a:solidFill>
                  <a:schemeClr val="bg2">
                    <a:lumMod val="50000"/>
                  </a:schemeClr>
                </a:solidFill>
              </a:rPr>
              <a:t>Sucrose</a:t>
            </a:r>
            <a:r>
              <a:rPr lang="en-US" dirty="0" smtClean="0"/>
              <a:t>, </a:t>
            </a:r>
            <a:r>
              <a:rPr lang="en-US" dirty="0" smtClean="0">
                <a:solidFill>
                  <a:schemeClr val="tx1">
                    <a:lumMod val="85000"/>
                    <a:lumOff val="15000"/>
                  </a:schemeClr>
                </a:solidFill>
              </a:rPr>
              <a:t>Saccharin</a:t>
            </a:r>
            <a:r>
              <a:rPr lang="en-US" dirty="0" smtClean="0"/>
              <a:t>, or other </a:t>
            </a:r>
            <a:r>
              <a:rPr lang="en-US" dirty="0" err="1" smtClean="0"/>
              <a:t>flavorants</a:t>
            </a:r>
            <a:r>
              <a:rPr lang="en-US" dirty="0" smtClean="0"/>
              <a:t> and sweeteners and antimicrobial agents. </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BCA596B3-28C8-4E19-AFC4-E7DF50B084E4}" type="slidenum">
              <a:rPr lang="ar-SA" altLang="en-US">
                <a:latin typeface="Calibri" pitchFamily="34" charset="0"/>
              </a:rPr>
              <a:pPr eaLnBrk="1" hangingPunct="1"/>
              <a:t>74</a:t>
            </a:fld>
            <a:endParaRPr lang="en-US" altLang="en-US">
              <a:latin typeface="Calibri" pitchFamily="34" charset="0"/>
            </a:endParaRPr>
          </a:p>
        </p:txBody>
      </p:sp>
    </p:spTree>
    <p:extLst>
      <p:ext uri="{BB962C8B-B14F-4D97-AF65-F5344CB8AC3E}">
        <p14:creationId xmlns:p14="http://schemas.microsoft.com/office/powerpoint/2010/main" val="357447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marL="273050" indent="-273050">
              <a:buClr>
                <a:srgbClr val="9BBB59"/>
              </a:buClr>
              <a:buFont typeface="Wingdings 2" pitchFamily="18" charset="2"/>
              <a:buChar char=""/>
            </a:pPr>
            <a:endParaRPr lang="en-US" dirty="0" smtClean="0"/>
          </a:p>
        </p:txBody>
      </p:sp>
      <p:sp>
        <p:nvSpPr>
          <p:cNvPr id="4" name="Slide Number Placeholder 3"/>
          <p:cNvSpPr>
            <a:spLocks noGrp="1"/>
          </p:cNvSpPr>
          <p:nvPr>
            <p:ph type="sldNum" sz="quarter" idx="5"/>
          </p:nvPr>
        </p:nvSpPr>
        <p:spPr/>
        <p:txBody>
          <a:bodyPr/>
          <a:lstStyle/>
          <a:p>
            <a:pPr>
              <a:defRPr/>
            </a:pPr>
            <a:fld id="{140FA600-4669-472D-B847-F3A2FC9A203E}" type="slidenum">
              <a:rPr lang="en-US" smtClean="0"/>
              <a:pPr>
                <a:defRPr/>
              </a:pPr>
              <a:t>7</a:t>
            </a:fld>
            <a:endParaRPr lang="en-US"/>
          </a:p>
        </p:txBody>
      </p:sp>
    </p:spTree>
    <p:extLst>
      <p:ext uri="{BB962C8B-B14F-4D97-AF65-F5344CB8AC3E}">
        <p14:creationId xmlns:p14="http://schemas.microsoft.com/office/powerpoint/2010/main" val="36964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3DB8577-C471-43C0-B03C-FFF1D7EB17D6}" type="slidenum">
              <a:rPr lang="en-US" smtClean="0"/>
              <a:pPr>
                <a:defRPr/>
              </a:pPr>
              <a:t>9</a:t>
            </a:fld>
            <a:endParaRPr lang="en-US"/>
          </a:p>
        </p:txBody>
      </p:sp>
    </p:spTree>
    <p:extLst>
      <p:ext uri="{BB962C8B-B14F-4D97-AF65-F5344CB8AC3E}">
        <p14:creationId xmlns:p14="http://schemas.microsoft.com/office/powerpoint/2010/main" val="394997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Shear rate and gel.</a:t>
            </a:r>
          </a:p>
          <a:p>
            <a:endParaRPr lang="en-US" smtClean="0"/>
          </a:p>
        </p:txBody>
      </p:sp>
      <p:sp>
        <p:nvSpPr>
          <p:cNvPr id="4" name="Slide Number Placeholder 3"/>
          <p:cNvSpPr>
            <a:spLocks noGrp="1"/>
          </p:cNvSpPr>
          <p:nvPr>
            <p:ph type="sldNum" sz="quarter" idx="5"/>
          </p:nvPr>
        </p:nvSpPr>
        <p:spPr/>
        <p:txBody>
          <a:bodyPr/>
          <a:lstStyle/>
          <a:p>
            <a:pPr>
              <a:defRPr/>
            </a:pPr>
            <a:fld id="{F979BBD2-128C-4210-9638-5F6411294EDC}" type="slidenum">
              <a:rPr lang="en-US" smtClean="0"/>
              <a:pPr>
                <a:defRPr/>
              </a:pPr>
              <a:t>10</a:t>
            </a:fld>
            <a:endParaRPr lang="en-US"/>
          </a:p>
        </p:txBody>
      </p:sp>
    </p:spTree>
    <p:extLst>
      <p:ext uri="{BB962C8B-B14F-4D97-AF65-F5344CB8AC3E}">
        <p14:creationId xmlns:p14="http://schemas.microsoft.com/office/powerpoint/2010/main" val="386803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Swelling: </a:t>
            </a:r>
          </a:p>
          <a:p>
            <a:r>
              <a:rPr lang="en-US" dirty="0" smtClean="0"/>
              <a:t>Gels can swell, absorbing liquid with an increase in volume. This can be looked on as the initial phase of dissolution. Solvent penetrate</a:t>
            </a:r>
            <a:r>
              <a:rPr lang="en-US" baseline="0" dirty="0" smtClean="0"/>
              <a:t>s the gel matrix so that gel-gel interactions are replaced by gel-solvent interactions. </a:t>
            </a:r>
          </a:p>
          <a:p>
            <a:r>
              <a:rPr lang="en-US" baseline="0" dirty="0" smtClean="0"/>
              <a:t>Limited swelling is usually the result of some degree of cross-linking in the gel matrix that prevents total dissolution. Such gels swell considerably when the solvent mixture possesses a solubility parameter comparable to that of the gallant.</a:t>
            </a:r>
          </a:p>
          <a:p>
            <a:endParaRPr lang="en-US" baseline="0" dirty="0" smtClean="0"/>
          </a:p>
          <a:p>
            <a:r>
              <a:rPr lang="en-US" b="1" u="sng" baseline="0" dirty="0" err="1" smtClean="0"/>
              <a:t>Syneresis</a:t>
            </a:r>
            <a:r>
              <a:rPr lang="en-US" b="1" u="sng" baseline="0" dirty="0" smtClean="0"/>
              <a:t>:</a:t>
            </a:r>
          </a:p>
          <a:p>
            <a:r>
              <a:rPr lang="en-US" baseline="0" dirty="0" smtClean="0"/>
              <a:t>Many gel systems undergo contraction upon standing. The interstitial liquid is expressed, collecting at the surface of the gel. The mechanism of contraction has been related to the relaxation of elastic stresses developed during the setting of the gel.</a:t>
            </a:r>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12</a:t>
            </a:fld>
            <a:endParaRPr lang="en-US"/>
          </a:p>
        </p:txBody>
      </p:sp>
    </p:spTree>
    <p:extLst>
      <p:ext uri="{BB962C8B-B14F-4D97-AF65-F5344CB8AC3E}">
        <p14:creationId xmlns:p14="http://schemas.microsoft.com/office/powerpoint/2010/main" val="247644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F95BDA19-6E0D-4ECF-B44E-36F19D6C47C8}" type="slidenum">
              <a:rPr lang="en-US" smtClean="0"/>
              <a:pPr>
                <a:defRPr/>
              </a:pPr>
              <a:t>13</a:t>
            </a:fld>
            <a:endParaRPr lang="en-US"/>
          </a:p>
        </p:txBody>
      </p:sp>
    </p:spTree>
    <p:extLst>
      <p:ext uri="{BB962C8B-B14F-4D97-AF65-F5344CB8AC3E}">
        <p14:creationId xmlns:p14="http://schemas.microsoft.com/office/powerpoint/2010/main" val="227713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16</a:t>
            </a:fld>
            <a:endParaRPr lang="en-US"/>
          </a:p>
        </p:txBody>
      </p:sp>
    </p:spTree>
    <p:extLst>
      <p:ext uri="{BB962C8B-B14F-4D97-AF65-F5344CB8AC3E}">
        <p14:creationId xmlns:p14="http://schemas.microsoft.com/office/powerpoint/2010/main" val="271138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4598CE-8DFC-4287-81A6-B139C9A2A16D}" type="slidenum">
              <a:rPr lang="en-US" smtClean="0"/>
              <a:pPr>
                <a:defRPr/>
              </a:pPr>
              <a:t>17</a:t>
            </a:fld>
            <a:endParaRPr lang="en-US"/>
          </a:p>
        </p:txBody>
      </p:sp>
    </p:spTree>
    <p:extLst>
      <p:ext uri="{BB962C8B-B14F-4D97-AF65-F5344CB8AC3E}">
        <p14:creationId xmlns:p14="http://schemas.microsoft.com/office/powerpoint/2010/main" val="360711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10EFB0B-36EC-4F43-B410-F95E890C17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14995B-104C-425F-B14B-1693988D1C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84BC580-F472-4FBE-889B-00D2BE9849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3161DA-4535-4A5C-A1FE-EF1C1D2490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7CCEA92-3196-4D75-8044-D928C958DFB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46D7A56-F4EC-49FC-BC44-A9C24A49AE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B7E55D1-DBD7-44FD-9C83-8D71E29764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0A062DE-F98D-4DC0-A834-6623EBC8F3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1684A97-6D67-4D9F-A474-826194C53A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B694822-516C-4DBF-BF3B-FCC7CADD3E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A4E4378-FC42-43A5-B1EF-1BA982025B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3C705DC-BD65-4593-BA3E-E43CA858128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dk1" tx1="lt1" bg2="dk2" tx2="lt2" accent1="accent1" accent2="accent2" accent3="accent3" accent4="accent4" accent5="accent5" accent6="accent6" hlink="hlink" folHlink="folHlink"/>
  <p:sldLayoutIdLst>
    <p:sldLayoutId id="2147484100" r:id="rId1"/>
    <p:sldLayoutId id="2147484099" r:id="rId2"/>
    <p:sldLayoutId id="2147484098" r:id="rId3"/>
    <p:sldLayoutId id="2147484097" r:id="rId4"/>
    <p:sldLayoutId id="2147484096" r:id="rId5"/>
    <p:sldLayoutId id="2147484095" r:id="rId6"/>
    <p:sldLayoutId id="2147484094" r:id="rId7"/>
    <p:sldLayoutId id="2147484093" r:id="rId8"/>
    <p:sldLayoutId id="2147484101" r:id="rId9"/>
    <p:sldLayoutId id="2147484092" r:id="rId10"/>
    <p:sldLayoutId id="2147484091"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533400" y="3048000"/>
            <a:ext cx="7854950" cy="1752600"/>
          </a:xfrm>
        </p:spPr>
        <p:txBody>
          <a:bodyPr/>
          <a:lstStyle/>
          <a:p>
            <a:pPr marR="0" algn="l" eaLnBrk="1" hangingPunct="1"/>
            <a:r>
              <a:rPr lang="en-US" dirty="0" smtClean="0"/>
              <a:t>Joel L. </a:t>
            </a:r>
            <a:r>
              <a:rPr lang="en-US" dirty="0" err="1" smtClean="0"/>
              <a:t>Zatz</a:t>
            </a:r>
            <a:endParaRPr lang="en-US" dirty="0" smtClean="0"/>
          </a:p>
          <a:p>
            <a:pPr marR="0" algn="l" eaLnBrk="1" hangingPunct="1"/>
            <a:r>
              <a:rPr lang="en-US" dirty="0" smtClean="0"/>
              <a:t>Rutgers- The State University of New Jersey, </a:t>
            </a:r>
          </a:p>
          <a:p>
            <a:pPr marR="0" algn="l" eaLnBrk="1" hangingPunct="1"/>
            <a:r>
              <a:rPr lang="en-US" dirty="0" smtClean="0"/>
              <a:t>Pharmaceutical Dosage Forms</a:t>
            </a:r>
          </a:p>
        </p:txBody>
      </p:sp>
      <p:sp>
        <p:nvSpPr>
          <p:cNvPr id="6" name="Slide Number Placeholder 5"/>
          <p:cNvSpPr>
            <a:spLocks noGrp="1"/>
          </p:cNvSpPr>
          <p:nvPr>
            <p:ph type="sldNum" sz="quarter" idx="12"/>
          </p:nvPr>
        </p:nvSpPr>
        <p:spPr/>
        <p:txBody>
          <a:bodyPr/>
          <a:lstStyle/>
          <a:p>
            <a:pPr>
              <a:defRPr/>
            </a:pPr>
            <a:fld id="{D0345EFB-E6B5-404D-9241-FB5A2C0A5CA1}" type="slidenum">
              <a:rPr lang="en-US"/>
              <a:pPr>
                <a:defRPr/>
              </a:pPr>
              <a:t>1</a:t>
            </a:fld>
            <a:endParaRPr lang="en-US"/>
          </a:p>
        </p:txBody>
      </p:sp>
      <p:pic>
        <p:nvPicPr>
          <p:cNvPr id="3076" name="Content Placeholder 3" descr="morphology_fig4.jpg"/>
          <p:cNvPicPr>
            <a:picLocks noChangeAspect="1"/>
          </p:cNvPicPr>
          <p:nvPr/>
        </p:nvPicPr>
        <p:blipFill>
          <a:blip r:embed="rId2"/>
          <a:srcRect/>
          <a:stretch>
            <a:fillRect/>
          </a:stretch>
        </p:blipFill>
        <p:spPr bwMode="auto">
          <a:xfrm>
            <a:off x="5410200" y="5029200"/>
            <a:ext cx="2857500" cy="1304925"/>
          </a:xfrm>
          <a:prstGeom prst="rect">
            <a:avLst/>
          </a:prstGeom>
          <a:noFill/>
          <a:ln w="9525">
            <a:noFill/>
            <a:miter lim="800000"/>
            <a:headEnd/>
            <a:tailEnd/>
          </a:ln>
        </p:spPr>
      </p:pic>
      <p:sp>
        <p:nvSpPr>
          <p:cNvPr id="2" name="Title 1"/>
          <p:cNvSpPr>
            <a:spLocks noGrp="1"/>
          </p:cNvSpPr>
          <p:nvPr>
            <p:ph type="ctrTitle"/>
          </p:nvPr>
        </p:nvSpPr>
        <p:spPr>
          <a:xfrm>
            <a:off x="685800" y="1481617"/>
            <a:ext cx="7851648" cy="914400"/>
          </a:xfrm>
        </p:spPr>
        <p:txBody>
          <a:bodyPr/>
          <a:lstStyle/>
          <a:p>
            <a:pPr algn="l" eaLnBrk="1" fontAlgn="auto" hangingPunct="1">
              <a:spcAft>
                <a:spcPts val="0"/>
              </a:spcAft>
              <a:defRPr/>
            </a:pPr>
            <a:r>
              <a:rPr lang="en-US" dirty="0" smtClean="0"/>
              <a:t>Gels and Magmas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181600"/>
          </a:xfrm>
        </p:spPr>
        <p:txBody>
          <a:bodyPr/>
          <a:lstStyle/>
          <a:p>
            <a:pPr marL="274320" indent="-274320" eaLnBrk="1" fontAlgn="auto" hangingPunct="1">
              <a:spcAft>
                <a:spcPts val="0"/>
              </a:spcAft>
              <a:buClr>
                <a:schemeClr val="accent3"/>
              </a:buClr>
              <a:buFont typeface="Wingdings 2"/>
              <a:buChar char=""/>
              <a:defRPr/>
            </a:pPr>
            <a:r>
              <a:rPr lang="en-US" sz="2700" dirty="0" smtClean="0"/>
              <a:t>The gel should exhibit little viscosity change under the temperature variations of the normal use and storage.</a:t>
            </a:r>
          </a:p>
          <a:p>
            <a:pPr marL="274320" indent="-274320" eaLnBrk="1" fontAlgn="auto" hangingPunct="1">
              <a:spcAft>
                <a:spcPts val="0"/>
              </a:spcAft>
              <a:buClr>
                <a:schemeClr val="accent3"/>
              </a:buClr>
              <a:buFont typeface="Wingdings 2"/>
              <a:buChar char=""/>
              <a:defRPr/>
            </a:pPr>
            <a:r>
              <a:rPr lang="en-US" sz="2700" dirty="0" smtClean="0"/>
              <a:t>Cost consideration.</a:t>
            </a:r>
          </a:p>
          <a:p>
            <a:pPr marL="274320" indent="-274320" eaLnBrk="1" fontAlgn="auto" hangingPunct="1">
              <a:spcAft>
                <a:spcPts val="0"/>
              </a:spcAft>
              <a:buClr>
                <a:schemeClr val="accent3"/>
              </a:buClr>
              <a:buFont typeface="Wingdings 2"/>
              <a:buChar char=""/>
              <a:defRPr/>
            </a:pPr>
            <a:r>
              <a:rPr lang="en-US" sz="2700" dirty="0" smtClean="0"/>
              <a:t>Microbial contamination.</a:t>
            </a:r>
          </a:p>
          <a:p>
            <a:pPr marL="274320" indent="-274320" eaLnBrk="1" fontAlgn="auto" hangingPunct="1">
              <a:spcAft>
                <a:spcPts val="0"/>
              </a:spcAft>
              <a:buClr>
                <a:schemeClr val="accent3"/>
              </a:buClr>
              <a:buFont typeface="Wingdings 2"/>
              <a:buChar char=""/>
              <a:defRPr/>
            </a:pPr>
            <a:r>
              <a:rPr lang="en-US" sz="2700" dirty="0" smtClean="0"/>
              <a:t>Many  gels, those of a polysaccharide are susceptible to microbial degradation.</a:t>
            </a:r>
          </a:p>
          <a:p>
            <a:pPr marL="274320" indent="-274320" eaLnBrk="1" fontAlgn="auto" hangingPunct="1">
              <a:spcAft>
                <a:spcPts val="0"/>
              </a:spcAft>
              <a:buClr>
                <a:schemeClr val="accent3"/>
              </a:buClr>
              <a:buFont typeface="Wingdings 2"/>
              <a:buChar char=""/>
              <a:defRPr/>
            </a:pPr>
            <a:r>
              <a:rPr lang="en-US" sz="2700" dirty="0" smtClean="0"/>
              <a:t>The gel characteristics should match the intended use.</a:t>
            </a:r>
          </a:p>
          <a:p>
            <a:pPr marL="641033" lvl="1" indent="-274320" eaLnBrk="1" fontAlgn="auto" hangingPunct="1">
              <a:spcAft>
                <a:spcPts val="0"/>
              </a:spcAft>
              <a:buClr>
                <a:srgbClr val="FFFF00"/>
              </a:buClr>
              <a:buSzPct val="90000"/>
              <a:buFont typeface="Wingdings 2"/>
              <a:buChar char=""/>
              <a:defRPr/>
            </a:pPr>
            <a:r>
              <a:rPr lang="en-US" sz="2700" dirty="0" smtClean="0"/>
              <a:t>Topical gel</a:t>
            </a:r>
          </a:p>
          <a:p>
            <a:pPr marL="641033" lvl="1" indent="-274320" eaLnBrk="1" fontAlgn="auto" hangingPunct="1">
              <a:spcAft>
                <a:spcPts val="0"/>
              </a:spcAft>
              <a:buClr>
                <a:srgbClr val="FFFF00"/>
              </a:buClr>
              <a:buSzPct val="90000"/>
              <a:buFont typeface="Wingdings 2"/>
              <a:buChar char=""/>
              <a:defRPr/>
            </a:pPr>
            <a:r>
              <a:rPr lang="en-US" sz="2700" dirty="0" smtClean="0"/>
              <a:t>Ophthalmic gel must be sterile.</a:t>
            </a:r>
          </a:p>
          <a:p>
            <a:pPr marL="0" indent="0" eaLnBrk="1" fontAlgn="auto" hangingPunct="1">
              <a:spcAft>
                <a:spcPts val="0"/>
              </a:spcAft>
              <a:buClr>
                <a:schemeClr val="accent3"/>
              </a:buClr>
              <a:buNone/>
              <a:defRPr/>
            </a:pPr>
            <a:r>
              <a:rPr lang="en-US" b="1" dirty="0" smtClean="0">
                <a:solidFill>
                  <a:srgbClr val="FFFF00"/>
                </a:solidFill>
              </a:rPr>
              <a:t>    Consumers  tend to prefer gel products with high</a:t>
            </a:r>
          </a:p>
          <a:p>
            <a:pPr marL="0" indent="0" eaLnBrk="1" fontAlgn="auto" hangingPunct="1">
              <a:spcAft>
                <a:spcPts val="0"/>
              </a:spcAft>
              <a:buClr>
                <a:schemeClr val="accent3"/>
              </a:buClr>
              <a:buNone/>
              <a:defRPr/>
            </a:pPr>
            <a:r>
              <a:rPr lang="en-US" b="1" dirty="0" smtClean="0">
                <a:solidFill>
                  <a:srgbClr val="FFFF00"/>
                </a:solidFill>
              </a:rPr>
              <a:t>       optical clarity.</a:t>
            </a:r>
          </a:p>
          <a:p>
            <a:pPr marL="274320" indent="-274320" eaLnBrk="1" fontAlgn="auto" hangingPunct="1">
              <a:spcAft>
                <a:spcPts val="0"/>
              </a:spcAft>
              <a:buClr>
                <a:schemeClr val="accent3"/>
              </a:buClr>
              <a:buFont typeface="Wingdings 2"/>
              <a:buChar char=""/>
              <a:defRPr/>
            </a:pPr>
            <a:endParaRPr lang="en-US" dirty="0" smtClean="0"/>
          </a:p>
          <a:p>
            <a:pPr eaLnBrk="1" hangingPunct="1">
              <a:defRPr/>
            </a:pPr>
            <a:endParaRPr lang="en-US" dirty="0"/>
          </a:p>
        </p:txBody>
      </p:sp>
      <p:sp>
        <p:nvSpPr>
          <p:cNvPr id="4" name="Slide Number Placeholder 3"/>
          <p:cNvSpPr>
            <a:spLocks noGrp="1"/>
          </p:cNvSpPr>
          <p:nvPr>
            <p:ph type="sldNum" sz="quarter" idx="12"/>
          </p:nvPr>
        </p:nvSpPr>
        <p:spPr/>
        <p:txBody>
          <a:bodyPr/>
          <a:lstStyle/>
          <a:p>
            <a:pPr>
              <a:defRPr/>
            </a:pPr>
            <a:fld id="{D74D617F-BC6E-4C6D-9C1F-17E9B0CE188F}" type="slidenum">
              <a:rPr lang="en-US" smtClean="0"/>
              <a:pPr>
                <a:defRPr/>
              </a:pPr>
              <a:t>10</a:t>
            </a:fld>
            <a:endParaRPr lang="en-US"/>
          </a:p>
        </p:txBody>
      </p:sp>
      <p:sp>
        <p:nvSpPr>
          <p:cNvPr id="15364" name="TextBox 4"/>
          <p:cNvSpPr txBox="1">
            <a:spLocks noChangeArrowheads="1"/>
          </p:cNvSpPr>
          <p:nvPr/>
        </p:nvSpPr>
        <p:spPr bwMode="auto">
          <a:xfrm>
            <a:off x="533400" y="0"/>
            <a:ext cx="4376738" cy="708025"/>
          </a:xfrm>
          <a:prstGeom prst="rect">
            <a:avLst/>
          </a:prstGeom>
          <a:noFill/>
          <a:ln w="9525">
            <a:noFill/>
            <a:miter lim="800000"/>
            <a:headEnd/>
            <a:tailEnd/>
          </a:ln>
        </p:spPr>
        <p:txBody>
          <a:bodyPr wrap="none">
            <a:spAutoFit/>
          </a:bodyPr>
          <a:lstStyle/>
          <a:p>
            <a:pPr algn="l" rtl="0"/>
            <a:r>
              <a:rPr lang="en-US" sz="4000" dirty="0">
                <a:solidFill>
                  <a:srgbClr val="FFFF00"/>
                </a:solidFill>
              </a:rPr>
              <a:t>Characteristics…..</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solidFill>
                  <a:srgbClr val="FFFF00"/>
                </a:solidFill>
              </a:rPr>
              <a:t>Aim  </a:t>
            </a:r>
          </a:p>
        </p:txBody>
      </p:sp>
      <p:sp>
        <p:nvSpPr>
          <p:cNvPr id="16387" name="Content Placeholder 2"/>
          <p:cNvSpPr>
            <a:spLocks noGrp="1"/>
          </p:cNvSpPr>
          <p:nvPr>
            <p:ph idx="1"/>
          </p:nvPr>
        </p:nvSpPr>
        <p:spPr>
          <a:xfrm>
            <a:off x="457200" y="2316163"/>
            <a:ext cx="8229600" cy="2560637"/>
          </a:xfrm>
        </p:spPr>
        <p:txBody>
          <a:bodyPr/>
          <a:lstStyle/>
          <a:p>
            <a:pPr marL="0" indent="0" eaLnBrk="1" hangingPunct="1">
              <a:buNone/>
            </a:pPr>
            <a:r>
              <a:rPr lang="en-US" dirty="0" smtClean="0"/>
              <a:t>     </a:t>
            </a:r>
            <a:r>
              <a:rPr lang="en-US" sz="3200" i="1" dirty="0" smtClean="0">
                <a:solidFill>
                  <a:srgbClr val="FFFF00"/>
                </a:solidFill>
                <a:effectLst>
                  <a:outerShdw blurRad="38100" dist="38100" dir="2700000" algn="tl">
                    <a:srgbClr val="000000">
                      <a:alpha val="43137"/>
                    </a:srgbClr>
                  </a:outerShdw>
                </a:effectLst>
              </a:rPr>
              <a:t>The aim is to produce:</a:t>
            </a:r>
          </a:p>
          <a:p>
            <a:pPr eaLnBrk="1" hangingPunct="1"/>
            <a:r>
              <a:rPr lang="en-US" dirty="0" smtClean="0"/>
              <a:t> Stable.</a:t>
            </a:r>
          </a:p>
          <a:p>
            <a:pPr eaLnBrk="1" hangingPunct="1"/>
            <a:r>
              <a:rPr lang="en-US" dirty="0" smtClean="0"/>
              <a:t> Elegant.</a:t>
            </a:r>
          </a:p>
          <a:p>
            <a:pPr eaLnBrk="1" hangingPunct="1"/>
            <a:r>
              <a:rPr lang="en-US" dirty="0" smtClean="0"/>
              <a:t> Economical gel product adequately suited for its intended use.</a:t>
            </a:r>
          </a:p>
        </p:txBody>
      </p:sp>
      <p:sp>
        <p:nvSpPr>
          <p:cNvPr id="4" name="Slide Number Placeholder 3"/>
          <p:cNvSpPr>
            <a:spLocks noGrp="1"/>
          </p:cNvSpPr>
          <p:nvPr>
            <p:ph type="sldNum" sz="quarter" idx="12"/>
          </p:nvPr>
        </p:nvSpPr>
        <p:spPr/>
        <p:txBody>
          <a:bodyPr/>
          <a:lstStyle/>
          <a:p>
            <a:pPr>
              <a:defRPr/>
            </a:pPr>
            <a:fld id="{E3B3CD36-544C-4A5E-A551-24BD3DCBAD2B}"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2895600" cy="838200"/>
          </a:xfrm>
        </p:spPr>
        <p:txBody>
          <a:bodyPr/>
          <a:lstStyle/>
          <a:p>
            <a:pPr eaLnBrk="1" hangingPunct="1"/>
            <a:r>
              <a:rPr lang="en-US" dirty="0" smtClean="0">
                <a:solidFill>
                  <a:srgbClr val="FFFF00"/>
                </a:solidFill>
              </a:rPr>
              <a:t>     Terms</a:t>
            </a:r>
          </a:p>
        </p:txBody>
      </p:sp>
      <p:sp>
        <p:nvSpPr>
          <p:cNvPr id="3" name="Content Placeholder 2"/>
          <p:cNvSpPr>
            <a:spLocks noGrp="1"/>
          </p:cNvSpPr>
          <p:nvPr>
            <p:ph idx="1"/>
          </p:nvPr>
        </p:nvSpPr>
        <p:spPr>
          <a:xfrm>
            <a:off x="457200" y="1371600"/>
            <a:ext cx="8382000" cy="5257800"/>
          </a:xfrm>
        </p:spPr>
        <p:txBody>
          <a:bodyPr>
            <a:normAutofit/>
          </a:bodyPr>
          <a:lstStyle/>
          <a:p>
            <a:pPr marL="742950" indent="-742950" eaLnBrk="1" hangingPunct="1">
              <a:lnSpc>
                <a:spcPct val="80000"/>
              </a:lnSpc>
              <a:buClr>
                <a:srgbClr val="FFFF00"/>
              </a:buClr>
              <a:buFont typeface="Calibri" pitchFamily="34" charset="0"/>
              <a:buAutoNum type="arabicPeriod"/>
            </a:pPr>
            <a:r>
              <a:rPr lang="en-US" sz="3600" b="1" dirty="0" smtClean="0">
                <a:solidFill>
                  <a:srgbClr val="92D050"/>
                </a:solidFill>
              </a:rPr>
              <a:t>Syneresis</a:t>
            </a:r>
            <a:r>
              <a:rPr lang="en-US" sz="3600" dirty="0" smtClean="0">
                <a:solidFill>
                  <a:srgbClr val="92D050"/>
                </a:solidFill>
              </a:rPr>
              <a:t>: </a:t>
            </a:r>
          </a:p>
          <a:p>
            <a:pPr marL="742950" indent="-742950" eaLnBrk="1" hangingPunct="1">
              <a:lnSpc>
                <a:spcPct val="80000"/>
              </a:lnSpc>
              <a:buFont typeface="Wingdings 2" pitchFamily="18" charset="2"/>
              <a:buNone/>
            </a:pPr>
            <a:r>
              <a:rPr lang="en-US" sz="2400" dirty="0" smtClean="0"/>
              <a:t>	</a:t>
            </a:r>
            <a:r>
              <a:rPr lang="en-US" sz="2500" dirty="0" smtClean="0"/>
              <a:t>When the gel is stands for some time, it often shrinks and some of the water will pressed out. Syneresis becomes more obvious  as the concentration of polymer decreases. It occurs in Organic and Inorganic gels</a:t>
            </a:r>
          </a:p>
          <a:p>
            <a:pPr marL="742950" indent="-742950" eaLnBrk="1" hangingPunct="1">
              <a:lnSpc>
                <a:spcPct val="80000"/>
              </a:lnSpc>
              <a:buClr>
                <a:srgbClr val="FFFF00"/>
              </a:buClr>
              <a:buFont typeface="Calibri" pitchFamily="34" charset="0"/>
              <a:buAutoNum type="arabicPeriod" startAt="2"/>
            </a:pPr>
            <a:r>
              <a:rPr lang="en-US" sz="3600" b="1" dirty="0" smtClean="0">
                <a:solidFill>
                  <a:srgbClr val="92D050"/>
                </a:solidFill>
              </a:rPr>
              <a:t>Swelling: </a:t>
            </a:r>
          </a:p>
          <a:p>
            <a:pPr marL="742950" indent="-742950" eaLnBrk="1" hangingPunct="1">
              <a:lnSpc>
                <a:spcPct val="80000"/>
              </a:lnSpc>
              <a:buFont typeface="Wingdings 2" pitchFamily="18" charset="2"/>
              <a:buNone/>
            </a:pPr>
            <a:r>
              <a:rPr lang="en-US" sz="2400" dirty="0" smtClean="0"/>
              <a:t>	Taking up water by the gel and increase the volume of the gel, solvent penetrate the gel matrix so that gel-gel interactions are replace by gel solvent interactions. </a:t>
            </a:r>
          </a:p>
          <a:p>
            <a:pPr marL="742950" indent="-742950" eaLnBrk="1" hangingPunct="1">
              <a:lnSpc>
                <a:spcPct val="80000"/>
              </a:lnSpc>
              <a:buClr>
                <a:srgbClr val="FFFF00"/>
              </a:buClr>
              <a:buFont typeface="Calibri" pitchFamily="34" charset="0"/>
              <a:buAutoNum type="arabicPeriod" startAt="3"/>
            </a:pPr>
            <a:r>
              <a:rPr lang="en-US" sz="3600" b="1" dirty="0" smtClean="0">
                <a:solidFill>
                  <a:srgbClr val="92D050"/>
                </a:solidFill>
              </a:rPr>
              <a:t>Imbibition's:</a:t>
            </a:r>
          </a:p>
          <a:p>
            <a:pPr marL="881063" lvl="1" indent="-514350" eaLnBrk="1" hangingPunct="1">
              <a:lnSpc>
                <a:spcPct val="80000"/>
              </a:lnSpc>
              <a:buClr>
                <a:srgbClr val="9BBB59"/>
              </a:buClr>
              <a:buFont typeface="Wingdings 2" pitchFamily="18" charset="2"/>
              <a:buNone/>
            </a:pPr>
            <a:r>
              <a:rPr lang="en-US" dirty="0" smtClean="0"/>
              <a:t>     Taking up water by the gel without increase in the</a:t>
            </a:r>
            <a:endParaRPr lang="en-US" sz="2400" dirty="0" smtClean="0"/>
          </a:p>
        </p:txBody>
      </p:sp>
      <p:sp>
        <p:nvSpPr>
          <p:cNvPr id="4" name="Slide Number Placeholder 3"/>
          <p:cNvSpPr>
            <a:spLocks noGrp="1"/>
          </p:cNvSpPr>
          <p:nvPr>
            <p:ph type="sldNum" sz="quarter" idx="12"/>
          </p:nvPr>
        </p:nvSpPr>
        <p:spPr/>
        <p:txBody>
          <a:bodyPr/>
          <a:lstStyle/>
          <a:p>
            <a:pPr>
              <a:defRPr/>
            </a:pPr>
            <a:fld id="{56C1EC97-0D55-4AA1-9862-A19F7E331051}"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590550"/>
          </a:xfrm>
        </p:spPr>
        <p:txBody>
          <a:bodyPr/>
          <a:lstStyle/>
          <a:p>
            <a:pPr algn="ctr" eaLnBrk="1" hangingPunct="1">
              <a:defRPr/>
            </a:pPr>
            <a:r>
              <a:rPr lang="en-US" sz="4800" b="1" dirty="0" smtClean="0">
                <a:solidFill>
                  <a:srgbClr val="92D050"/>
                </a:solidFill>
                <a:latin typeface="+mn-lt"/>
                <a:ea typeface="+mn-ea"/>
                <a:cs typeface="+mn-cs"/>
              </a:rPr>
              <a:t>Structure</a:t>
            </a:r>
          </a:p>
        </p:txBody>
      </p:sp>
      <p:sp>
        <p:nvSpPr>
          <p:cNvPr id="18435" name="Content Placeholder 2"/>
          <p:cNvSpPr>
            <a:spLocks noGrp="1"/>
          </p:cNvSpPr>
          <p:nvPr>
            <p:ph idx="1"/>
          </p:nvPr>
        </p:nvSpPr>
        <p:spPr>
          <a:xfrm>
            <a:off x="228600" y="685800"/>
            <a:ext cx="8686800" cy="5715000"/>
          </a:xfrm>
        </p:spPr>
        <p:txBody>
          <a:bodyPr/>
          <a:lstStyle/>
          <a:p>
            <a:pPr eaLnBrk="1" hangingPunct="1"/>
            <a:r>
              <a:rPr lang="en-US" sz="2700" dirty="0" smtClean="0"/>
              <a:t>Inorganic particles are capable of gelling a vehicle by the formation of a specific structure</a:t>
            </a:r>
            <a:r>
              <a:rPr lang="en-US" sz="2700" dirty="0"/>
              <a:t> </a:t>
            </a:r>
            <a:r>
              <a:rPr lang="en-US" sz="2700" dirty="0" smtClean="0"/>
              <a:t>in the medium.</a:t>
            </a:r>
          </a:p>
          <a:p>
            <a:pPr eaLnBrk="1" hangingPunct="1"/>
            <a:endParaRPr lang="en-US" sz="1200" dirty="0" smtClean="0"/>
          </a:p>
          <a:p>
            <a:pPr eaLnBrk="1" hangingPunct="1"/>
            <a:r>
              <a:rPr lang="en-US" sz="2700" dirty="0" smtClean="0"/>
              <a:t>Clays, such as </a:t>
            </a:r>
            <a:r>
              <a:rPr lang="en-US" sz="2700" dirty="0"/>
              <a:t>B</a:t>
            </a:r>
            <a:r>
              <a:rPr lang="en-US" sz="2700" dirty="0" smtClean="0"/>
              <a:t>entonite or kaolin, possess a lamellar structure that can be extensively hydrated. </a:t>
            </a:r>
          </a:p>
          <a:p>
            <a:pPr eaLnBrk="1" hangingPunct="1"/>
            <a:endParaRPr lang="en-US" sz="1200" dirty="0" smtClean="0"/>
          </a:p>
          <a:p>
            <a:pPr eaLnBrk="1" hangingPunct="1"/>
            <a:r>
              <a:rPr lang="en-US" sz="2700" dirty="0" smtClean="0"/>
              <a:t>The flat structure of </a:t>
            </a:r>
            <a:r>
              <a:rPr lang="en-US" sz="2700" dirty="0"/>
              <a:t>B</a:t>
            </a:r>
            <a:r>
              <a:rPr lang="en-US" sz="2700" dirty="0" smtClean="0"/>
              <a:t>entonite particles are  negatively charged at the face, and positively charged at the edges. </a:t>
            </a:r>
          </a:p>
          <a:p>
            <a:pPr marL="0" indent="0" eaLnBrk="1" hangingPunct="1">
              <a:buNone/>
            </a:pPr>
            <a:r>
              <a:rPr lang="en-US" sz="2700" dirty="0"/>
              <a:t> </a:t>
            </a:r>
            <a:r>
              <a:rPr lang="en-US" sz="2700" dirty="0" smtClean="0"/>
              <a:t>  The attraction forces between the face and the edges,</a:t>
            </a:r>
          </a:p>
          <a:p>
            <a:pPr marL="0" indent="0" eaLnBrk="1" hangingPunct="1">
              <a:buNone/>
            </a:pPr>
            <a:r>
              <a:rPr lang="en-US" sz="2700" dirty="0" smtClean="0"/>
              <a:t>   creates a three dimensional network of particles throughout the liquid, which immobilizing the solvent.</a:t>
            </a:r>
          </a:p>
          <a:p>
            <a:pPr eaLnBrk="1" hangingPunct="1"/>
            <a:endParaRPr lang="en-US" sz="1200" dirty="0" smtClean="0"/>
          </a:p>
          <a:p>
            <a:pPr eaLnBrk="1" hangingPunct="1"/>
            <a:endParaRPr lang="en-US" sz="2700" dirty="0" smtClean="0"/>
          </a:p>
        </p:txBody>
      </p:sp>
      <p:sp>
        <p:nvSpPr>
          <p:cNvPr id="4" name="Slide Number Placeholder 3"/>
          <p:cNvSpPr>
            <a:spLocks noGrp="1"/>
          </p:cNvSpPr>
          <p:nvPr>
            <p:ph type="sldNum" sz="quarter" idx="12"/>
          </p:nvPr>
        </p:nvSpPr>
        <p:spPr/>
        <p:txBody>
          <a:bodyPr/>
          <a:lstStyle/>
          <a:p>
            <a:pPr>
              <a:defRPr/>
            </a:pPr>
            <a:fld id="{DA70F73D-1A79-4D68-BD4F-BE63BEC977DD}"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7250"/>
          </a:xfrm>
        </p:spPr>
        <p:txBody>
          <a:bodyPr/>
          <a:lstStyle/>
          <a:p>
            <a:r>
              <a:rPr lang="en-US" dirty="0" smtClean="0">
                <a:solidFill>
                  <a:srgbClr val="00B050"/>
                </a:solidFill>
              </a:rPr>
              <a:t>Characteristics of this gel</a:t>
            </a:r>
            <a:endParaRPr lang="en-US" dirty="0">
              <a:solidFill>
                <a:srgbClr val="00B050"/>
              </a:solidFill>
            </a:endParaRPr>
          </a:p>
        </p:txBody>
      </p:sp>
      <p:sp>
        <p:nvSpPr>
          <p:cNvPr id="3" name="Content Placeholder 2"/>
          <p:cNvSpPr>
            <a:spLocks noGrp="1"/>
          </p:cNvSpPr>
          <p:nvPr>
            <p:ph idx="1"/>
          </p:nvPr>
        </p:nvSpPr>
        <p:spPr>
          <a:xfrm>
            <a:off x="457200" y="2667000"/>
            <a:ext cx="8229600" cy="2408237"/>
          </a:xfrm>
        </p:spPr>
        <p:txBody>
          <a:bodyPr/>
          <a:lstStyle/>
          <a:p>
            <a:pPr marL="0" indent="0" algn="ctr">
              <a:buNone/>
            </a:pPr>
            <a:r>
              <a:rPr lang="en-US" sz="3800" dirty="0">
                <a:solidFill>
                  <a:srgbClr val="FFFF00"/>
                </a:solidFill>
              </a:rPr>
              <a:t>The interactions between the particles are fairly weak, being broken by stirring or shaking.</a:t>
            </a:r>
          </a:p>
          <a:p>
            <a:pPr algn="ctr"/>
            <a:endParaRPr lang="en-US" sz="3800" dirty="0">
              <a:solidFill>
                <a:srgbClr val="FFFF00"/>
              </a:solidFill>
            </a:endParaRPr>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14</a:t>
            </a:fld>
            <a:endParaRPr lang="en-US"/>
          </a:p>
        </p:txBody>
      </p:sp>
    </p:spTree>
    <p:extLst>
      <p:ext uri="{BB962C8B-B14F-4D97-AF65-F5344CB8AC3E}">
        <p14:creationId xmlns:p14="http://schemas.microsoft.com/office/powerpoint/2010/main" val="260844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0A062DE-F98D-4DC0-A834-6623EBC8F32A}" type="slidenum">
              <a:rPr lang="en-US" smtClean="0"/>
              <a:pPr>
                <a:defRPr/>
              </a:pPr>
              <a:t>15</a:t>
            </a:fld>
            <a:endParaRPr lang="en-US"/>
          </a:p>
        </p:txBody>
      </p:sp>
      <p:pic>
        <p:nvPicPr>
          <p:cNvPr id="4" name="Content Placeholder 3" descr="bilayer_gel.gif"/>
          <p:cNvPicPr>
            <a:picLocks noChangeAspect="1"/>
          </p:cNvPicPr>
          <p:nvPr/>
        </p:nvPicPr>
        <p:blipFill>
          <a:blip r:embed="rId2"/>
          <a:srcRect/>
          <a:stretch>
            <a:fillRect/>
          </a:stretch>
        </p:blipFill>
        <p:spPr bwMode="auto">
          <a:xfrm>
            <a:off x="762000" y="644817"/>
            <a:ext cx="2568710" cy="2798100"/>
          </a:xfrm>
          <a:prstGeom prst="rect">
            <a:avLst/>
          </a:prstGeom>
          <a:noFill/>
          <a:ln w="9525">
            <a:noFill/>
            <a:miter lim="800000"/>
            <a:headEnd/>
            <a:tailEnd/>
          </a:ln>
        </p:spPr>
      </p:pic>
      <p:pic>
        <p:nvPicPr>
          <p:cNvPr id="5" name="Content Placeholder 4" descr="chiken wire structure.jpg"/>
          <p:cNvPicPr>
            <a:picLocks noChangeAspect="1"/>
          </p:cNvPicPr>
          <p:nvPr/>
        </p:nvPicPr>
        <p:blipFill>
          <a:blip r:embed="rId3"/>
          <a:srcRect/>
          <a:stretch>
            <a:fillRect/>
          </a:stretch>
        </p:blipFill>
        <p:spPr bwMode="auto">
          <a:xfrm rot="5400000">
            <a:off x="6238333" y="3637541"/>
            <a:ext cx="2787381" cy="2411850"/>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3589454" y="3466260"/>
            <a:ext cx="2828591" cy="2780106"/>
          </a:xfrm>
          <a:prstGeom prst="rect">
            <a:avLst/>
          </a:prstGeom>
        </p:spPr>
      </p:pic>
      <p:pic>
        <p:nvPicPr>
          <p:cNvPr id="1026" name="Picture 2" descr="Image result for gel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466260"/>
            <a:ext cx="2819400" cy="2780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3330710" y="633931"/>
            <a:ext cx="2494883" cy="2786377"/>
          </a:xfrm>
          <a:prstGeom prst="rect">
            <a:avLst/>
          </a:prstGeom>
        </p:spPr>
      </p:pic>
      <p:pic>
        <p:nvPicPr>
          <p:cNvPr id="1030" name="Picture 6" descr="Image result for gel struc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8559" y="679883"/>
            <a:ext cx="2989390" cy="279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05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a:xfrm>
            <a:off x="457200" y="76200"/>
            <a:ext cx="8229600" cy="838200"/>
          </a:xfrm>
        </p:spPr>
        <p:txBody>
          <a:bodyPr/>
          <a:lstStyle/>
          <a:p>
            <a:r>
              <a:rPr lang="en-US" dirty="0" smtClean="0">
                <a:solidFill>
                  <a:srgbClr val="FFFF00"/>
                </a:solidFill>
              </a:rPr>
              <a:t>Structure continue </a:t>
            </a:r>
          </a:p>
        </p:txBody>
      </p:sp>
      <p:sp>
        <p:nvSpPr>
          <p:cNvPr id="132099" name="Rectangle 3"/>
          <p:cNvSpPr>
            <a:spLocks noGrp="1"/>
          </p:cNvSpPr>
          <p:nvPr>
            <p:ph type="body" idx="1"/>
          </p:nvPr>
        </p:nvSpPr>
        <p:spPr>
          <a:xfrm>
            <a:off x="457200" y="1066800"/>
            <a:ext cx="8229600" cy="5486400"/>
          </a:xfrm>
        </p:spPr>
        <p:txBody>
          <a:bodyPr/>
          <a:lstStyle/>
          <a:p>
            <a:r>
              <a:rPr lang="en-US" dirty="0" smtClean="0"/>
              <a:t>The long chains of organic gel formers are extended in solvents, as in aqueous gels as the result of hydrogen bond formation between water and hydroxyl groups of the gelling agents. </a:t>
            </a:r>
          </a:p>
          <a:p>
            <a:endParaRPr lang="en-US" sz="1400" dirty="0" smtClean="0"/>
          </a:p>
          <a:p>
            <a:r>
              <a:rPr lang="en-US" dirty="0" smtClean="0"/>
              <a:t>In a poor solvent, the gel molecule </a:t>
            </a:r>
            <a:r>
              <a:rPr lang="en-US" dirty="0"/>
              <a:t> </a:t>
            </a:r>
            <a:r>
              <a:rPr lang="en-US" dirty="0" smtClean="0"/>
              <a:t>are more tightly coiled, preferring self-interaction to interaction with the solvent</a:t>
            </a:r>
            <a:r>
              <a:rPr lang="en-US" dirty="0"/>
              <a:t> </a:t>
            </a:r>
            <a:r>
              <a:rPr lang="en-US" dirty="0" smtClean="0"/>
              <a:t>so its more viscous.</a:t>
            </a:r>
          </a:p>
          <a:p>
            <a:pPr marL="0" indent="0">
              <a:buNone/>
            </a:pPr>
            <a:r>
              <a:rPr lang="en-US" dirty="0" smtClean="0"/>
              <a:t> </a:t>
            </a:r>
          </a:p>
          <a:p>
            <a:r>
              <a:rPr lang="en-US" dirty="0" smtClean="0">
                <a:solidFill>
                  <a:srgbClr val="FFFF00"/>
                </a:solidFill>
              </a:rPr>
              <a:t>Molecular entanglement is responsible for the viscosity and structure of organic gels.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a:xfrm>
            <a:off x="457200" y="0"/>
            <a:ext cx="8229600" cy="762000"/>
          </a:xfrm>
        </p:spPr>
        <p:txBody>
          <a:bodyPr/>
          <a:lstStyle/>
          <a:p>
            <a:r>
              <a:rPr lang="en-US" dirty="0" smtClean="0">
                <a:solidFill>
                  <a:srgbClr val="FFFF00"/>
                </a:solidFill>
              </a:rPr>
              <a:t>Structure</a:t>
            </a:r>
          </a:p>
        </p:txBody>
      </p:sp>
      <p:sp>
        <p:nvSpPr>
          <p:cNvPr id="134147" name="Rectangle 3"/>
          <p:cNvSpPr>
            <a:spLocks noGrp="1"/>
          </p:cNvSpPr>
          <p:nvPr>
            <p:ph type="body" idx="1"/>
          </p:nvPr>
        </p:nvSpPr>
        <p:spPr>
          <a:xfrm>
            <a:off x="304800" y="990600"/>
            <a:ext cx="8534400" cy="5105400"/>
          </a:xfrm>
        </p:spPr>
        <p:txBody>
          <a:bodyPr/>
          <a:lstStyle/>
          <a:p>
            <a:pPr marL="0" indent="0">
              <a:lnSpc>
                <a:spcPct val="80000"/>
              </a:lnSpc>
              <a:buNone/>
            </a:pPr>
            <a:r>
              <a:rPr lang="en-US" sz="3000" b="1" dirty="0" smtClean="0">
                <a:solidFill>
                  <a:srgbClr val="FFFF00"/>
                </a:solidFill>
              </a:rPr>
              <a:t>  </a:t>
            </a:r>
            <a:r>
              <a:rPr lang="en-US" sz="3600" b="1" dirty="0" smtClean="0"/>
              <a:t> 1. </a:t>
            </a:r>
            <a:r>
              <a:rPr lang="en-US" sz="3000" b="1" dirty="0" smtClean="0">
                <a:solidFill>
                  <a:srgbClr val="FFFF00"/>
                </a:solidFill>
              </a:rPr>
              <a:t>Salting out.</a:t>
            </a:r>
          </a:p>
          <a:p>
            <a:pPr algn="just">
              <a:lnSpc>
                <a:spcPct val="80000"/>
              </a:lnSpc>
            </a:pPr>
            <a:r>
              <a:rPr lang="en-US" sz="2800" dirty="0" smtClean="0"/>
              <a:t>Salts may attract part of the water and the polymer, allowing the formation of more intermolecular secondary bonds, leading to gelation and precipitation. </a:t>
            </a:r>
            <a:r>
              <a:rPr lang="en-US" sz="2800" dirty="0" smtClean="0">
                <a:solidFill>
                  <a:srgbClr val="FFFF00"/>
                </a:solidFill>
              </a:rPr>
              <a:t>This is known as salting out.</a:t>
            </a:r>
          </a:p>
          <a:p>
            <a:pPr marL="0" indent="0">
              <a:lnSpc>
                <a:spcPct val="80000"/>
              </a:lnSpc>
              <a:buNone/>
            </a:pPr>
            <a:r>
              <a:rPr lang="en-US" sz="3000" dirty="0" smtClean="0"/>
              <a:t> </a:t>
            </a:r>
          </a:p>
          <a:p>
            <a:pPr marL="0" indent="0">
              <a:lnSpc>
                <a:spcPct val="80000"/>
              </a:lnSpc>
              <a:buNone/>
            </a:pPr>
            <a:r>
              <a:rPr lang="en-US" sz="3000" b="1" dirty="0">
                <a:solidFill>
                  <a:srgbClr val="FFFF00"/>
                </a:solidFill>
              </a:rPr>
              <a:t> </a:t>
            </a:r>
            <a:r>
              <a:rPr lang="en-US" sz="3000" b="1" dirty="0" smtClean="0">
                <a:solidFill>
                  <a:srgbClr val="FFFF00"/>
                </a:solidFill>
              </a:rPr>
              <a:t>  </a:t>
            </a:r>
            <a:r>
              <a:rPr lang="en-US" sz="3600" b="1" dirty="0" smtClean="0"/>
              <a:t>2. </a:t>
            </a:r>
            <a:r>
              <a:rPr lang="en-US" sz="3000" b="1" dirty="0" smtClean="0">
                <a:solidFill>
                  <a:srgbClr val="FFFF00"/>
                </a:solidFill>
              </a:rPr>
              <a:t>Multivalent captions </a:t>
            </a:r>
          </a:p>
          <a:p>
            <a:pPr algn="just">
              <a:lnSpc>
                <a:spcPct val="80000"/>
              </a:lnSpc>
            </a:pPr>
            <a:r>
              <a:rPr lang="en-US" sz="2800" dirty="0" smtClean="0"/>
              <a:t>Multivalent have a strong effect on the solutions of </a:t>
            </a:r>
            <a:r>
              <a:rPr lang="en-US" sz="2800" dirty="0" smtClean="0">
                <a:solidFill>
                  <a:srgbClr val="FFFF00"/>
                </a:solidFill>
              </a:rPr>
              <a:t>anionic polymers</a:t>
            </a:r>
            <a:r>
              <a:rPr lang="en-US" sz="2800" dirty="0" smtClean="0"/>
              <a:t>. Bridging of the polymers by di- or trivalent cations</a:t>
            </a:r>
            <a:r>
              <a:rPr lang="en-US" sz="2800" dirty="0"/>
              <a:t>.</a:t>
            </a:r>
            <a:endParaRPr lang="en-US" sz="2800" dirty="0" smtClean="0"/>
          </a:p>
          <a:p>
            <a:pPr algn="just">
              <a:lnSpc>
                <a:spcPct val="80000"/>
              </a:lnSpc>
            </a:pPr>
            <a:r>
              <a:rPr lang="en-US" sz="2800" dirty="0" smtClean="0"/>
              <a:t>Example (addition of </a:t>
            </a:r>
            <a:r>
              <a:rPr lang="en-US" sz="2800" b="1" dirty="0" smtClean="0">
                <a:solidFill>
                  <a:schemeClr val="accent6">
                    <a:lumMod val="75000"/>
                  </a:schemeClr>
                </a:solidFill>
              </a:rPr>
              <a:t>copper </a:t>
            </a:r>
            <a:r>
              <a:rPr lang="en-US" sz="2800" dirty="0" smtClean="0"/>
              <a:t>to solution of Na- CMC or </a:t>
            </a:r>
            <a:r>
              <a:rPr lang="en-US" sz="2800" dirty="0" smtClean="0">
                <a:solidFill>
                  <a:srgbClr val="FFC000"/>
                </a:solidFill>
              </a:rPr>
              <a:t>calcium</a:t>
            </a:r>
            <a:r>
              <a:rPr lang="en-US" sz="2800" dirty="0" smtClean="0"/>
              <a:t> to sodium alginate, leads to gel formation.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876800"/>
          </a:xfrm>
        </p:spPr>
        <p:txBody>
          <a:bodyPr/>
          <a:lstStyle/>
          <a:p>
            <a:pPr marL="0" indent="0">
              <a:lnSpc>
                <a:spcPct val="80000"/>
              </a:lnSpc>
              <a:buNone/>
            </a:pPr>
            <a:r>
              <a:rPr lang="en-US" b="1" dirty="0" smtClean="0">
                <a:solidFill>
                  <a:srgbClr val="FFFF00"/>
                </a:solidFill>
              </a:rPr>
              <a:t>    </a:t>
            </a:r>
            <a:r>
              <a:rPr lang="en-US" sz="3600" b="1" dirty="0" smtClean="0"/>
              <a:t>    3.</a:t>
            </a:r>
            <a:r>
              <a:rPr lang="en-US" sz="3000" b="1" dirty="0" smtClean="0">
                <a:solidFill>
                  <a:srgbClr val="FFFF00"/>
                </a:solidFill>
              </a:rPr>
              <a:t> Addition of Alcohols</a:t>
            </a:r>
          </a:p>
          <a:p>
            <a:pPr>
              <a:lnSpc>
                <a:spcPct val="80000"/>
              </a:lnSpc>
            </a:pPr>
            <a:r>
              <a:rPr lang="en-US" sz="3000" b="1" dirty="0" smtClean="0">
                <a:solidFill>
                  <a:srgbClr val="FFFF00"/>
                </a:solidFill>
              </a:rPr>
              <a:t> </a:t>
            </a:r>
            <a:r>
              <a:rPr lang="en-US" sz="2800" dirty="0" smtClean="0"/>
              <a:t>Alcohols alter </a:t>
            </a:r>
            <a:r>
              <a:rPr lang="en-US" sz="2800" dirty="0"/>
              <a:t>the solvent’s characteristics, changing the solubility parameter. </a:t>
            </a:r>
            <a:endParaRPr lang="en-US" sz="2800" dirty="0" smtClean="0"/>
          </a:p>
          <a:p>
            <a:pPr algn="just">
              <a:lnSpc>
                <a:spcPct val="80000"/>
              </a:lnSpc>
            </a:pPr>
            <a:r>
              <a:rPr lang="en-US" sz="2800" dirty="0" smtClean="0"/>
              <a:t>The </a:t>
            </a:r>
            <a:r>
              <a:rPr lang="en-US" sz="2800" dirty="0"/>
              <a:t>addition of alcohol often </a:t>
            </a:r>
            <a:r>
              <a:rPr lang="en-US" sz="2800" dirty="0" smtClean="0"/>
              <a:t>make </a:t>
            </a:r>
            <a:r>
              <a:rPr lang="en-US" sz="2800" dirty="0" err="1"/>
              <a:t>C</a:t>
            </a:r>
            <a:r>
              <a:rPr lang="en-US" sz="2800" dirty="0" err="1" smtClean="0"/>
              <a:t>oacervation</a:t>
            </a:r>
            <a:r>
              <a:rPr lang="en-US" sz="2800" dirty="0" smtClean="0"/>
              <a:t> </a:t>
            </a:r>
            <a:r>
              <a:rPr lang="en-US" sz="2800" dirty="0"/>
              <a:t>rather than gelation. </a:t>
            </a:r>
            <a:endParaRPr lang="en-US" sz="2800" dirty="0" smtClean="0"/>
          </a:p>
          <a:p>
            <a:pPr algn="just">
              <a:lnSpc>
                <a:spcPct val="80000"/>
              </a:lnSpc>
            </a:pPr>
            <a:endParaRPr lang="en-US" sz="2800" dirty="0"/>
          </a:p>
          <a:p>
            <a:pPr algn="just">
              <a:lnSpc>
                <a:spcPct val="80000"/>
              </a:lnSpc>
            </a:pPr>
            <a:endParaRPr lang="en-US" sz="2800" dirty="0"/>
          </a:p>
          <a:p>
            <a:pPr algn="just">
              <a:lnSpc>
                <a:spcPct val="80000"/>
              </a:lnSpc>
            </a:pPr>
            <a:r>
              <a:rPr lang="en-US" sz="2800" dirty="0" err="1">
                <a:solidFill>
                  <a:srgbClr val="FFFF00"/>
                </a:solidFill>
              </a:rPr>
              <a:t>Coacervation</a:t>
            </a:r>
            <a:r>
              <a:rPr lang="en-US" sz="2800" dirty="0"/>
              <a:t> is the production of a viscous, solvated, polymer-rich phase. Leaving behind a phase that is mostly solvent and,  therefore, poor in polymer. </a:t>
            </a:r>
          </a:p>
          <a:p>
            <a:endParaRPr lang="en-US"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18</a:t>
            </a:fld>
            <a:endParaRPr lang="en-US"/>
          </a:p>
        </p:txBody>
      </p:sp>
    </p:spTree>
    <p:extLst>
      <p:ext uri="{BB962C8B-B14F-4D97-AF65-F5344CB8AC3E}">
        <p14:creationId xmlns:p14="http://schemas.microsoft.com/office/powerpoint/2010/main" val="2791592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a:xfrm>
            <a:off x="457200" y="228600"/>
            <a:ext cx="8229600" cy="685800"/>
          </a:xfrm>
        </p:spPr>
        <p:txBody>
          <a:bodyPr/>
          <a:lstStyle/>
          <a:p>
            <a:r>
              <a:rPr lang="en-US" sz="4000" dirty="0" smtClean="0">
                <a:solidFill>
                  <a:srgbClr val="FFFF00"/>
                </a:solidFill>
              </a:rPr>
              <a:t>The effect of Tem. on Gel formation</a:t>
            </a:r>
          </a:p>
        </p:txBody>
      </p:sp>
      <p:sp>
        <p:nvSpPr>
          <p:cNvPr id="135171" name="Rectangle 3"/>
          <p:cNvSpPr>
            <a:spLocks noGrp="1"/>
          </p:cNvSpPr>
          <p:nvPr>
            <p:ph type="body" idx="1"/>
          </p:nvPr>
        </p:nvSpPr>
        <p:spPr>
          <a:xfrm>
            <a:off x="228600" y="1295400"/>
            <a:ext cx="8610600" cy="4953000"/>
          </a:xfrm>
        </p:spPr>
        <p:txBody>
          <a:bodyPr/>
          <a:lstStyle/>
          <a:p>
            <a:pPr algn="just">
              <a:lnSpc>
                <a:spcPct val="150000"/>
              </a:lnSpc>
            </a:pPr>
            <a:r>
              <a:rPr lang="en-US" sz="2800" dirty="0" smtClean="0"/>
              <a:t>The effect of temperature depends on the chemistry of the polymer and its mechanism of interaction with the medium. </a:t>
            </a:r>
          </a:p>
          <a:p>
            <a:pPr algn="just">
              <a:lnSpc>
                <a:spcPct val="150000"/>
              </a:lnSpc>
            </a:pPr>
            <a:r>
              <a:rPr lang="en-US" sz="2800" dirty="0" smtClean="0"/>
              <a:t>Many gel formers are more soluble in hot than cold water. If the temp. is reduced once the gel is in solution, the degree of hydration is reduced and gelation occurs.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04800"/>
            <a:ext cx="8229600" cy="1143000"/>
          </a:xfrm>
        </p:spPr>
        <p:txBody>
          <a:bodyPr/>
          <a:lstStyle/>
          <a:p>
            <a:pPr eaLnBrk="1" hangingPunct="1"/>
            <a:r>
              <a:rPr lang="en-US" sz="6000" smtClean="0">
                <a:solidFill>
                  <a:srgbClr val="FFFF00"/>
                </a:solidFill>
              </a:rPr>
              <a:t>A- Gel</a:t>
            </a:r>
          </a:p>
        </p:txBody>
      </p:sp>
      <p:sp>
        <p:nvSpPr>
          <p:cNvPr id="7171" name="Content Placeholder 2"/>
          <p:cNvSpPr>
            <a:spLocks noGrp="1"/>
          </p:cNvSpPr>
          <p:nvPr>
            <p:ph idx="1"/>
          </p:nvPr>
        </p:nvSpPr>
        <p:spPr>
          <a:xfrm>
            <a:off x="457200" y="1828800"/>
            <a:ext cx="8229600" cy="3962400"/>
          </a:xfrm>
        </p:spPr>
        <p:txBody>
          <a:bodyPr/>
          <a:lstStyle/>
          <a:p>
            <a:pPr marL="0" indent="0" eaLnBrk="1" hangingPunct="1">
              <a:buNone/>
            </a:pPr>
            <a:r>
              <a:rPr lang="en-US" sz="3600" b="1" dirty="0" smtClean="0">
                <a:solidFill>
                  <a:srgbClr val="FFFF00"/>
                </a:solidFill>
              </a:rPr>
              <a:t>Definition</a:t>
            </a:r>
            <a:r>
              <a:rPr lang="en-US" sz="3600" dirty="0" smtClean="0"/>
              <a:t> “</a:t>
            </a:r>
            <a:r>
              <a:rPr lang="en-US" sz="3600" b="1" dirty="0" smtClean="0">
                <a:solidFill>
                  <a:srgbClr val="FFFF00"/>
                </a:solidFill>
              </a:rPr>
              <a:t>USP”</a:t>
            </a:r>
          </a:p>
          <a:p>
            <a:pPr eaLnBrk="1" hangingPunct="1"/>
            <a:r>
              <a:rPr lang="en-US" sz="3600" dirty="0" smtClean="0"/>
              <a:t>Semisolids preparation, being either suspensions of </a:t>
            </a:r>
            <a:r>
              <a:rPr lang="en-US" sz="3600" dirty="0" smtClean="0">
                <a:solidFill>
                  <a:srgbClr val="92D050"/>
                </a:solidFill>
              </a:rPr>
              <a:t>Small inorganic particles</a:t>
            </a:r>
          </a:p>
          <a:p>
            <a:pPr eaLnBrk="1" hangingPunct="1"/>
            <a:r>
              <a:rPr lang="en-US" sz="3600" dirty="0" smtClean="0"/>
              <a:t> or </a:t>
            </a:r>
            <a:r>
              <a:rPr lang="en-US" sz="3600" dirty="0" smtClean="0">
                <a:solidFill>
                  <a:srgbClr val="92D050"/>
                </a:solidFill>
              </a:rPr>
              <a:t>Large organic molecules</a:t>
            </a:r>
            <a:r>
              <a:rPr lang="en-US" sz="3600" dirty="0" smtClean="0"/>
              <a:t> </a:t>
            </a:r>
          </a:p>
          <a:p>
            <a:pPr marL="0" indent="0" eaLnBrk="1" hangingPunct="1">
              <a:buNone/>
            </a:pPr>
            <a:r>
              <a:rPr lang="en-US" sz="3600" dirty="0" smtClean="0"/>
              <a:t>         Interpenetrated with liquid.</a:t>
            </a:r>
          </a:p>
        </p:txBody>
      </p:sp>
      <p:sp>
        <p:nvSpPr>
          <p:cNvPr id="4" name="Slide Number Placeholder 3"/>
          <p:cNvSpPr>
            <a:spLocks noGrp="1"/>
          </p:cNvSpPr>
          <p:nvPr>
            <p:ph type="sldNum" sz="quarter" idx="12"/>
          </p:nvPr>
        </p:nvSpPr>
        <p:spPr/>
        <p:txBody>
          <a:bodyPr/>
          <a:lstStyle/>
          <a:p>
            <a:pPr>
              <a:defRPr/>
            </a:pPr>
            <a:fld id="{880A0983-50E1-4D72-A803-251650956631}"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57250"/>
          </a:xfrm>
        </p:spPr>
        <p:txBody>
          <a:bodyPr/>
          <a:lstStyle/>
          <a:p>
            <a:r>
              <a:rPr lang="en-US" dirty="0" smtClean="0">
                <a:solidFill>
                  <a:srgbClr val="FFFF00"/>
                </a:solidFill>
              </a:rPr>
              <a:t>Effect of tem. Continue.</a:t>
            </a:r>
            <a:endParaRPr lang="en-US" dirty="0">
              <a:solidFill>
                <a:srgbClr val="FFFF00"/>
              </a:solidFill>
            </a:endParaRPr>
          </a:p>
        </p:txBody>
      </p:sp>
      <p:sp>
        <p:nvSpPr>
          <p:cNvPr id="3" name="Content Placeholder 2"/>
          <p:cNvSpPr>
            <a:spLocks noGrp="1"/>
          </p:cNvSpPr>
          <p:nvPr>
            <p:ph idx="1"/>
          </p:nvPr>
        </p:nvSpPr>
        <p:spPr>
          <a:xfrm>
            <a:off x="457200" y="990600"/>
            <a:ext cx="8229600" cy="5365750"/>
          </a:xfrm>
        </p:spPr>
        <p:txBody>
          <a:bodyPr/>
          <a:lstStyle/>
          <a:p>
            <a:pPr algn="just"/>
            <a:r>
              <a:rPr lang="en-US" sz="2800" dirty="0"/>
              <a:t>Some polymers exhibit thermal gelation. These polymers are more soluble in cold water; solutions of these materials gel on heating. </a:t>
            </a:r>
            <a:endParaRPr lang="en-US" sz="2800" dirty="0" smtClean="0"/>
          </a:p>
          <a:p>
            <a:pPr marL="0" indent="0" algn="just">
              <a:buNone/>
            </a:pPr>
            <a:r>
              <a:rPr lang="en-US" sz="2800" dirty="0" smtClean="0"/>
              <a:t>    Examples </a:t>
            </a:r>
            <a:r>
              <a:rPr lang="en-US" sz="2800" dirty="0"/>
              <a:t>include </a:t>
            </a:r>
            <a:r>
              <a:rPr lang="en-US" sz="2800" dirty="0">
                <a:solidFill>
                  <a:srgbClr val="FFFF00"/>
                </a:solidFill>
              </a:rPr>
              <a:t>methylcellulose and poloxamer</a:t>
            </a:r>
            <a:r>
              <a:rPr lang="en-US" sz="2800" dirty="0"/>
              <a:t>.</a:t>
            </a:r>
          </a:p>
          <a:p>
            <a:pPr algn="just"/>
            <a:endParaRPr lang="en-US" sz="2800" dirty="0" smtClean="0"/>
          </a:p>
          <a:p>
            <a:pPr algn="just"/>
            <a:r>
              <a:rPr lang="en-US" sz="2700" dirty="0" smtClean="0"/>
              <a:t>Gelation </a:t>
            </a:r>
            <a:r>
              <a:rPr lang="en-US" sz="2700" dirty="0"/>
              <a:t>caused by changes in hydration with changes in temperature tends to be reversible; gels liquefy and set again as the temperature is cycled. Gelation caused by chemical </a:t>
            </a:r>
            <a:r>
              <a:rPr lang="en-US" sz="2700" dirty="0" smtClean="0"/>
              <a:t>reaction, as in salt bridging or cross-linking is irreversible. Gel resulting from chemical cross linking </a:t>
            </a:r>
            <a:r>
              <a:rPr lang="en-US" sz="2700" dirty="0" err="1" smtClean="0"/>
              <a:t>oftern</a:t>
            </a:r>
            <a:r>
              <a:rPr lang="en-US" sz="2700" dirty="0" smtClean="0"/>
              <a:t> cannot </a:t>
            </a:r>
            <a:r>
              <a:rPr lang="en-US" sz="2700" dirty="0"/>
              <a:t>be liquefied by dilution or temperature changes  </a:t>
            </a:r>
          </a:p>
          <a:p>
            <a:endParaRPr lang="en-US"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20</a:t>
            </a:fld>
            <a:endParaRPr lang="en-US"/>
          </a:p>
        </p:txBody>
      </p:sp>
    </p:spTree>
    <p:extLst>
      <p:ext uri="{BB962C8B-B14F-4D97-AF65-F5344CB8AC3E}">
        <p14:creationId xmlns:p14="http://schemas.microsoft.com/office/powerpoint/2010/main" val="61596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a:xfrm>
            <a:off x="457200" y="76200"/>
            <a:ext cx="8229600" cy="704850"/>
          </a:xfrm>
        </p:spPr>
        <p:txBody>
          <a:bodyPr/>
          <a:lstStyle/>
          <a:p>
            <a:r>
              <a:rPr lang="en-US" dirty="0" smtClean="0">
                <a:solidFill>
                  <a:srgbClr val="FFFF00"/>
                </a:solidFill>
              </a:rPr>
              <a:t>Effect of molecular weight</a:t>
            </a:r>
          </a:p>
        </p:txBody>
      </p:sp>
      <p:sp>
        <p:nvSpPr>
          <p:cNvPr id="136195" name="Rectangle 3"/>
          <p:cNvSpPr>
            <a:spLocks noGrp="1"/>
          </p:cNvSpPr>
          <p:nvPr>
            <p:ph type="body" idx="1"/>
          </p:nvPr>
        </p:nvSpPr>
        <p:spPr>
          <a:xfrm>
            <a:off x="304800" y="838201"/>
            <a:ext cx="8458200" cy="2209799"/>
          </a:xfrm>
        </p:spPr>
        <p:txBody>
          <a:bodyPr/>
          <a:lstStyle/>
          <a:p>
            <a:pPr algn="just"/>
            <a:r>
              <a:rPr lang="en-US" sz="3000" dirty="0" smtClean="0"/>
              <a:t>Molecular weight is an important factor in gel formation. Very long polymers can entangle to greater extent, leading to higher viscosity at given concentration.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457200" y="76200"/>
            <a:ext cx="8229600" cy="838200"/>
          </a:xfrm>
        </p:spPr>
        <p:txBody>
          <a:bodyPr/>
          <a:lstStyle/>
          <a:p>
            <a:pPr eaLnBrk="1" hangingPunct="1"/>
            <a:r>
              <a:rPr lang="en-US" dirty="0" smtClean="0">
                <a:solidFill>
                  <a:srgbClr val="FFFF00"/>
                </a:solidFill>
              </a:rPr>
              <a:t>Rheology</a:t>
            </a:r>
          </a:p>
        </p:txBody>
      </p:sp>
      <p:sp>
        <p:nvSpPr>
          <p:cNvPr id="3" name="Content Placeholder 2"/>
          <p:cNvSpPr>
            <a:spLocks noGrp="1"/>
          </p:cNvSpPr>
          <p:nvPr>
            <p:ph idx="1"/>
          </p:nvPr>
        </p:nvSpPr>
        <p:spPr>
          <a:xfrm>
            <a:off x="228600" y="990600"/>
            <a:ext cx="8686800" cy="5562600"/>
          </a:xfrm>
        </p:spPr>
        <p:txBody>
          <a:bodyPr>
            <a:normAutofit/>
          </a:bodyPr>
          <a:lstStyle/>
          <a:p>
            <a:pPr marL="274320" indent="-274320" eaLnBrk="1" fontAlgn="auto" hangingPunct="1">
              <a:spcAft>
                <a:spcPts val="0"/>
              </a:spcAft>
              <a:buClr>
                <a:schemeClr val="accent3"/>
              </a:buClr>
              <a:buFont typeface="Wingdings 2"/>
              <a:buNone/>
              <a:defRPr/>
            </a:pPr>
            <a:r>
              <a:rPr lang="en-US" sz="3500" i="1" dirty="0" smtClean="0">
                <a:solidFill>
                  <a:srgbClr val="FFFF00"/>
                </a:solidFill>
              </a:rPr>
              <a:t>Inorganic Gel	</a:t>
            </a:r>
          </a:p>
          <a:p>
            <a:pPr marL="274320" indent="-274320" eaLnBrk="1" fontAlgn="auto" hangingPunct="1">
              <a:spcAft>
                <a:spcPts val="0"/>
              </a:spcAft>
              <a:buClr>
                <a:schemeClr val="accent3"/>
              </a:buClr>
              <a:buFont typeface="Wingdings 2"/>
              <a:buNone/>
              <a:defRPr/>
            </a:pPr>
            <a:r>
              <a:rPr lang="en-US" sz="2800" dirty="0" smtClean="0"/>
              <a:t>Gels of this type of gelling agent  are typically pseudo-plastic, exhibiting non-Newtonian flow behavior characterized by </a:t>
            </a:r>
            <a:r>
              <a:rPr lang="en-US" sz="2800" b="1" dirty="0" smtClean="0">
                <a:solidFill>
                  <a:srgbClr val="FFFF00"/>
                </a:solidFill>
              </a:rPr>
              <a:t>Decreasing viscosity with increasing shear rat.</a:t>
            </a:r>
          </a:p>
          <a:p>
            <a:pPr marL="274320" indent="-274320" eaLnBrk="1" fontAlgn="auto" hangingPunct="1">
              <a:spcAft>
                <a:spcPts val="0"/>
              </a:spcAft>
              <a:buClr>
                <a:schemeClr val="accent3"/>
              </a:buClr>
              <a:buFont typeface="Wingdings 2" pitchFamily="18" charset="2"/>
              <a:buNone/>
              <a:defRPr/>
            </a:pPr>
            <a:r>
              <a:rPr lang="en-US" sz="2800" dirty="0" smtClean="0"/>
              <a:t>	This due to break down the structure of system</a:t>
            </a:r>
            <a:r>
              <a:rPr lang="en-US" dirty="0" smtClean="0"/>
              <a:t>.</a:t>
            </a:r>
          </a:p>
          <a:p>
            <a:pPr marL="274320" indent="-274320" eaLnBrk="1" fontAlgn="auto" hangingPunct="1">
              <a:spcAft>
                <a:spcPts val="0"/>
              </a:spcAft>
              <a:buClr>
                <a:schemeClr val="accent3"/>
              </a:buClr>
              <a:buFont typeface="Wingdings 2" pitchFamily="18" charset="2"/>
              <a:buNone/>
              <a:defRPr/>
            </a:pPr>
            <a:endParaRPr lang="en-US" dirty="0" smtClean="0"/>
          </a:p>
          <a:p>
            <a:pPr marL="274320" indent="-274320" eaLnBrk="1" fontAlgn="auto" hangingPunct="1">
              <a:spcAft>
                <a:spcPts val="0"/>
              </a:spcAft>
              <a:buClr>
                <a:schemeClr val="accent3"/>
              </a:buClr>
              <a:buFont typeface="Wingdings 2"/>
              <a:buChar char=""/>
              <a:defRPr/>
            </a:pPr>
            <a:r>
              <a:rPr lang="en-US" dirty="0" smtClean="0"/>
              <a:t>The week structure of inorganic particles dispersed in water is disrupted by an applied shear stress. </a:t>
            </a:r>
            <a:r>
              <a:rPr lang="en-US" dirty="0"/>
              <a:t> </a:t>
            </a:r>
            <a:r>
              <a:rPr lang="en-US" dirty="0" smtClean="0"/>
              <a:t>As shear stress is  increased, more and more inter-particulate associations are broken, resulting in a greater tendency to flow. </a:t>
            </a:r>
          </a:p>
          <a:p>
            <a:pPr marL="274320" indent="-274320" eaLnBrk="1" fontAlgn="auto" hangingPunct="1">
              <a:spcAft>
                <a:spcPts val="0"/>
              </a:spcAft>
              <a:buClr>
                <a:schemeClr val="accent3"/>
              </a:buClr>
              <a:buFont typeface="Wingdings 2"/>
              <a:buNone/>
              <a:defRPr/>
            </a:pPr>
            <a:endParaRPr lang="en-US" b="1" dirty="0" smtClean="0">
              <a:solidFill>
                <a:schemeClr val="accent2">
                  <a:lumMod val="60000"/>
                  <a:lumOff val="40000"/>
                </a:schemeClr>
              </a:solidFill>
            </a:endParaRPr>
          </a:p>
          <a:p>
            <a:pPr marL="274320" indent="-274320" eaLnBrk="1" fontAlgn="auto" hangingPunct="1">
              <a:spcAft>
                <a:spcPts val="0"/>
              </a:spcAft>
              <a:buClr>
                <a:schemeClr val="accent3"/>
              </a:buClr>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53BE7983-9E31-4F1A-9056-212E42089487}"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838200"/>
            <a:ext cx="8305800" cy="5867400"/>
          </a:xfrm>
        </p:spPr>
        <p:txBody>
          <a:bodyPr/>
          <a:lstStyle/>
          <a:p>
            <a:pPr marL="0" indent="0" eaLnBrk="1" hangingPunct="1">
              <a:lnSpc>
                <a:spcPct val="150000"/>
              </a:lnSpc>
              <a:buNone/>
            </a:pPr>
            <a:r>
              <a:rPr lang="en-US" sz="3500" b="1" i="1" dirty="0">
                <a:solidFill>
                  <a:srgbClr val="FFFF00"/>
                </a:solidFill>
              </a:rPr>
              <a:t>Organic gels </a:t>
            </a:r>
            <a:endParaRPr lang="en-US" sz="3500" b="1" i="1" dirty="0" smtClean="0">
              <a:solidFill>
                <a:srgbClr val="FFFF00"/>
              </a:solidFill>
            </a:endParaRPr>
          </a:p>
          <a:p>
            <a:pPr eaLnBrk="1" hangingPunct="1">
              <a:lnSpc>
                <a:spcPct val="150000"/>
              </a:lnSpc>
            </a:pPr>
            <a:r>
              <a:rPr lang="en-US" dirty="0" smtClean="0"/>
              <a:t>The gel for organic gelling agents tend </a:t>
            </a:r>
            <a:r>
              <a:rPr lang="en-US" dirty="0"/>
              <a:t>to be more resistant to flow compared to  inorganic  gel.</a:t>
            </a:r>
          </a:p>
          <a:p>
            <a:pPr algn="just" eaLnBrk="1" hangingPunct="1">
              <a:lnSpc>
                <a:spcPct val="150000"/>
              </a:lnSpc>
            </a:pPr>
            <a:r>
              <a:rPr lang="en-US" dirty="0" smtClean="0"/>
              <a:t>The applied shear  to the macromolecules  in the gel formulation, force these molecules to align themselves  in the direction of flow. The molecules straighten out, becoming less entangled as shear increases, thus lessening the resistance to flow.</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87FD3737-1DD7-4B1B-B02F-71DAEA36E7B4}"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1143000"/>
          </a:xfrm>
        </p:spPr>
        <p:txBody>
          <a:bodyPr/>
          <a:lstStyle/>
          <a:p>
            <a:pPr eaLnBrk="1" hangingPunct="1"/>
            <a:r>
              <a:rPr lang="en-US" dirty="0" smtClean="0">
                <a:solidFill>
                  <a:srgbClr val="FFFF00"/>
                </a:solidFill>
              </a:rPr>
              <a:t>Stability</a:t>
            </a:r>
          </a:p>
        </p:txBody>
      </p:sp>
      <p:sp>
        <p:nvSpPr>
          <p:cNvPr id="29699" name="Content Placeholder 2"/>
          <p:cNvSpPr>
            <a:spLocks noGrp="1"/>
          </p:cNvSpPr>
          <p:nvPr>
            <p:ph idx="1"/>
          </p:nvPr>
        </p:nvSpPr>
        <p:spPr>
          <a:xfrm>
            <a:off x="228600" y="1371600"/>
            <a:ext cx="8686800" cy="5029200"/>
          </a:xfrm>
        </p:spPr>
        <p:txBody>
          <a:bodyPr/>
          <a:lstStyle/>
          <a:p>
            <a:pPr eaLnBrk="1" hangingPunct="1"/>
            <a:r>
              <a:rPr lang="en-US" dirty="0" smtClean="0"/>
              <a:t>Stability in gel mean: the chemical integrity of dispersed active ingredients must be assured over the shelf life of the product. </a:t>
            </a:r>
          </a:p>
          <a:p>
            <a:pPr eaLnBrk="1" hangingPunct="1">
              <a:buFont typeface="Wingdings 2" pitchFamily="18" charset="2"/>
              <a:buNone/>
            </a:pPr>
            <a:r>
              <a:rPr lang="en-US" dirty="0" smtClean="0"/>
              <a:t>	The rheological behavior of the gel for external use is complex matter!</a:t>
            </a:r>
          </a:p>
          <a:p>
            <a:pPr eaLnBrk="1" hangingPunct="1">
              <a:buFont typeface="Wingdings 2" pitchFamily="18" charset="2"/>
              <a:buNone/>
            </a:pPr>
            <a:r>
              <a:rPr lang="en-US" dirty="0" smtClean="0"/>
              <a:t>	</a:t>
            </a:r>
          </a:p>
          <a:p>
            <a:pPr eaLnBrk="1" hangingPunct="1">
              <a:buFont typeface="Wingdings 2" pitchFamily="18" charset="2"/>
              <a:buNone/>
            </a:pPr>
            <a:r>
              <a:rPr lang="en-US" dirty="0" smtClean="0">
                <a:solidFill>
                  <a:srgbClr val="FFFF00"/>
                </a:solidFill>
              </a:rPr>
              <a:t>Topically and for Cosmetics.</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31D7D52E-998D-46EF-8492-FA4DBEE583DB}"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791200"/>
          </a:xfrm>
        </p:spPr>
        <p:txBody>
          <a:bodyPr/>
          <a:lstStyle/>
          <a:p>
            <a:pPr eaLnBrk="1" hangingPunct="1">
              <a:buNone/>
            </a:pPr>
            <a:r>
              <a:rPr lang="en-US" sz="3000" dirty="0"/>
              <a:t>A change in rheological behavior must be </a:t>
            </a:r>
            <a:r>
              <a:rPr lang="en-US" sz="3000" dirty="0" smtClean="0"/>
              <a:t>must be taken seriously  because it will affect the properties </a:t>
            </a:r>
            <a:r>
              <a:rPr lang="en-US" sz="3000" dirty="0"/>
              <a:t>of the final product</a:t>
            </a:r>
            <a:r>
              <a:rPr lang="en-US" sz="3000" dirty="0" smtClean="0"/>
              <a:t>.</a:t>
            </a:r>
          </a:p>
          <a:p>
            <a:pPr eaLnBrk="1" hangingPunct="1">
              <a:buNone/>
            </a:pPr>
            <a:r>
              <a:rPr lang="en-US" sz="3000" b="1" dirty="0" smtClean="0">
                <a:solidFill>
                  <a:srgbClr val="FFFF00"/>
                </a:solidFill>
              </a:rPr>
              <a:t>Example:</a:t>
            </a:r>
            <a:endParaRPr lang="en-US" sz="3000" b="1" dirty="0">
              <a:solidFill>
                <a:srgbClr val="FFFF00"/>
              </a:solidFill>
            </a:endParaRPr>
          </a:p>
          <a:p>
            <a:pPr eaLnBrk="1" hangingPunct="1">
              <a:buFontTx/>
              <a:buChar char="-"/>
            </a:pPr>
            <a:r>
              <a:rPr lang="en-US" sz="3000" dirty="0" smtClean="0"/>
              <a:t>A </a:t>
            </a:r>
            <a:r>
              <a:rPr lang="en-US" sz="3000" dirty="0"/>
              <a:t>small decrease in the viscosity of a clear hair dressing may be much less significant than the same change in a topical products with suspended </a:t>
            </a:r>
            <a:r>
              <a:rPr lang="en-US" sz="3000" dirty="0" smtClean="0"/>
              <a:t>active ingredients.</a:t>
            </a:r>
          </a:p>
          <a:p>
            <a:pPr eaLnBrk="1" hangingPunct="1">
              <a:buFontTx/>
              <a:buChar char="-"/>
            </a:pPr>
            <a:r>
              <a:rPr lang="en-US" sz="3000" dirty="0" smtClean="0"/>
              <a:t>The viscosity test is useful</a:t>
            </a:r>
            <a:r>
              <a:rPr lang="en-US" sz="3000" dirty="0"/>
              <a:t> </a:t>
            </a:r>
            <a:r>
              <a:rPr lang="en-US" sz="3000" dirty="0" smtClean="0"/>
              <a:t>for batch to batch comparison.</a:t>
            </a:r>
            <a:endParaRPr lang="en-US" sz="3000" dirty="0"/>
          </a:p>
          <a:p>
            <a:endParaRPr lang="en-US" sz="3200"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25</a:t>
            </a:fld>
            <a:endParaRPr lang="en-US"/>
          </a:p>
        </p:txBody>
      </p:sp>
    </p:spTree>
    <p:extLst>
      <p:ext uri="{BB962C8B-B14F-4D97-AF65-F5344CB8AC3E}">
        <p14:creationId xmlns:p14="http://schemas.microsoft.com/office/powerpoint/2010/main" val="1857911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5943600"/>
          </a:xfrm>
        </p:spPr>
        <p:txBody>
          <a:bodyPr>
            <a:normAutofit/>
          </a:bodyPr>
          <a:lstStyle/>
          <a:p>
            <a:pPr marL="514350" indent="-514350" eaLnBrk="1" fontAlgn="auto" hangingPunct="1">
              <a:spcAft>
                <a:spcPts val="0"/>
              </a:spcAft>
              <a:buClr>
                <a:schemeClr val="accent3"/>
              </a:buClr>
              <a:buSzPct val="115000"/>
              <a:buFont typeface="+mj-lt"/>
              <a:buAutoNum type="arabicPeriod"/>
              <a:defRPr/>
            </a:pPr>
            <a:r>
              <a:rPr lang="en-US" sz="2800" b="1" dirty="0" smtClean="0">
                <a:solidFill>
                  <a:srgbClr val="FFFF00"/>
                </a:solidFill>
              </a:rPr>
              <a:t>Definition of instability of Gel: </a:t>
            </a:r>
          </a:p>
          <a:p>
            <a:pPr marL="274320" indent="-274320" eaLnBrk="1" fontAlgn="auto" hangingPunct="1">
              <a:spcAft>
                <a:spcPts val="0"/>
              </a:spcAft>
              <a:buClr>
                <a:schemeClr val="accent3"/>
              </a:buClr>
              <a:buFont typeface="Wingdings 2"/>
              <a:buNone/>
              <a:defRPr/>
            </a:pPr>
            <a:r>
              <a:rPr lang="en-US" dirty="0" smtClean="0"/>
              <a:t>   A gel formation that is unstable would exhibit some </a:t>
            </a:r>
            <a:r>
              <a:rPr lang="en-US" u="sng" dirty="0" smtClean="0">
                <a:solidFill>
                  <a:schemeClr val="tx2"/>
                </a:solidFill>
              </a:rPr>
              <a:t>irreversible</a:t>
            </a:r>
            <a:r>
              <a:rPr lang="en-US" dirty="0" smtClean="0"/>
              <a:t> change in its rheological properties to be unacceptable in the final use.</a:t>
            </a:r>
          </a:p>
          <a:p>
            <a:pPr marL="274320" indent="-274320" eaLnBrk="1" fontAlgn="auto" hangingPunct="1">
              <a:spcAft>
                <a:spcPts val="0"/>
              </a:spcAft>
              <a:buClr>
                <a:schemeClr val="accent3"/>
              </a:buClr>
              <a:buFont typeface="Wingdings 2"/>
              <a:buNone/>
              <a:defRPr/>
            </a:pPr>
            <a:r>
              <a:rPr lang="en-US" dirty="0" smtClean="0">
                <a:solidFill>
                  <a:srgbClr val="C00000"/>
                </a:solidFill>
              </a:rPr>
              <a:t>	</a:t>
            </a:r>
            <a:r>
              <a:rPr lang="en-US" dirty="0" smtClean="0">
                <a:solidFill>
                  <a:srgbClr val="FFFF00"/>
                </a:solidFill>
              </a:rPr>
              <a:t>Example: </a:t>
            </a:r>
          </a:p>
          <a:p>
            <a:pPr marL="514350" indent="-514350" eaLnBrk="1" fontAlgn="auto" hangingPunct="1">
              <a:spcAft>
                <a:spcPts val="0"/>
              </a:spcAft>
              <a:buClr>
                <a:srgbClr val="FFFF00"/>
              </a:buClr>
              <a:buSzPct val="105000"/>
              <a:buFont typeface="+mj-lt"/>
              <a:buAutoNum type="arabicPeriod"/>
              <a:defRPr/>
            </a:pPr>
            <a:r>
              <a:rPr lang="en-US" dirty="0" smtClean="0"/>
              <a:t>Setup during storage and can no longer be expressed from a tube.</a:t>
            </a:r>
          </a:p>
          <a:p>
            <a:pPr marL="514350" indent="-514350" eaLnBrk="1" fontAlgn="auto" hangingPunct="1">
              <a:spcAft>
                <a:spcPts val="0"/>
              </a:spcAft>
              <a:buClr>
                <a:srgbClr val="FFFF00"/>
              </a:buClr>
              <a:buSzPct val="105000"/>
              <a:buFont typeface="+mj-lt"/>
              <a:buAutoNum type="arabicPeriod"/>
              <a:defRPr/>
            </a:pPr>
            <a:r>
              <a:rPr lang="en-US" dirty="0" smtClean="0"/>
              <a:t> </a:t>
            </a:r>
            <a:r>
              <a:rPr lang="en-US" dirty="0"/>
              <a:t>U</a:t>
            </a:r>
            <a:r>
              <a:rPr lang="en-US" dirty="0" smtClean="0"/>
              <a:t>ndergo separation of phases, Either of the liquid (</a:t>
            </a:r>
            <a:r>
              <a:rPr lang="en-US" dirty="0" smtClean="0">
                <a:solidFill>
                  <a:srgbClr val="00B0F0"/>
                </a:solidFill>
              </a:rPr>
              <a:t>as in syneresis</a:t>
            </a:r>
            <a:r>
              <a:rPr lang="en-US" dirty="0" smtClean="0"/>
              <a:t>) or of the solid as (</a:t>
            </a:r>
            <a:r>
              <a:rPr lang="en-US" dirty="0" smtClean="0">
                <a:solidFill>
                  <a:srgbClr val="00B0F0"/>
                </a:solidFill>
              </a:rPr>
              <a:t>in particle sedimentation).</a:t>
            </a:r>
          </a:p>
          <a:p>
            <a:pPr marL="514350" indent="-514350" eaLnBrk="1" fontAlgn="auto" hangingPunct="1">
              <a:spcAft>
                <a:spcPts val="0"/>
              </a:spcAft>
              <a:buClr>
                <a:srgbClr val="FFFF00"/>
              </a:buClr>
              <a:buSzPct val="105000"/>
              <a:buFont typeface="+mj-lt"/>
              <a:buAutoNum type="arabicPeriod"/>
              <a:defRPr/>
            </a:pPr>
            <a:r>
              <a:rPr lang="en-US" dirty="0" smtClean="0"/>
              <a:t>Or gel suffer from loss of viscosity or consistency, changing from semi-solid to viscous liquids.</a:t>
            </a:r>
            <a:endParaRPr lang="en-US" dirty="0"/>
          </a:p>
        </p:txBody>
      </p:sp>
      <p:sp>
        <p:nvSpPr>
          <p:cNvPr id="4" name="Slide Number Placeholder 3"/>
          <p:cNvSpPr>
            <a:spLocks noGrp="1"/>
          </p:cNvSpPr>
          <p:nvPr>
            <p:ph type="sldNum" sz="quarter" idx="12"/>
          </p:nvPr>
        </p:nvSpPr>
        <p:spPr/>
        <p:txBody>
          <a:bodyPr/>
          <a:lstStyle/>
          <a:p>
            <a:pPr>
              <a:defRPr/>
            </a:pPr>
            <a:fld id="{5E6D320E-32CB-4CDB-877F-F4311E470FCB}"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solidFill>
                  <a:srgbClr val="FFFF00"/>
                </a:solidFill>
              </a:rPr>
              <a:t>Other tests.</a:t>
            </a:r>
          </a:p>
          <a:p>
            <a:pPr marL="274320" indent="-274320" eaLnBrk="1" fontAlgn="auto" hangingPunct="1">
              <a:spcAft>
                <a:spcPts val="0"/>
              </a:spcAft>
              <a:buClr>
                <a:schemeClr val="accent3"/>
              </a:buClr>
              <a:buFont typeface="Wingdings 2"/>
              <a:buChar char=""/>
              <a:defRPr/>
            </a:pPr>
            <a:r>
              <a:rPr lang="en-US" dirty="0" smtClean="0"/>
              <a:t> These tests expose the product to stressful conditions to determine the range of conditions under which the product will perform well such as:</a:t>
            </a:r>
          </a:p>
          <a:p>
            <a:pPr marL="274320" indent="-274320" eaLnBrk="1" fontAlgn="auto" hangingPunct="1">
              <a:spcAft>
                <a:spcPts val="0"/>
              </a:spcAft>
              <a:buClr>
                <a:schemeClr val="accent3"/>
              </a:buClr>
              <a:buFont typeface="Wingdings 2"/>
              <a:buChar char=""/>
              <a:defRPr/>
            </a:pPr>
            <a:endParaRPr lang="en-US" dirty="0" smtClean="0"/>
          </a:p>
          <a:p>
            <a:pPr marL="514350" indent="-514350" eaLnBrk="1" fontAlgn="auto" hangingPunct="1">
              <a:spcAft>
                <a:spcPts val="0"/>
              </a:spcAft>
              <a:buClr>
                <a:srgbClr val="FFFF00"/>
              </a:buClr>
              <a:buSzPct val="118000"/>
              <a:buFont typeface="+mj-lt"/>
              <a:buAutoNum type="arabicPeriod"/>
              <a:defRPr/>
            </a:pPr>
            <a:r>
              <a:rPr lang="en-US" dirty="0" smtClean="0"/>
              <a:t>Freeze-thaw cycling to see whether separation or syneresis will occur.</a:t>
            </a:r>
          </a:p>
          <a:p>
            <a:pPr marL="514350" indent="-514350" eaLnBrk="1" fontAlgn="auto" hangingPunct="1">
              <a:spcAft>
                <a:spcPts val="0"/>
              </a:spcAft>
              <a:buClr>
                <a:srgbClr val="FFFF00"/>
              </a:buClr>
              <a:buSzPct val="118000"/>
              <a:buFont typeface="+mj-lt"/>
              <a:buAutoNum type="arabicPeriod"/>
              <a:defRPr/>
            </a:pPr>
            <a:r>
              <a:rPr lang="en-US" sz="2450" dirty="0" smtClean="0"/>
              <a:t>Storage at various temperatures give a good information about the storage requirements for the gel.</a:t>
            </a:r>
          </a:p>
          <a:p>
            <a:pPr marL="514350" indent="-514350" eaLnBrk="1" fontAlgn="auto" hangingPunct="1">
              <a:spcAft>
                <a:spcPts val="0"/>
              </a:spcAft>
              <a:buClr>
                <a:srgbClr val="FFFF00"/>
              </a:buClr>
              <a:buSzPct val="118000"/>
              <a:buFont typeface="+mj-lt"/>
              <a:buAutoNum type="arabicPeriod"/>
              <a:defRPr/>
            </a:pPr>
            <a:r>
              <a:rPr lang="en-US" dirty="0" smtClean="0"/>
              <a:t>Storage at elevated temperatures, however, should not be too high, not more than 45 to 50ºC.</a:t>
            </a:r>
          </a:p>
          <a:p>
            <a:pPr marL="514350" indent="-514350" eaLnBrk="1" fontAlgn="auto" hangingPunct="1">
              <a:spcAft>
                <a:spcPts val="0"/>
              </a:spcAft>
              <a:buClr>
                <a:srgbClr val="FFFF00"/>
              </a:buClr>
              <a:buSzPct val="118000"/>
              <a:buFont typeface="+mj-lt"/>
              <a:buAutoNum type="arabicPeriod"/>
              <a:defRPr/>
            </a:pPr>
            <a:r>
              <a:rPr lang="en-US" dirty="0" smtClean="0"/>
              <a:t>Shipping a batch around the country and see if any changes occur during the transportation.</a:t>
            </a:r>
          </a:p>
          <a:p>
            <a:pPr marL="274320" indent="-274320" eaLnBrk="1" fontAlgn="auto" hangingPunct="1">
              <a:spcAft>
                <a:spcPts val="0"/>
              </a:spcAft>
              <a:buClr>
                <a:schemeClr val="accent3"/>
              </a:buClr>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B8BFEF32-13AA-4E13-B737-CE725C2F5369}"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Practical test:</a:t>
            </a:r>
            <a:endParaRPr lang="en-US" dirty="0">
              <a:solidFill>
                <a:srgbClr val="FFFF00"/>
              </a:solidFill>
            </a:endParaRPr>
          </a:p>
        </p:txBody>
      </p:sp>
      <p:sp>
        <p:nvSpPr>
          <p:cNvPr id="3" name="Content Placeholder 2"/>
          <p:cNvSpPr>
            <a:spLocks noGrp="1"/>
          </p:cNvSpPr>
          <p:nvPr>
            <p:ph idx="1"/>
          </p:nvPr>
        </p:nvSpPr>
        <p:spPr/>
        <p:txBody>
          <a:bodyPr/>
          <a:lstStyle/>
          <a:p>
            <a:r>
              <a:rPr lang="en-US" sz="3200" dirty="0" smtClean="0"/>
              <a:t>A shipping test is useful, shipping a batch of gel around the country subjects it to the bumps and shocks and temperature variations that the product will experience when marketed. </a:t>
            </a:r>
          </a:p>
          <a:p>
            <a:r>
              <a:rPr lang="en-US" sz="3200" dirty="0" smtClean="0"/>
              <a:t>If it arrives and is still a good gel, it has passed an important test.</a:t>
            </a:r>
            <a:endParaRPr lang="en-US" sz="3200"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28</a:t>
            </a:fld>
            <a:endParaRPr lang="en-US"/>
          </a:p>
        </p:txBody>
      </p:sp>
    </p:spTree>
    <p:extLst>
      <p:ext uri="{BB962C8B-B14F-4D97-AF65-F5344CB8AC3E}">
        <p14:creationId xmlns:p14="http://schemas.microsoft.com/office/powerpoint/2010/main" val="3350682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80" y="76200"/>
            <a:ext cx="8229600" cy="807403"/>
          </a:xfrm>
        </p:spPr>
        <p:txBody>
          <a:bodyPr/>
          <a:lstStyle/>
          <a:p>
            <a:r>
              <a:rPr lang="en-US" sz="4400" dirty="0" smtClean="0">
                <a:solidFill>
                  <a:srgbClr val="FFFF00"/>
                </a:solidFill>
              </a:rPr>
              <a:t>GEL-FORMING COMPOUNDS</a:t>
            </a:r>
            <a:endParaRPr lang="en-US" sz="4400" dirty="0">
              <a:solidFill>
                <a:srgbClr val="FFFF00"/>
              </a:solidFill>
            </a:endParaRPr>
          </a:p>
        </p:txBody>
      </p:sp>
      <p:sp>
        <p:nvSpPr>
          <p:cNvPr id="3" name="Content Placeholder 2"/>
          <p:cNvSpPr>
            <a:spLocks noGrp="1"/>
          </p:cNvSpPr>
          <p:nvPr>
            <p:ph idx="1"/>
          </p:nvPr>
        </p:nvSpPr>
        <p:spPr>
          <a:xfrm>
            <a:off x="396240" y="1193483"/>
            <a:ext cx="8229600" cy="5435917"/>
          </a:xfrm>
        </p:spPr>
        <p:txBody>
          <a:bodyPr/>
          <a:lstStyle/>
          <a:p>
            <a:r>
              <a:rPr lang="en-US" dirty="0" smtClean="0"/>
              <a:t>A number of polymers are sued to provide the structural network that is the essence of a gel system. These include natural gums, cellulose derivatives, and carbomers. </a:t>
            </a:r>
          </a:p>
          <a:p>
            <a:r>
              <a:rPr lang="en-US" dirty="0" smtClean="0"/>
              <a:t>Although most of these function in aqueous media, several polymers that can gel nonpolar liquids are also available. </a:t>
            </a:r>
          </a:p>
          <a:p>
            <a:r>
              <a:rPr lang="en-US" dirty="0" smtClean="0"/>
              <a:t>Certain </a:t>
            </a:r>
            <a:r>
              <a:rPr lang="en-US" dirty="0" err="1" smtClean="0"/>
              <a:t>colidal</a:t>
            </a:r>
            <a:r>
              <a:rPr lang="en-US" dirty="0" smtClean="0"/>
              <a:t> solids behave as gellants as a result of asymmetric flocculation of the particles. High concentrations of some nonionic surfactant can be used to produce clear gels in systems containing up to about 15% mineral oil. These are employed mostly as hair dressings.</a:t>
            </a:r>
            <a:endParaRPr lang="en-US"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29</a:t>
            </a:fld>
            <a:endParaRPr lang="en-US"/>
          </a:p>
        </p:txBody>
      </p:sp>
    </p:spTree>
    <p:extLst>
      <p:ext uri="{BB962C8B-B14F-4D97-AF65-F5344CB8AC3E}">
        <p14:creationId xmlns:p14="http://schemas.microsoft.com/office/powerpoint/2010/main" val="57646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p:cNvSpPr>
          <p:nvPr>
            <p:ph type="body" idx="1"/>
          </p:nvPr>
        </p:nvSpPr>
        <p:spPr>
          <a:xfrm>
            <a:off x="228600" y="76200"/>
            <a:ext cx="8763000" cy="6477000"/>
          </a:xfrm>
        </p:spPr>
        <p:txBody>
          <a:bodyPr/>
          <a:lstStyle/>
          <a:p>
            <a:pPr marL="419100" indent="-419100"/>
            <a:r>
              <a:rPr lang="en-US" sz="2800" dirty="0" smtClean="0">
                <a:solidFill>
                  <a:srgbClr val="FFFF00"/>
                </a:solidFill>
              </a:rPr>
              <a:t>The inorganic particles </a:t>
            </a:r>
            <a:r>
              <a:rPr lang="en-US" sz="2800" dirty="0" smtClean="0"/>
              <a:t>such as </a:t>
            </a:r>
            <a:r>
              <a:rPr lang="en-US" sz="2800" dirty="0" err="1"/>
              <a:t>B</a:t>
            </a:r>
            <a:r>
              <a:rPr lang="en-US" sz="2800" dirty="0" err="1" smtClean="0"/>
              <a:t>entonite</a:t>
            </a:r>
            <a:r>
              <a:rPr lang="en-US" sz="2800" dirty="0" smtClean="0"/>
              <a:t>, form a three dimensional house of cards structure throughout the gel. </a:t>
            </a:r>
          </a:p>
          <a:p>
            <a:pPr marL="419100" indent="-419100">
              <a:buNone/>
            </a:pPr>
            <a:r>
              <a:rPr lang="en-US" sz="2800" dirty="0" smtClean="0"/>
              <a:t>	This is two-phase system:</a:t>
            </a:r>
          </a:p>
          <a:p>
            <a:pPr marL="1428750" lvl="3" indent="-514350">
              <a:buClr>
                <a:srgbClr val="FFFF00"/>
              </a:buClr>
              <a:buSzPct val="100000"/>
              <a:buFont typeface="+mj-lt"/>
              <a:buAutoNum type="arabicPeriod"/>
            </a:pPr>
            <a:r>
              <a:rPr lang="en-US" sz="2800" dirty="0" smtClean="0"/>
              <a:t>The inorganic particles.</a:t>
            </a:r>
          </a:p>
          <a:p>
            <a:pPr marL="1428750" lvl="3" indent="-514350">
              <a:buClr>
                <a:srgbClr val="FFFF00"/>
              </a:buClr>
              <a:buSzPct val="100000"/>
              <a:buFont typeface="+mj-lt"/>
              <a:buAutoNum type="arabicPeriod"/>
            </a:pPr>
            <a:r>
              <a:rPr lang="en-US" sz="2800" dirty="0" smtClean="0"/>
              <a:t> The continuous phase.</a:t>
            </a:r>
          </a:p>
          <a:p>
            <a:pPr eaLnBrk="1" hangingPunct="1">
              <a:buNone/>
            </a:pPr>
            <a:r>
              <a:rPr lang="en-US" sz="2800" dirty="0" smtClean="0"/>
              <a:t>	</a:t>
            </a:r>
            <a:r>
              <a:rPr lang="en-US" sz="2800" dirty="0"/>
              <a:t>The gel mass consists of floccules of small distinct </a:t>
            </a:r>
            <a:r>
              <a:rPr lang="en-US" sz="2800" dirty="0" smtClean="0"/>
              <a:t>particles. Frequently </a:t>
            </a:r>
            <a:r>
              <a:rPr lang="en-US" sz="2800" dirty="0"/>
              <a:t>called a magma or milk.</a:t>
            </a:r>
          </a:p>
          <a:p>
            <a:pPr eaLnBrk="1" hangingPunct="1"/>
            <a:r>
              <a:rPr lang="en-US" sz="2800" b="1" dirty="0">
                <a:solidFill>
                  <a:srgbClr val="FFFF00"/>
                </a:solidFill>
              </a:rPr>
              <a:t>Gel and magmas are considered colloidal </a:t>
            </a:r>
            <a:r>
              <a:rPr lang="en-US" sz="2800" b="1" dirty="0" smtClean="0">
                <a:solidFill>
                  <a:srgbClr val="FFFF00"/>
                </a:solidFill>
              </a:rPr>
              <a:t>  dispersions </a:t>
            </a:r>
            <a:r>
              <a:rPr lang="en-US" sz="2800" b="1" dirty="0">
                <a:solidFill>
                  <a:srgbClr val="FFFF00"/>
                </a:solidFill>
              </a:rPr>
              <a:t>since they each contain </a:t>
            </a:r>
            <a:endParaRPr lang="en-US" sz="2800" b="1" dirty="0" smtClean="0">
              <a:solidFill>
                <a:srgbClr val="FFFF00"/>
              </a:solidFill>
            </a:endParaRPr>
          </a:p>
          <a:p>
            <a:pPr marL="0" indent="0" eaLnBrk="1" hangingPunct="1">
              <a:buNone/>
            </a:pPr>
            <a:r>
              <a:rPr lang="en-US" sz="2800" b="1" dirty="0">
                <a:solidFill>
                  <a:srgbClr val="FFFF00"/>
                </a:solidFill>
              </a:rPr>
              <a:t> </a:t>
            </a:r>
            <a:r>
              <a:rPr lang="en-US" sz="2800" b="1" dirty="0" smtClean="0">
                <a:solidFill>
                  <a:srgbClr val="FFFF00"/>
                </a:solidFill>
              </a:rPr>
              <a:t>    particles </a:t>
            </a:r>
            <a:r>
              <a:rPr lang="en-US" sz="2800" b="1" dirty="0">
                <a:solidFill>
                  <a:srgbClr val="FFFF00"/>
                </a:solidFill>
              </a:rPr>
              <a:t>of colloidal dimension.</a:t>
            </a:r>
          </a:p>
          <a:p>
            <a:pPr marL="419100" indent="-419100">
              <a:buFont typeface="Wingdings 2" pitchFamily="18" charset="2"/>
              <a:buNone/>
            </a:pPr>
            <a:endParaRPr lang="en-US" sz="2800" dirty="0" smtClean="0"/>
          </a:p>
        </p:txBody>
      </p:sp>
      <p:pic>
        <p:nvPicPr>
          <p:cNvPr id="3" name="Content Placeholder 7" descr="two phase gel system.gif"/>
          <p:cNvPicPr>
            <a:picLocks noChangeAspect="1"/>
          </p:cNvPicPr>
          <p:nvPr/>
        </p:nvPicPr>
        <p:blipFill>
          <a:blip r:embed="rId2"/>
          <a:srcRect/>
          <a:stretch>
            <a:fillRect/>
          </a:stretch>
        </p:blipFill>
        <p:spPr bwMode="auto">
          <a:xfrm>
            <a:off x="6629400" y="4583392"/>
            <a:ext cx="2286000" cy="2122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
            <a:ext cx="8229600" cy="990600"/>
          </a:xfrm>
        </p:spPr>
        <p:txBody>
          <a:bodyPr/>
          <a:lstStyle/>
          <a:p>
            <a:pPr eaLnBrk="1" hangingPunct="1"/>
            <a:r>
              <a:rPr lang="en-US" dirty="0" smtClean="0">
                <a:solidFill>
                  <a:srgbClr val="FFFF00"/>
                </a:solidFill>
              </a:rPr>
              <a:t>Gel-Forming Compounds</a:t>
            </a:r>
          </a:p>
        </p:txBody>
      </p:sp>
      <p:sp>
        <p:nvSpPr>
          <p:cNvPr id="3" name="Content Placeholder 2"/>
          <p:cNvSpPr>
            <a:spLocks noGrp="1"/>
          </p:cNvSpPr>
          <p:nvPr>
            <p:ph idx="1"/>
          </p:nvPr>
        </p:nvSpPr>
        <p:spPr>
          <a:xfrm>
            <a:off x="457200" y="1143000"/>
            <a:ext cx="8382000" cy="5334000"/>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t>There are many polymers  used to form a gel structure, such as:</a:t>
            </a:r>
          </a:p>
          <a:p>
            <a:pPr marL="514350" indent="-514350" eaLnBrk="1" fontAlgn="auto" hangingPunct="1">
              <a:spcAft>
                <a:spcPts val="0"/>
              </a:spcAft>
              <a:buClr>
                <a:srgbClr val="FFFF00"/>
              </a:buClr>
              <a:buSzPct val="100000"/>
              <a:buFont typeface="+mj-lt"/>
              <a:buAutoNum type="alphaUcPeriod"/>
              <a:defRPr/>
            </a:pPr>
            <a:r>
              <a:rPr lang="en-US" dirty="0" smtClean="0"/>
              <a:t>Natural Polymer.</a:t>
            </a:r>
          </a:p>
          <a:p>
            <a:pPr marL="514350" indent="-514350" eaLnBrk="1" fontAlgn="auto" hangingPunct="1">
              <a:spcAft>
                <a:spcPts val="0"/>
              </a:spcAft>
              <a:buClr>
                <a:srgbClr val="FFFF00"/>
              </a:buClr>
              <a:buSzPct val="100000"/>
              <a:buFont typeface="+mj-lt"/>
              <a:buAutoNum type="alphaUcPeriod"/>
              <a:defRPr/>
            </a:pPr>
            <a:r>
              <a:rPr lang="en-US" dirty="0" smtClean="0"/>
              <a:t>Acrylic </a:t>
            </a:r>
            <a:r>
              <a:rPr lang="en-US" dirty="0"/>
              <a:t>Polymers</a:t>
            </a:r>
            <a:r>
              <a:rPr lang="en-US" dirty="0" smtClean="0"/>
              <a:t>.</a:t>
            </a:r>
          </a:p>
          <a:p>
            <a:pPr marL="514350" indent="-514350" eaLnBrk="1" fontAlgn="auto" hangingPunct="1">
              <a:spcAft>
                <a:spcPts val="0"/>
              </a:spcAft>
              <a:buClr>
                <a:srgbClr val="FFFF00"/>
              </a:buClr>
              <a:buSzPct val="100000"/>
              <a:buFont typeface="+mj-lt"/>
              <a:buAutoNum type="alphaUcPeriod"/>
              <a:defRPr/>
            </a:pPr>
            <a:r>
              <a:rPr lang="en-US" dirty="0" smtClean="0"/>
              <a:t>Cellulose derivatives.</a:t>
            </a:r>
          </a:p>
          <a:p>
            <a:pPr marL="514350" indent="-514350" eaLnBrk="1" fontAlgn="auto" hangingPunct="1">
              <a:spcAft>
                <a:spcPts val="0"/>
              </a:spcAft>
              <a:buClr>
                <a:srgbClr val="FFFF00"/>
              </a:buClr>
              <a:buSzPct val="100000"/>
              <a:buFont typeface="+mj-lt"/>
              <a:buAutoNum type="alphaUcPeriod"/>
              <a:defRPr/>
            </a:pPr>
            <a:r>
              <a:rPr lang="en-US" dirty="0" smtClean="0"/>
              <a:t>Polyethylene.</a:t>
            </a:r>
          </a:p>
          <a:p>
            <a:pPr marL="514350" indent="-514350" eaLnBrk="1" fontAlgn="auto" hangingPunct="1">
              <a:spcAft>
                <a:spcPts val="0"/>
              </a:spcAft>
              <a:buClr>
                <a:srgbClr val="FFFF00"/>
              </a:buClr>
              <a:buSzPct val="100000"/>
              <a:buFont typeface="+mj-lt"/>
              <a:buAutoNum type="alphaUcPeriod"/>
              <a:defRPr/>
            </a:pPr>
            <a:r>
              <a:rPr lang="en-US" dirty="0" smtClean="0"/>
              <a:t>Colloidally dispersed Solids, Certain colloidal solids behave as galling agents.</a:t>
            </a:r>
          </a:p>
          <a:p>
            <a:pPr marL="514350" indent="-514350" eaLnBrk="1" fontAlgn="auto" hangingPunct="1">
              <a:spcAft>
                <a:spcPts val="0"/>
              </a:spcAft>
              <a:buClr>
                <a:srgbClr val="FFFF00"/>
              </a:buClr>
              <a:buSzPct val="100000"/>
              <a:buFont typeface="+mj-lt"/>
              <a:buAutoNum type="alphaUcPeriod"/>
              <a:defRPr/>
            </a:pPr>
            <a:r>
              <a:rPr lang="en-US" dirty="0" smtClean="0"/>
              <a:t>Surfactants (nonionic ) can be used to produce clear gels in systems containing up to about 15% mineral oil.  (these are used mostly as hair dressings.</a:t>
            </a:r>
            <a:endParaRPr lang="en-US" dirty="0"/>
          </a:p>
        </p:txBody>
      </p:sp>
      <p:sp>
        <p:nvSpPr>
          <p:cNvPr id="4" name="Slide Number Placeholder 3"/>
          <p:cNvSpPr>
            <a:spLocks noGrp="1"/>
          </p:cNvSpPr>
          <p:nvPr>
            <p:ph type="sldNum" sz="quarter" idx="12"/>
          </p:nvPr>
        </p:nvSpPr>
        <p:spPr/>
        <p:txBody>
          <a:bodyPr/>
          <a:lstStyle/>
          <a:p>
            <a:pPr>
              <a:defRPr/>
            </a:pPr>
            <a:fld id="{E6897D02-98AA-4455-9354-9A809E7C0767}"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304800"/>
            <a:ext cx="8229600" cy="762000"/>
          </a:xfrm>
        </p:spPr>
        <p:txBody>
          <a:bodyPr/>
          <a:lstStyle/>
          <a:p>
            <a:pPr marL="914400" indent="-914400" eaLnBrk="1" hangingPunct="1">
              <a:buClr>
                <a:srgbClr val="FFFF00"/>
              </a:buClr>
              <a:buFont typeface="Calibri" pitchFamily="34" charset="0"/>
              <a:buAutoNum type="alphaUcPeriod"/>
            </a:pPr>
            <a:r>
              <a:rPr lang="en-US" smtClean="0">
                <a:solidFill>
                  <a:srgbClr val="FFFF00"/>
                </a:solidFill>
              </a:rPr>
              <a:t>Natural Polymers</a:t>
            </a:r>
          </a:p>
        </p:txBody>
      </p:sp>
      <p:sp>
        <p:nvSpPr>
          <p:cNvPr id="34819" name="Content Placeholder 2"/>
          <p:cNvSpPr>
            <a:spLocks noGrp="1"/>
          </p:cNvSpPr>
          <p:nvPr>
            <p:ph idx="1"/>
          </p:nvPr>
        </p:nvSpPr>
        <p:spPr>
          <a:xfrm>
            <a:off x="381000" y="1600200"/>
            <a:ext cx="8229600" cy="4953000"/>
          </a:xfrm>
        </p:spPr>
        <p:txBody>
          <a:bodyPr/>
          <a:lstStyle/>
          <a:p>
            <a:pPr eaLnBrk="1" hangingPunct="1"/>
            <a:r>
              <a:rPr lang="en-US" dirty="0" smtClean="0"/>
              <a:t>Natural gums have been used in commerce since the beginning of recorded history.</a:t>
            </a:r>
          </a:p>
          <a:p>
            <a:pPr eaLnBrk="1" hangingPunct="1"/>
            <a:r>
              <a:rPr lang="en-US" dirty="0" smtClean="0"/>
              <a:t>They are branched-chain polysaccharides.</a:t>
            </a:r>
          </a:p>
          <a:p>
            <a:pPr eaLnBrk="1" hangingPunct="1"/>
            <a:r>
              <a:rPr lang="en-US" dirty="0" smtClean="0"/>
              <a:t>Most are anionic (negatively charged in aqueous solution or dispersion).</a:t>
            </a:r>
          </a:p>
          <a:p>
            <a:pPr eaLnBrk="1" hangingPunct="1"/>
            <a:r>
              <a:rPr lang="en-US" dirty="0" smtClean="0"/>
              <a:t>Most of them are plant extract, its widely used in food and other industries including pharmaceutical. </a:t>
            </a:r>
          </a:p>
          <a:p>
            <a:pPr eaLnBrk="1" hangingPunct="1"/>
            <a:r>
              <a:rPr lang="en-US" dirty="0" smtClean="0"/>
              <a:t>Some of them are used for more that one reason (emulsifier, suspending agent and decrease sedimentation in suspension preparation.</a:t>
            </a:r>
          </a:p>
          <a:p>
            <a:pPr eaLnBrk="1" hangingPunct="1">
              <a:buFont typeface="Wingdings 2" pitchFamily="18" charset="2"/>
              <a:buNone/>
            </a:pPr>
            <a:r>
              <a:rPr lang="en-US" dirty="0" smtClean="0"/>
              <a:t>	</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6A954490-A2DF-4DBC-9F28-EB62AD7B242E}" type="slidenum">
              <a:rPr lang="en-US"/>
              <a:pPr>
                <a:defRPr/>
              </a:pPr>
              <a:t>31</a:t>
            </a:fld>
            <a:endParaRPr lang="en-US" dirty="0"/>
          </a:p>
        </p:txBody>
      </p:sp>
      <p:pic>
        <p:nvPicPr>
          <p:cNvPr id="34821" name="Content Placeholder 4" descr="cd12-fig3.jpg"/>
          <p:cNvPicPr>
            <a:picLocks noChangeAspect="1"/>
          </p:cNvPicPr>
          <p:nvPr/>
        </p:nvPicPr>
        <p:blipFill>
          <a:blip r:embed="rId2"/>
          <a:srcRect/>
          <a:stretch>
            <a:fillRect/>
          </a:stretch>
        </p:blipFill>
        <p:spPr bwMode="auto">
          <a:xfrm>
            <a:off x="6446838" y="0"/>
            <a:ext cx="2697162"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389437"/>
          </a:xfrm>
        </p:spPr>
        <p:txBody>
          <a:bodyPr/>
          <a:lstStyle/>
          <a:p>
            <a:pPr eaLnBrk="1" hangingPunct="1">
              <a:buNone/>
            </a:pPr>
            <a:r>
              <a:rPr lang="en-US" dirty="0">
                <a:solidFill>
                  <a:srgbClr val="FFFF00"/>
                </a:solidFill>
              </a:rPr>
              <a:t>Disadvantages:</a:t>
            </a:r>
          </a:p>
          <a:p>
            <a:pPr eaLnBrk="1" hangingPunct="1"/>
            <a:r>
              <a:rPr lang="en-US" dirty="0"/>
              <a:t>These are subject to microbial degradation &amp;  support microbial growth.</a:t>
            </a:r>
          </a:p>
          <a:p>
            <a:pPr eaLnBrk="1" hangingPunct="1"/>
            <a:r>
              <a:rPr lang="en-US" dirty="0"/>
              <a:t>Aqueous systems containing gums should contain suitable preservatives. </a:t>
            </a:r>
          </a:p>
          <a:p>
            <a:pPr eaLnBrk="1" hangingPunct="1"/>
            <a:endParaRPr lang="en-US" dirty="0"/>
          </a:p>
          <a:p>
            <a:pPr eaLnBrk="1" hangingPunct="1"/>
            <a:r>
              <a:rPr lang="en-US" dirty="0">
                <a:solidFill>
                  <a:srgbClr val="FFFF00"/>
                </a:solidFill>
              </a:rPr>
              <a:t>Cationic antimicrobials are not compatible with the anionic gums and should usually be avoided.</a:t>
            </a:r>
          </a:p>
          <a:p>
            <a:endParaRPr lang="en-US"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32</a:t>
            </a:fld>
            <a:endParaRPr lang="en-US"/>
          </a:p>
        </p:txBody>
      </p:sp>
    </p:spTree>
    <p:extLst>
      <p:ext uri="{BB962C8B-B14F-4D97-AF65-F5344CB8AC3E}">
        <p14:creationId xmlns:p14="http://schemas.microsoft.com/office/powerpoint/2010/main" val="1188680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457200"/>
            <a:ext cx="5029200" cy="2895600"/>
          </a:xfrm>
        </p:spPr>
        <p:txBody>
          <a:bodyPr>
            <a:normAutofit fontScale="92500"/>
          </a:bodyPr>
          <a:lstStyle/>
          <a:p>
            <a:pPr marL="274320" indent="-274320" eaLnBrk="1" fontAlgn="auto" hangingPunct="1">
              <a:spcAft>
                <a:spcPts val="0"/>
              </a:spcAft>
              <a:buClr>
                <a:schemeClr val="accent3"/>
              </a:buClr>
              <a:buFont typeface="Wingdings 2"/>
              <a:buChar char=""/>
              <a:defRPr/>
            </a:pPr>
            <a:r>
              <a:rPr lang="en-US" dirty="0" smtClean="0"/>
              <a:t>These are polysaccharides, containing varying proportions of:</a:t>
            </a:r>
          </a:p>
          <a:p>
            <a:pPr marL="881063" lvl="1" indent="-514350" eaLnBrk="1" fontAlgn="auto" hangingPunct="1">
              <a:spcAft>
                <a:spcPts val="0"/>
              </a:spcAft>
              <a:buClr>
                <a:srgbClr val="FFFF00"/>
              </a:buClr>
              <a:buSzPct val="100000"/>
              <a:buFont typeface="+mj-lt"/>
              <a:buAutoNum type="arabicPeriod"/>
              <a:defRPr/>
            </a:pPr>
            <a:r>
              <a:rPr lang="en-US" dirty="0" smtClean="0"/>
              <a:t>D-</a:t>
            </a:r>
            <a:r>
              <a:rPr lang="en-US" dirty="0" err="1" smtClean="0"/>
              <a:t>Mannuronic</a:t>
            </a:r>
            <a:r>
              <a:rPr lang="en-US" dirty="0" smtClean="0"/>
              <a:t> and.</a:t>
            </a:r>
          </a:p>
          <a:p>
            <a:pPr marL="881063" lvl="1" indent="-514350" eaLnBrk="1" fontAlgn="auto" hangingPunct="1">
              <a:spcAft>
                <a:spcPts val="0"/>
              </a:spcAft>
              <a:buClr>
                <a:srgbClr val="FFFF00"/>
              </a:buClr>
              <a:buSzPct val="100000"/>
              <a:buFont typeface="+mj-lt"/>
              <a:buAutoNum type="arabicPeriod"/>
              <a:defRPr/>
            </a:pPr>
            <a:r>
              <a:rPr lang="en-US" dirty="0" smtClean="0"/>
              <a:t>L-</a:t>
            </a:r>
            <a:r>
              <a:rPr lang="en-US" dirty="0" err="1" smtClean="0"/>
              <a:t>Guluronic</a:t>
            </a:r>
            <a:r>
              <a:rPr lang="en-US" dirty="0" smtClean="0"/>
              <a:t> acids.</a:t>
            </a:r>
          </a:p>
          <a:p>
            <a:pPr marL="274320" indent="-274320" eaLnBrk="1" fontAlgn="auto" hangingPunct="1">
              <a:spcAft>
                <a:spcPts val="0"/>
              </a:spcAft>
              <a:buClr>
                <a:schemeClr val="accent3"/>
              </a:buClr>
              <a:buFont typeface="Wingdings 2"/>
              <a:buChar char=""/>
              <a:defRPr/>
            </a:pPr>
            <a:r>
              <a:rPr lang="en-US" dirty="0" smtClean="0"/>
              <a:t> Obtained from brown seaweed in the form of monovalent  and divalent salts.</a:t>
            </a:r>
          </a:p>
        </p:txBody>
      </p:sp>
      <p:sp>
        <p:nvSpPr>
          <p:cNvPr id="4" name="Slide Number Placeholder 3"/>
          <p:cNvSpPr>
            <a:spLocks noGrp="1"/>
          </p:cNvSpPr>
          <p:nvPr>
            <p:ph type="sldNum" sz="quarter" idx="12"/>
          </p:nvPr>
        </p:nvSpPr>
        <p:spPr/>
        <p:txBody>
          <a:bodyPr/>
          <a:lstStyle/>
          <a:p>
            <a:pPr>
              <a:defRPr/>
            </a:pPr>
            <a:fld id="{8677BC1E-B324-4EB6-9E82-90E1D2103778}" type="slidenum">
              <a:rPr lang="en-US"/>
              <a:pPr>
                <a:defRPr/>
              </a:pPr>
              <a:t>33</a:t>
            </a:fld>
            <a:endParaRPr lang="en-US" dirty="0"/>
          </a:p>
        </p:txBody>
      </p:sp>
      <p:pic>
        <p:nvPicPr>
          <p:cNvPr id="36868" name="Picture 2"/>
          <p:cNvPicPr>
            <a:picLocks noChangeAspect="1" noChangeArrowheads="1"/>
          </p:cNvPicPr>
          <p:nvPr/>
        </p:nvPicPr>
        <p:blipFill>
          <a:blip r:embed="rId3"/>
          <a:srcRect/>
          <a:stretch>
            <a:fillRect/>
          </a:stretch>
        </p:blipFill>
        <p:spPr bwMode="auto">
          <a:xfrm>
            <a:off x="228600" y="1219200"/>
            <a:ext cx="3124200" cy="4114800"/>
          </a:xfrm>
          <a:prstGeom prst="rect">
            <a:avLst/>
          </a:prstGeom>
          <a:noFill/>
          <a:ln w="9525">
            <a:noFill/>
            <a:miter lim="800000"/>
            <a:headEnd/>
            <a:tailEnd/>
          </a:ln>
        </p:spPr>
      </p:pic>
      <p:sp>
        <p:nvSpPr>
          <p:cNvPr id="36869" name="TextBox 4"/>
          <p:cNvSpPr txBox="1">
            <a:spLocks noChangeArrowheads="1"/>
          </p:cNvSpPr>
          <p:nvPr/>
        </p:nvSpPr>
        <p:spPr bwMode="auto">
          <a:xfrm>
            <a:off x="3124200" y="0"/>
            <a:ext cx="3276600" cy="646113"/>
          </a:xfrm>
          <a:prstGeom prst="rect">
            <a:avLst/>
          </a:prstGeom>
          <a:noFill/>
          <a:ln w="9525">
            <a:noFill/>
            <a:miter lim="800000"/>
            <a:headEnd/>
            <a:tailEnd/>
          </a:ln>
        </p:spPr>
        <p:txBody>
          <a:bodyPr>
            <a:spAutoFit/>
          </a:bodyPr>
          <a:lstStyle/>
          <a:p>
            <a:pPr algn="l" rtl="0"/>
            <a:r>
              <a:rPr lang="en-US" sz="3600" dirty="0">
                <a:solidFill>
                  <a:srgbClr val="FFFF00"/>
                </a:solidFill>
              </a:rPr>
              <a:t>1.  Alginates:</a:t>
            </a:r>
          </a:p>
        </p:txBody>
      </p:sp>
      <p:sp>
        <p:nvSpPr>
          <p:cNvPr id="2" name="TextBox 1"/>
          <p:cNvSpPr txBox="1"/>
          <p:nvPr/>
        </p:nvSpPr>
        <p:spPr>
          <a:xfrm>
            <a:off x="3581400" y="4419600"/>
            <a:ext cx="4203074" cy="1631216"/>
          </a:xfrm>
          <a:prstGeom prst="rect">
            <a:avLst/>
          </a:prstGeom>
          <a:noFill/>
        </p:spPr>
        <p:txBody>
          <a:bodyPr wrap="none" rtlCol="0">
            <a:spAutoFit/>
          </a:bodyPr>
          <a:lstStyle/>
          <a:p>
            <a:pPr marL="274320" indent="-274320" algn="l" rtl="0" eaLnBrk="1" fontAlgn="auto" hangingPunct="1">
              <a:spcAft>
                <a:spcPts val="0"/>
              </a:spcAft>
              <a:buClr>
                <a:schemeClr val="accent3"/>
              </a:buClr>
              <a:buFont typeface="Wingdings 2"/>
              <a:buChar char=""/>
              <a:defRPr/>
            </a:pPr>
            <a:r>
              <a:rPr lang="en-US" sz="2500" dirty="0"/>
              <a:t>The most widely used are:</a:t>
            </a:r>
          </a:p>
          <a:p>
            <a:pPr marL="823913" lvl="1" indent="-457200" algn="l" rtl="0" eaLnBrk="1" fontAlgn="auto" hangingPunct="1">
              <a:spcAft>
                <a:spcPts val="0"/>
              </a:spcAft>
              <a:buClr>
                <a:srgbClr val="FFFF00"/>
              </a:buClr>
              <a:buSzPct val="90000"/>
              <a:buFont typeface="+mj-lt"/>
              <a:buAutoNum type="arabicPeriod"/>
              <a:defRPr/>
            </a:pPr>
            <a:r>
              <a:rPr lang="en-US" sz="2500" dirty="0"/>
              <a:t> Sodium alginate.</a:t>
            </a:r>
          </a:p>
          <a:p>
            <a:pPr marL="823913" lvl="1" indent="-457200" algn="l" rtl="0" eaLnBrk="1" fontAlgn="auto" hangingPunct="1">
              <a:spcAft>
                <a:spcPts val="0"/>
              </a:spcAft>
              <a:buClr>
                <a:srgbClr val="FFFF00"/>
              </a:buClr>
              <a:buSzPct val="90000"/>
              <a:buFont typeface="+mj-lt"/>
              <a:buAutoNum type="arabicPeriod"/>
              <a:defRPr/>
            </a:pPr>
            <a:r>
              <a:rPr lang="en-US" sz="2500" dirty="0"/>
              <a:t> Calcium alginate.</a:t>
            </a:r>
          </a:p>
          <a:p>
            <a:pPr algn="l" rtl="0"/>
            <a:endParaRPr lang="en-US" sz="25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34</a:t>
            </a:fld>
            <a:endParaRPr lang="en-US"/>
          </a:p>
        </p:txBody>
      </p:sp>
      <p:sp>
        <p:nvSpPr>
          <p:cNvPr id="5" name="Rectangle 4"/>
          <p:cNvSpPr/>
          <p:nvPr/>
        </p:nvSpPr>
        <p:spPr>
          <a:xfrm>
            <a:off x="228600" y="877927"/>
            <a:ext cx="8545286" cy="5278368"/>
          </a:xfrm>
          <a:prstGeom prst="rect">
            <a:avLst/>
          </a:prstGeom>
        </p:spPr>
        <p:txBody>
          <a:bodyPr wrap="square">
            <a:spAutoFit/>
          </a:bodyPr>
          <a:lstStyle/>
          <a:p>
            <a:pPr marL="709613" lvl="1" indent="-342900" algn="just" rtl="0" eaLnBrk="1" fontAlgn="auto" hangingPunct="1">
              <a:spcAft>
                <a:spcPts val="0"/>
              </a:spcAft>
              <a:buClr>
                <a:srgbClr val="FFFF00"/>
              </a:buClr>
              <a:buSzPct val="120000"/>
              <a:buFont typeface="Arial" panose="020B0604020202020204" pitchFamily="34" charset="0"/>
              <a:buChar char="•"/>
              <a:defRPr/>
            </a:pPr>
            <a:r>
              <a:rPr lang="en-US" sz="2400" dirty="0"/>
              <a:t>Gelation occurs </a:t>
            </a:r>
            <a:r>
              <a:rPr lang="en-US" sz="2400" dirty="0" smtClean="0"/>
              <a:t>by:</a:t>
            </a:r>
          </a:p>
          <a:p>
            <a:pPr marL="709613" lvl="1" indent="-342900" algn="just" rtl="0" eaLnBrk="1" fontAlgn="auto" hangingPunct="1">
              <a:spcAft>
                <a:spcPts val="0"/>
              </a:spcAft>
              <a:buClr>
                <a:srgbClr val="FFFF00"/>
              </a:buClr>
              <a:buSzPct val="120000"/>
              <a:buFont typeface="Arial" panose="020B0604020202020204" pitchFamily="34" charset="0"/>
              <a:buChar char="•"/>
              <a:defRPr/>
            </a:pPr>
            <a:endParaRPr lang="en-US" sz="2400" dirty="0" smtClean="0"/>
          </a:p>
          <a:p>
            <a:pPr marL="1738313" lvl="3" indent="-457200" algn="just" rtl="0" fontAlgn="auto">
              <a:spcAft>
                <a:spcPts val="0"/>
              </a:spcAft>
              <a:buClr>
                <a:schemeClr val="tx1"/>
              </a:buClr>
              <a:buSzPct val="80000"/>
              <a:buFont typeface="+mj-lt"/>
              <a:buAutoNum type="arabicPeriod"/>
              <a:defRPr/>
            </a:pPr>
            <a:r>
              <a:rPr lang="en-US" sz="2400" dirty="0" smtClean="0">
                <a:solidFill>
                  <a:srgbClr val="FFFF00"/>
                </a:solidFill>
              </a:rPr>
              <a:t> </a:t>
            </a:r>
            <a:r>
              <a:rPr lang="en-US" sz="2400" dirty="0">
                <a:solidFill>
                  <a:srgbClr val="FFFF00"/>
                </a:solidFill>
              </a:rPr>
              <a:t>R</a:t>
            </a:r>
            <a:r>
              <a:rPr lang="en-US" sz="2400" dirty="0" smtClean="0">
                <a:solidFill>
                  <a:srgbClr val="FFFF00"/>
                </a:solidFill>
              </a:rPr>
              <a:t>eduction </a:t>
            </a:r>
            <a:r>
              <a:rPr lang="en-US" sz="2400" dirty="0">
                <a:solidFill>
                  <a:srgbClr val="FFFF00"/>
                </a:solidFill>
              </a:rPr>
              <a:t>of </a:t>
            </a:r>
            <a:r>
              <a:rPr lang="en-US" sz="2400" dirty="0" err="1" smtClean="0">
                <a:solidFill>
                  <a:srgbClr val="FFFF00"/>
                </a:solidFill>
              </a:rPr>
              <a:t>pH.</a:t>
            </a:r>
            <a:endParaRPr lang="en-US" sz="2400" dirty="0" smtClean="0">
              <a:solidFill>
                <a:srgbClr val="FFFF00"/>
              </a:solidFill>
            </a:endParaRPr>
          </a:p>
          <a:p>
            <a:pPr marL="1738313" lvl="3" indent="-457200" algn="just" rtl="0" fontAlgn="auto">
              <a:spcAft>
                <a:spcPts val="0"/>
              </a:spcAft>
              <a:buClr>
                <a:schemeClr val="tx1"/>
              </a:buClr>
              <a:buSzPct val="80000"/>
              <a:buFont typeface="+mj-lt"/>
              <a:buAutoNum type="arabicPeriod"/>
              <a:defRPr/>
            </a:pPr>
            <a:r>
              <a:rPr lang="en-US" sz="2400" dirty="0" smtClean="0">
                <a:solidFill>
                  <a:srgbClr val="FFFF00"/>
                </a:solidFill>
              </a:rPr>
              <a:t> </a:t>
            </a:r>
            <a:r>
              <a:rPr lang="en-US" sz="2400" dirty="0">
                <a:solidFill>
                  <a:srgbClr val="FFFF00"/>
                </a:solidFill>
              </a:rPr>
              <a:t>R</a:t>
            </a:r>
            <a:r>
              <a:rPr lang="en-US" sz="2400" dirty="0" smtClean="0">
                <a:solidFill>
                  <a:srgbClr val="FFFF00"/>
                </a:solidFill>
              </a:rPr>
              <a:t>eaction </a:t>
            </a:r>
            <a:r>
              <a:rPr lang="en-US" sz="2400" dirty="0">
                <a:solidFill>
                  <a:srgbClr val="FFFF00"/>
                </a:solidFill>
              </a:rPr>
              <a:t>with </a:t>
            </a:r>
            <a:r>
              <a:rPr lang="en-US" sz="2400" dirty="0" smtClean="0">
                <a:solidFill>
                  <a:srgbClr val="FFFF00"/>
                </a:solidFill>
              </a:rPr>
              <a:t>divalent </a:t>
            </a:r>
            <a:r>
              <a:rPr lang="en-US" sz="2400" dirty="0" err="1" smtClean="0">
                <a:solidFill>
                  <a:srgbClr val="FFFF00"/>
                </a:solidFill>
              </a:rPr>
              <a:t>cations</a:t>
            </a:r>
            <a:r>
              <a:rPr lang="en-US" sz="2400" dirty="0" smtClean="0">
                <a:solidFill>
                  <a:srgbClr val="FFFF00"/>
                </a:solidFill>
              </a:rPr>
              <a:t>.</a:t>
            </a:r>
          </a:p>
          <a:p>
            <a:pPr marL="1738313" lvl="3" indent="-457200" algn="just" rtl="0" fontAlgn="auto">
              <a:spcAft>
                <a:spcPts val="0"/>
              </a:spcAft>
              <a:buClr>
                <a:schemeClr val="tx1"/>
              </a:buClr>
              <a:buSzPct val="80000"/>
              <a:buFont typeface="+mj-lt"/>
              <a:buAutoNum type="arabicPeriod"/>
              <a:defRPr/>
            </a:pPr>
            <a:r>
              <a:rPr lang="en-US" sz="2400" dirty="0">
                <a:solidFill>
                  <a:srgbClr val="FFFF00"/>
                </a:solidFill>
              </a:rPr>
              <a:t>N</a:t>
            </a:r>
            <a:r>
              <a:rPr lang="en-US" sz="2400" dirty="0" smtClean="0">
                <a:solidFill>
                  <a:srgbClr val="FFFF00"/>
                </a:solidFill>
              </a:rPr>
              <a:t>eutral </a:t>
            </a:r>
            <a:r>
              <a:rPr lang="en-US" sz="2400" dirty="0">
                <a:solidFill>
                  <a:srgbClr val="FFFF00"/>
                </a:solidFill>
              </a:rPr>
              <a:t>pH in the presence of </a:t>
            </a:r>
            <a:r>
              <a:rPr lang="en-US" sz="2400" dirty="0" smtClean="0">
                <a:solidFill>
                  <a:srgbClr val="FFFF00"/>
                </a:solidFill>
              </a:rPr>
              <a:t>polyvalent </a:t>
            </a:r>
            <a:r>
              <a:rPr lang="en-US" sz="2400" dirty="0">
                <a:solidFill>
                  <a:srgbClr val="FFFF00"/>
                </a:solidFill>
              </a:rPr>
              <a:t>ions</a:t>
            </a:r>
            <a:r>
              <a:rPr lang="en-US" sz="2400" dirty="0" smtClean="0">
                <a:solidFill>
                  <a:srgbClr val="FFFF00"/>
                </a:solidFill>
              </a:rPr>
              <a:t>.</a:t>
            </a:r>
          </a:p>
          <a:p>
            <a:pPr marL="709613" lvl="1" indent="-342900" algn="just" rtl="0" eaLnBrk="1" fontAlgn="auto" hangingPunct="1">
              <a:spcAft>
                <a:spcPts val="0"/>
              </a:spcAft>
              <a:buClr>
                <a:srgbClr val="FFFF00"/>
              </a:buClr>
              <a:buSzPct val="120000"/>
              <a:buFont typeface="Arial" panose="020B0604020202020204" pitchFamily="34" charset="0"/>
              <a:buChar char="•"/>
              <a:defRPr/>
            </a:pPr>
            <a:endParaRPr lang="en-US" sz="2400" dirty="0">
              <a:solidFill>
                <a:srgbClr val="FFFF00"/>
              </a:solidFill>
            </a:endParaRPr>
          </a:p>
          <a:p>
            <a:pPr marL="709613" lvl="1" indent="-342900" algn="just" rtl="0" eaLnBrk="1" fontAlgn="auto" hangingPunct="1">
              <a:spcAft>
                <a:spcPts val="0"/>
              </a:spcAft>
              <a:buClr>
                <a:srgbClr val="FFFF00"/>
              </a:buClr>
              <a:buSzPct val="120000"/>
              <a:buFont typeface="Arial" panose="020B0604020202020204" pitchFamily="34" charset="0"/>
              <a:buChar char="•"/>
              <a:defRPr/>
            </a:pPr>
            <a:r>
              <a:rPr lang="en-US" sz="2400" dirty="0">
                <a:solidFill>
                  <a:srgbClr val="FFFF00"/>
                </a:solidFill>
              </a:rPr>
              <a:t>Gel strength is a function of alginate concentration; </a:t>
            </a:r>
            <a:endParaRPr lang="en-US" sz="2400" dirty="0" smtClean="0">
              <a:solidFill>
                <a:srgbClr val="FFFF00"/>
              </a:solidFill>
            </a:endParaRPr>
          </a:p>
          <a:p>
            <a:pPr marL="366713" lvl="1" algn="just" rtl="0" eaLnBrk="1" fontAlgn="auto" hangingPunct="1">
              <a:spcAft>
                <a:spcPts val="0"/>
              </a:spcAft>
              <a:buClr>
                <a:srgbClr val="FFFF00"/>
              </a:buClr>
              <a:buSzPct val="120000"/>
              <a:defRPr/>
            </a:pPr>
            <a:r>
              <a:rPr lang="en-US" sz="2400" dirty="0">
                <a:solidFill>
                  <a:srgbClr val="FFFF00"/>
                </a:solidFill>
              </a:rPr>
              <a:t>	</a:t>
            </a:r>
            <a:r>
              <a:rPr lang="en-US" sz="2400" u="sng" dirty="0" smtClean="0"/>
              <a:t>0.5</a:t>
            </a:r>
            <a:r>
              <a:rPr lang="en-US" sz="2400" u="sng" dirty="0"/>
              <a:t>% is p</a:t>
            </a:r>
            <a:r>
              <a:rPr lang="en-US" sz="2400" u="sng" dirty="0" smtClean="0"/>
              <a:t>ractical </a:t>
            </a:r>
            <a:r>
              <a:rPr lang="en-US" sz="2400" u="sng" dirty="0"/>
              <a:t>minimum</a:t>
            </a:r>
            <a:r>
              <a:rPr lang="en-US" sz="2400" u="sng" dirty="0" smtClean="0"/>
              <a:t>.</a:t>
            </a:r>
          </a:p>
          <a:p>
            <a:pPr marL="823913" lvl="1" indent="-457200" algn="just" rtl="0" eaLnBrk="1" fontAlgn="auto" hangingPunct="1">
              <a:spcAft>
                <a:spcPts val="0"/>
              </a:spcAft>
              <a:buClr>
                <a:srgbClr val="FFFF00"/>
              </a:buClr>
              <a:buSzPct val="120000"/>
              <a:buFont typeface="Arial" panose="020B0604020202020204" pitchFamily="34" charset="0"/>
              <a:buChar char="•"/>
              <a:defRPr/>
            </a:pPr>
            <a:endParaRPr lang="en-US" sz="2400" dirty="0" smtClean="0">
              <a:solidFill>
                <a:srgbClr val="FFFF00"/>
              </a:solidFill>
            </a:endParaRPr>
          </a:p>
          <a:p>
            <a:pPr marL="800100" lvl="1" indent="-342900" algn="l" rtl="0">
              <a:buSzPct val="120000"/>
              <a:buFont typeface="Arial" panose="020B0604020202020204" pitchFamily="34" charset="0"/>
              <a:buChar char="•"/>
            </a:pPr>
            <a:r>
              <a:rPr lang="en-US" sz="2400" dirty="0"/>
              <a:t>Higher calcium concentration (with limits) result in stronger gels.</a:t>
            </a:r>
          </a:p>
          <a:p>
            <a:pPr marL="800100" lvl="1" indent="-342900" algn="l" rtl="0">
              <a:buSzPct val="120000"/>
              <a:buFont typeface="Arial" panose="020B0604020202020204" pitchFamily="34" charset="0"/>
              <a:buChar char="•"/>
            </a:pPr>
            <a:r>
              <a:rPr lang="en-US" sz="2400" dirty="0"/>
              <a:t>Gel properties and gelation rate depends on </a:t>
            </a:r>
            <a:r>
              <a:rPr lang="en-US" sz="2400" dirty="0">
                <a:solidFill>
                  <a:srgbClr val="00B050"/>
                </a:solidFill>
              </a:rPr>
              <a:t>calcium concentration and temperature.</a:t>
            </a:r>
          </a:p>
          <a:p>
            <a:pPr marL="823913" lvl="1" indent="-457200" algn="just" rtl="0" eaLnBrk="1" fontAlgn="auto" hangingPunct="1">
              <a:spcAft>
                <a:spcPts val="0"/>
              </a:spcAft>
              <a:buClr>
                <a:srgbClr val="FFFF00"/>
              </a:buClr>
              <a:buSzPct val="90000"/>
              <a:buFont typeface="Arial" panose="020B0604020202020204" pitchFamily="34" charset="0"/>
              <a:buChar char="•"/>
              <a:defRPr/>
            </a:pPr>
            <a:endParaRPr lang="en-US" sz="2500" dirty="0">
              <a:solidFill>
                <a:srgbClr val="FFFF00"/>
              </a:solidFill>
            </a:endParaRPr>
          </a:p>
        </p:txBody>
      </p:sp>
    </p:spTree>
    <p:extLst>
      <p:ext uri="{BB962C8B-B14F-4D97-AF65-F5344CB8AC3E}">
        <p14:creationId xmlns:p14="http://schemas.microsoft.com/office/powerpoint/2010/main" val="3395573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6200" y="228600"/>
            <a:ext cx="3124200" cy="590550"/>
          </a:xfrm>
        </p:spPr>
        <p:txBody>
          <a:bodyPr/>
          <a:lstStyle/>
          <a:p>
            <a:pPr eaLnBrk="1" hangingPunct="1"/>
            <a:r>
              <a:rPr lang="en-US" sz="3600" dirty="0" smtClean="0">
                <a:solidFill>
                  <a:srgbClr val="FFFF00"/>
                </a:solidFill>
              </a:rPr>
              <a:t>2. Carrageenan</a:t>
            </a:r>
          </a:p>
        </p:txBody>
      </p:sp>
      <p:sp>
        <p:nvSpPr>
          <p:cNvPr id="37891" name="Content Placeholder 5"/>
          <p:cNvSpPr>
            <a:spLocks noGrp="1"/>
          </p:cNvSpPr>
          <p:nvPr>
            <p:ph sz="half" idx="2"/>
          </p:nvPr>
        </p:nvSpPr>
        <p:spPr>
          <a:xfrm>
            <a:off x="2895600" y="1295400"/>
            <a:ext cx="6248400" cy="4343400"/>
          </a:xfrm>
        </p:spPr>
        <p:txBody>
          <a:bodyPr/>
          <a:lstStyle/>
          <a:p>
            <a:pPr eaLnBrk="1" hangingPunct="1"/>
            <a:r>
              <a:rPr lang="en-US" dirty="0" smtClean="0"/>
              <a:t> </a:t>
            </a:r>
            <a:r>
              <a:rPr lang="en-US" sz="2800" b="1" dirty="0">
                <a:solidFill>
                  <a:srgbClr val="00B050"/>
                </a:solidFill>
              </a:rPr>
              <a:t>All </a:t>
            </a:r>
            <a:r>
              <a:rPr lang="en-US" sz="2800" b="1" dirty="0" err="1">
                <a:solidFill>
                  <a:srgbClr val="00B050"/>
                </a:solidFill>
              </a:rPr>
              <a:t>Carrageenans</a:t>
            </a:r>
            <a:r>
              <a:rPr lang="en-US" sz="2800" b="1" dirty="0">
                <a:solidFill>
                  <a:srgbClr val="00B050"/>
                </a:solidFill>
              </a:rPr>
              <a:t> are anionic. </a:t>
            </a:r>
            <a:endParaRPr lang="en-US" dirty="0"/>
          </a:p>
          <a:p>
            <a:pPr eaLnBrk="1" hangingPunct="1"/>
            <a:r>
              <a:rPr lang="en-US" dirty="0" smtClean="0"/>
              <a:t>It is Hydrocolloid extracted from </a:t>
            </a:r>
            <a:r>
              <a:rPr lang="en-US" dirty="0" smtClean="0">
                <a:solidFill>
                  <a:srgbClr val="FF0000"/>
                </a:solidFill>
              </a:rPr>
              <a:t>red seaweed, </a:t>
            </a:r>
          </a:p>
          <a:p>
            <a:pPr eaLnBrk="1" hangingPunct="1"/>
            <a:r>
              <a:rPr lang="en-US" dirty="0" smtClean="0"/>
              <a:t>Its a mixture of sodium, potassium, ammonium, calcium, and magnesium sulfate esters of polymerized galactose and 3, 6 </a:t>
            </a:r>
            <a:r>
              <a:rPr lang="en-US" dirty="0" err="1" smtClean="0"/>
              <a:t>anhydrogalactose</a:t>
            </a:r>
            <a:r>
              <a:rPr lang="en-US" dirty="0" smtClean="0"/>
              <a:t>.</a:t>
            </a:r>
          </a:p>
          <a:p>
            <a:pPr eaLnBrk="1" hangingPunct="1">
              <a:buFont typeface="Wingdings 2" pitchFamily="18" charset="2"/>
              <a:buNone/>
            </a:pPr>
            <a:r>
              <a:rPr lang="en-US" dirty="0" smtClean="0"/>
              <a:t>	</a:t>
            </a:r>
            <a:r>
              <a:rPr lang="en-US" dirty="0"/>
              <a:t>T</a:t>
            </a:r>
            <a:r>
              <a:rPr lang="en-US" dirty="0" smtClean="0"/>
              <a:t>he main copolymer types are:</a:t>
            </a:r>
          </a:p>
          <a:p>
            <a:pPr eaLnBrk="1" hangingPunct="1"/>
            <a:r>
              <a:rPr lang="en-US" dirty="0" smtClean="0"/>
              <a:t> </a:t>
            </a:r>
            <a:r>
              <a:rPr lang="en-US" b="1" i="1" dirty="0" smtClean="0">
                <a:solidFill>
                  <a:srgbClr val="FFFF00"/>
                </a:solidFill>
              </a:rPr>
              <a:t>Kappa</a:t>
            </a:r>
            <a:r>
              <a:rPr lang="en-US" i="1" dirty="0" smtClean="0"/>
              <a:t>, </a:t>
            </a:r>
            <a:r>
              <a:rPr lang="en-US" b="1" i="1" dirty="0" err="1" smtClean="0">
                <a:solidFill>
                  <a:srgbClr val="FFFF00"/>
                </a:solidFill>
              </a:rPr>
              <a:t>Lambada</a:t>
            </a:r>
            <a:r>
              <a:rPr lang="en-US" dirty="0"/>
              <a:t> </a:t>
            </a:r>
            <a:r>
              <a:rPr lang="en-US" dirty="0" smtClean="0"/>
              <a:t>and </a:t>
            </a:r>
            <a:r>
              <a:rPr lang="en-US" dirty="0" smtClean="0">
                <a:solidFill>
                  <a:srgbClr val="FFFF00"/>
                </a:solidFill>
              </a:rPr>
              <a:t>I</a:t>
            </a:r>
            <a:r>
              <a:rPr lang="en-US" b="1" i="1" dirty="0" smtClean="0">
                <a:solidFill>
                  <a:srgbClr val="FFFF00"/>
                </a:solidFill>
              </a:rPr>
              <a:t>ota.</a:t>
            </a:r>
            <a:r>
              <a:rPr lang="en-US" dirty="0" smtClean="0"/>
              <a:t>  </a:t>
            </a:r>
            <a:r>
              <a:rPr lang="en-US" sz="2800" dirty="0" smtClean="0">
                <a:solidFill>
                  <a:srgbClr val="92D050"/>
                </a:solidFill>
              </a:rPr>
              <a:t>All the carrageenan are anionic.</a:t>
            </a:r>
            <a:endParaRPr lang="en-US" dirty="0" smtClean="0"/>
          </a:p>
        </p:txBody>
      </p:sp>
      <p:sp>
        <p:nvSpPr>
          <p:cNvPr id="4" name="Slide Number Placeholder 3"/>
          <p:cNvSpPr>
            <a:spLocks noGrp="1"/>
          </p:cNvSpPr>
          <p:nvPr>
            <p:ph type="sldNum" sz="quarter" idx="12"/>
          </p:nvPr>
        </p:nvSpPr>
        <p:spPr/>
        <p:txBody>
          <a:bodyPr/>
          <a:lstStyle/>
          <a:p>
            <a:pPr>
              <a:defRPr/>
            </a:pPr>
            <a:fld id="{2136F186-9991-4896-A3DB-87D28D82D1DF}" type="slidenum">
              <a:rPr lang="en-US"/>
              <a:pPr>
                <a:defRPr/>
              </a:pPr>
              <a:t>35</a:t>
            </a:fld>
            <a:endParaRPr lang="en-US"/>
          </a:p>
        </p:txBody>
      </p:sp>
      <p:pic>
        <p:nvPicPr>
          <p:cNvPr id="37893" name="Picture 5"/>
          <p:cNvPicPr>
            <a:picLocks noGrp="1" noChangeAspect="1" noChangeArrowheads="1"/>
          </p:cNvPicPr>
          <p:nvPr>
            <p:ph sz="half" idx="1"/>
          </p:nvPr>
        </p:nvPicPr>
        <p:blipFill>
          <a:blip r:embed="rId3"/>
          <a:srcRect/>
          <a:stretch>
            <a:fillRect/>
          </a:stretch>
        </p:blipFill>
        <p:spPr>
          <a:xfrm>
            <a:off x="195943" y="1828800"/>
            <a:ext cx="2710543" cy="3046801"/>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37457" y="3067957"/>
            <a:ext cx="8382000" cy="3321050"/>
          </a:xfrm>
        </p:spPr>
        <p:txBody>
          <a:bodyPr/>
          <a:lstStyle/>
          <a:p>
            <a:pPr eaLnBrk="1" hangingPunct="1"/>
            <a:r>
              <a:rPr lang="en-US" b="1" dirty="0" smtClean="0">
                <a:solidFill>
                  <a:srgbClr val="FFFF00"/>
                </a:solidFill>
              </a:rPr>
              <a:t>Kappa</a:t>
            </a:r>
            <a:r>
              <a:rPr lang="en-US" dirty="0" smtClean="0"/>
              <a:t> is brittle, are strongest in the presence of potassium ion. </a:t>
            </a:r>
          </a:p>
          <a:p>
            <a:pPr eaLnBrk="1" hangingPunct="1"/>
            <a:r>
              <a:rPr lang="en-US" b="1" dirty="0" smtClean="0">
                <a:solidFill>
                  <a:srgbClr val="FFFF00"/>
                </a:solidFill>
              </a:rPr>
              <a:t>Iota </a:t>
            </a:r>
            <a:r>
              <a:rPr lang="en-US" dirty="0" smtClean="0"/>
              <a:t>are elastic&amp; remain clear in the presence of calcium.</a:t>
            </a:r>
          </a:p>
          <a:p>
            <a:pPr eaLnBrk="1" hangingPunct="1"/>
            <a:r>
              <a:rPr lang="en-US" dirty="0" err="1" smtClean="0">
                <a:solidFill>
                  <a:srgbClr val="FFFF00"/>
                </a:solidFill>
              </a:rPr>
              <a:t>Lampada</a:t>
            </a:r>
            <a:r>
              <a:rPr lang="en-US" dirty="0" smtClean="0">
                <a:solidFill>
                  <a:srgbClr val="FFFF00"/>
                </a:solidFill>
              </a:rPr>
              <a:t> </a:t>
            </a:r>
            <a:r>
              <a:rPr lang="en-US" dirty="0" smtClean="0"/>
              <a:t>used mainly in the food and pharmaceutical preparations.</a:t>
            </a:r>
          </a:p>
          <a:p>
            <a:pPr marL="0" indent="0" eaLnBrk="1" hangingPunct="1">
              <a:buNone/>
            </a:pPr>
            <a:r>
              <a:rPr lang="en-US" dirty="0" smtClean="0"/>
              <a:t>   </a:t>
            </a:r>
          </a:p>
          <a:p>
            <a:endParaRPr lang="en-US" dirty="0" smtClean="0"/>
          </a:p>
        </p:txBody>
      </p:sp>
      <p:sp>
        <p:nvSpPr>
          <p:cNvPr id="4" name="Slide Number Placeholder 3"/>
          <p:cNvSpPr>
            <a:spLocks noGrp="1"/>
          </p:cNvSpPr>
          <p:nvPr>
            <p:ph type="sldNum" sz="quarter" idx="12"/>
          </p:nvPr>
        </p:nvSpPr>
        <p:spPr/>
        <p:txBody>
          <a:bodyPr/>
          <a:lstStyle/>
          <a:p>
            <a:pPr>
              <a:defRPr/>
            </a:pPr>
            <a:fld id="{DA8B5A92-0848-4D77-9F1F-D6384FE137F2}" type="slidenum">
              <a:rPr lang="en-US" smtClean="0"/>
              <a:pPr>
                <a:defRPr/>
              </a:pPr>
              <a:t>36</a:t>
            </a:fld>
            <a:endParaRPr lang="en-US"/>
          </a:p>
        </p:txBody>
      </p:sp>
      <p:sp>
        <p:nvSpPr>
          <p:cNvPr id="5" name="TextBox 4"/>
          <p:cNvSpPr txBox="1"/>
          <p:nvPr/>
        </p:nvSpPr>
        <p:spPr>
          <a:xfrm>
            <a:off x="152400" y="250210"/>
            <a:ext cx="8839200" cy="2893100"/>
          </a:xfrm>
          <a:prstGeom prst="rect">
            <a:avLst/>
          </a:prstGeom>
          <a:noFill/>
        </p:spPr>
        <p:txBody>
          <a:bodyPr wrap="square" rtlCol="0">
            <a:spAutoFit/>
          </a:bodyPr>
          <a:lstStyle/>
          <a:p>
            <a:pPr algn="l" rtl="0"/>
            <a:r>
              <a:rPr lang="en-US" sz="2600" dirty="0" err="1" smtClean="0"/>
              <a:t>Kapa</a:t>
            </a:r>
            <a:r>
              <a:rPr lang="en-US" sz="2600" dirty="0" smtClean="0"/>
              <a:t> &amp; Iota fraction form thermally reversible gels in water.</a:t>
            </a:r>
          </a:p>
          <a:p>
            <a:pPr algn="l" rtl="0"/>
            <a:r>
              <a:rPr lang="en-US" sz="2600" dirty="0" smtClean="0"/>
              <a:t> </a:t>
            </a:r>
          </a:p>
          <a:p>
            <a:pPr algn="l" rtl="0"/>
            <a:r>
              <a:rPr lang="en-US" sz="2600" dirty="0" smtClean="0"/>
              <a:t>This is attributed to a temperature-sensitive molecular </a:t>
            </a:r>
          </a:p>
          <a:p>
            <a:pPr algn="l" rtl="0"/>
            <a:r>
              <a:rPr lang="en-US" sz="2600" dirty="0" smtClean="0"/>
              <a:t>rearrangement, </a:t>
            </a:r>
          </a:p>
          <a:p>
            <a:pPr algn="l" rtl="0"/>
            <a:r>
              <a:rPr lang="en-US" sz="2600" dirty="0" smtClean="0"/>
              <a:t>At high temperature the copolymers exist as random coils;</a:t>
            </a:r>
          </a:p>
          <a:p>
            <a:pPr algn="l" rtl="0"/>
            <a:r>
              <a:rPr lang="en-US" sz="2600" dirty="0" smtClean="0"/>
              <a:t> cooling results in formation of double helices that act as </a:t>
            </a:r>
          </a:p>
          <a:p>
            <a:pPr algn="l" rtl="0"/>
            <a:r>
              <a:rPr lang="en-US" sz="2600" dirty="0" smtClean="0"/>
              <a:t>cross-link.</a:t>
            </a:r>
            <a:endParaRPr lang="en-US" sz="2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3276600" cy="762000"/>
          </a:xfrm>
        </p:spPr>
        <p:txBody>
          <a:bodyPr/>
          <a:lstStyle/>
          <a:p>
            <a:pPr eaLnBrk="1" hangingPunct="1"/>
            <a:r>
              <a:rPr lang="en-US" sz="3600" smtClean="0">
                <a:solidFill>
                  <a:srgbClr val="FFFF00"/>
                </a:solidFill>
              </a:rPr>
              <a:t>3. Tragacanth</a:t>
            </a:r>
          </a:p>
        </p:txBody>
      </p:sp>
      <p:sp>
        <p:nvSpPr>
          <p:cNvPr id="39939" name="Content Placeholder 2"/>
          <p:cNvSpPr>
            <a:spLocks noGrp="1"/>
          </p:cNvSpPr>
          <p:nvPr>
            <p:ph idx="1"/>
          </p:nvPr>
        </p:nvSpPr>
        <p:spPr>
          <a:xfrm>
            <a:off x="381000" y="1143000"/>
            <a:ext cx="8305800" cy="5105400"/>
          </a:xfrm>
        </p:spPr>
        <p:txBody>
          <a:bodyPr/>
          <a:lstStyle/>
          <a:p>
            <a:pPr algn="just" eaLnBrk="1" hangingPunct="1"/>
            <a:r>
              <a:rPr lang="en-US" dirty="0" smtClean="0"/>
              <a:t>Tragacanth </a:t>
            </a:r>
            <a:r>
              <a:rPr lang="en-US" dirty="0"/>
              <a:t>is defined in the NF as the dried gummy Extracted from </a:t>
            </a:r>
            <a:r>
              <a:rPr lang="en-US" dirty="0" err="1"/>
              <a:t>Astragalus</a:t>
            </a:r>
            <a:r>
              <a:rPr lang="en-US" dirty="0"/>
              <a:t> </a:t>
            </a:r>
            <a:r>
              <a:rPr lang="en-US" dirty="0" err="1" smtClean="0"/>
              <a:t>Gummifer</a:t>
            </a:r>
            <a:r>
              <a:rPr lang="en-US" dirty="0" smtClean="0"/>
              <a:t> </a:t>
            </a:r>
            <a:r>
              <a:rPr lang="en-US" dirty="0" err="1"/>
              <a:t>labillardiere</a:t>
            </a:r>
            <a:r>
              <a:rPr lang="en-US" dirty="0" smtClean="0"/>
              <a:t>.</a:t>
            </a:r>
          </a:p>
          <a:p>
            <a:pPr algn="just"/>
            <a:r>
              <a:rPr lang="en-US" dirty="0"/>
              <a:t>These plants are found in </a:t>
            </a:r>
            <a:r>
              <a:rPr lang="en-US" dirty="0" smtClean="0"/>
              <a:t>the </a:t>
            </a:r>
            <a:r>
              <a:rPr lang="en-US" dirty="0"/>
              <a:t>mountains of the near &amp;</a:t>
            </a:r>
            <a:r>
              <a:rPr lang="en-US" dirty="0" smtClean="0"/>
              <a:t> </a:t>
            </a:r>
            <a:r>
              <a:rPr lang="en-US" dirty="0"/>
              <a:t>Middle East; most commercial </a:t>
            </a:r>
            <a:r>
              <a:rPr lang="en-US" dirty="0" smtClean="0"/>
              <a:t>Tragacanth </a:t>
            </a:r>
            <a:r>
              <a:rPr lang="en-US" dirty="0"/>
              <a:t>comes from Iran. </a:t>
            </a:r>
          </a:p>
          <a:p>
            <a:pPr algn="just"/>
            <a:r>
              <a:rPr lang="en-US" dirty="0"/>
              <a:t>The quality are </a:t>
            </a:r>
            <a:r>
              <a:rPr lang="en-US" dirty="0" smtClean="0"/>
              <a:t>un-even </a:t>
            </a:r>
            <a:r>
              <a:rPr lang="en-US" dirty="0"/>
              <a:t>and the prices has increased </a:t>
            </a:r>
            <a:r>
              <a:rPr lang="en-US" dirty="0" smtClean="0"/>
              <a:t>considerably Quality and price variations.</a:t>
            </a:r>
            <a:endParaRPr lang="en-US" dirty="0"/>
          </a:p>
          <a:p>
            <a:pPr algn="just" eaLnBrk="1" hangingPunct="1"/>
            <a:r>
              <a:rPr lang="en-US" dirty="0" smtClean="0"/>
              <a:t>The rheological properties of Tragacanth dispersions depend markedly on:</a:t>
            </a:r>
          </a:p>
          <a:p>
            <a:pPr algn="just" eaLnBrk="1" hangingPunct="1"/>
            <a:r>
              <a:rPr lang="en-US" dirty="0" smtClean="0"/>
              <a:t> </a:t>
            </a:r>
            <a:r>
              <a:rPr lang="en-US" dirty="0"/>
              <a:t>T</a:t>
            </a:r>
            <a:r>
              <a:rPr lang="en-US" dirty="0" smtClean="0"/>
              <a:t>he grade</a:t>
            </a:r>
          </a:p>
          <a:p>
            <a:pPr algn="just" eaLnBrk="1" hangingPunct="1"/>
            <a:r>
              <a:rPr lang="en-US" dirty="0" smtClean="0"/>
              <a:t> On the treatment.</a:t>
            </a:r>
          </a:p>
        </p:txBody>
      </p:sp>
      <p:sp>
        <p:nvSpPr>
          <p:cNvPr id="4" name="Slide Number Placeholder 3"/>
          <p:cNvSpPr>
            <a:spLocks noGrp="1"/>
          </p:cNvSpPr>
          <p:nvPr>
            <p:ph type="sldNum" sz="quarter" idx="12"/>
          </p:nvPr>
        </p:nvSpPr>
        <p:spPr/>
        <p:txBody>
          <a:bodyPr/>
          <a:lstStyle/>
          <a:p>
            <a:pPr>
              <a:defRPr/>
            </a:pPr>
            <a:fld id="{1D8AEC1F-B5B6-4B3D-BE62-65E0DAD7BE18}"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1512"/>
            <a:ext cx="8229600" cy="5867400"/>
          </a:xfrm>
        </p:spPr>
        <p:txBody>
          <a:bodyPr/>
          <a:lstStyle/>
          <a:p>
            <a:pPr algn="just" eaLnBrk="1" hangingPunct="1"/>
            <a:r>
              <a:rPr lang="en-US" sz="2800" dirty="0"/>
              <a:t>Tragacanth is a complex material composed of an acidic polysaccharide (Tragacanth acid) containing calcium, magnesium, and potassium, and a smaller amount of neutral polysaccharide, </a:t>
            </a:r>
            <a:r>
              <a:rPr lang="en-US" sz="2800" dirty="0" err="1"/>
              <a:t>T</a:t>
            </a:r>
            <a:r>
              <a:rPr lang="en-US" sz="2800" dirty="0" err="1" smtClean="0"/>
              <a:t>ragancanthin</a:t>
            </a:r>
            <a:r>
              <a:rPr lang="en-US" sz="2800" dirty="0" smtClean="0"/>
              <a:t>.</a:t>
            </a:r>
          </a:p>
          <a:p>
            <a:pPr marL="0" indent="0" algn="just" eaLnBrk="1" hangingPunct="1">
              <a:buNone/>
            </a:pPr>
            <a:endParaRPr lang="en-US" sz="2800" dirty="0"/>
          </a:p>
          <a:p>
            <a:pPr eaLnBrk="1" hangingPunct="1"/>
            <a:r>
              <a:rPr lang="en-US" sz="2800" dirty="0">
                <a:solidFill>
                  <a:srgbClr val="00B050"/>
                </a:solidFill>
              </a:rPr>
              <a:t>The gum swells in water and form a gel.</a:t>
            </a:r>
          </a:p>
          <a:p>
            <a:pPr eaLnBrk="1" hangingPunct="1"/>
            <a:r>
              <a:rPr lang="en-US" sz="2800" dirty="0"/>
              <a:t>The concentrations needed to form a gel is  </a:t>
            </a:r>
            <a:r>
              <a:rPr lang="en-US" sz="2800" dirty="0">
                <a:solidFill>
                  <a:srgbClr val="00B050"/>
                </a:solidFill>
              </a:rPr>
              <a:t>2% or above. </a:t>
            </a:r>
          </a:p>
          <a:p>
            <a:pPr eaLnBrk="1" hangingPunct="1"/>
            <a:r>
              <a:rPr lang="en-US" sz="2800" dirty="0"/>
              <a:t>Hydration takes place over a period of time, </a:t>
            </a:r>
            <a:r>
              <a:rPr lang="en-US" sz="2800" dirty="0">
                <a:solidFill>
                  <a:srgbClr val="FFFF00"/>
                </a:solidFill>
              </a:rPr>
              <a:t>so that development of maximum gel strength requires several hours.</a:t>
            </a:r>
          </a:p>
          <a:p>
            <a:endParaRPr lang="en-US" sz="2800"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38</a:t>
            </a:fld>
            <a:endParaRPr lang="en-US"/>
          </a:p>
        </p:txBody>
      </p:sp>
    </p:spTree>
    <p:extLst>
      <p:ext uri="{BB962C8B-B14F-4D97-AF65-F5344CB8AC3E}">
        <p14:creationId xmlns:p14="http://schemas.microsoft.com/office/powerpoint/2010/main" val="2131410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8229600" cy="1143000"/>
          </a:xfrm>
        </p:spPr>
        <p:txBody>
          <a:bodyPr/>
          <a:lstStyle/>
          <a:p>
            <a:pPr eaLnBrk="1" hangingPunct="1"/>
            <a:r>
              <a:rPr lang="en-US" smtClean="0">
                <a:solidFill>
                  <a:srgbClr val="FFFF00"/>
                </a:solidFill>
              </a:rPr>
              <a:t>Indian Tragacanth</a:t>
            </a:r>
          </a:p>
        </p:txBody>
      </p:sp>
      <p:pic>
        <p:nvPicPr>
          <p:cNvPr id="40963" name="Content Placeholder 10" descr="Indian tragacanth.jpg"/>
          <p:cNvPicPr>
            <a:picLocks noGrp="1" noChangeAspect="1"/>
          </p:cNvPicPr>
          <p:nvPr>
            <p:ph idx="1"/>
          </p:nvPr>
        </p:nvPicPr>
        <p:blipFill>
          <a:blip r:embed="rId2"/>
          <a:srcRect/>
          <a:stretch>
            <a:fillRect/>
          </a:stretch>
        </p:blipFill>
        <p:spPr>
          <a:xfrm>
            <a:off x="1066800" y="1600200"/>
            <a:ext cx="6934200" cy="4724400"/>
          </a:xfrm>
        </p:spPr>
      </p:pic>
      <p:sp>
        <p:nvSpPr>
          <p:cNvPr id="4" name="Slide Number Placeholder 3"/>
          <p:cNvSpPr>
            <a:spLocks noGrp="1"/>
          </p:cNvSpPr>
          <p:nvPr>
            <p:ph type="sldNum" sz="quarter" idx="12"/>
          </p:nvPr>
        </p:nvSpPr>
        <p:spPr/>
        <p:txBody>
          <a:bodyPr/>
          <a:lstStyle/>
          <a:p>
            <a:pPr>
              <a:defRPr/>
            </a:pPr>
            <a:fld id="{0B0A03F7-9915-4FAC-8D8F-884FB1AC1672}" type="slidenum">
              <a:rPr lang="en-US"/>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886" y="168275"/>
            <a:ext cx="8458200" cy="6553200"/>
          </a:xfrm>
        </p:spPr>
        <p:txBody>
          <a:bodyPr/>
          <a:lstStyle/>
          <a:p>
            <a:pPr marL="419100" indent="-419100">
              <a:buNone/>
            </a:pPr>
            <a:r>
              <a:rPr lang="en-US" sz="3200" dirty="0">
                <a:solidFill>
                  <a:srgbClr val="FFFF00"/>
                </a:solidFill>
              </a:rPr>
              <a:t>The large organic molecules </a:t>
            </a:r>
            <a:r>
              <a:rPr lang="en-US" sz="3200" dirty="0"/>
              <a:t>exist in solution as randomly coiled flexible chain. These are either:</a:t>
            </a:r>
          </a:p>
          <a:p>
            <a:pPr marL="1303338" lvl="3" indent="-361950">
              <a:buClr>
                <a:srgbClr val="FFFF00"/>
              </a:buClr>
              <a:buSzPct val="100000"/>
              <a:buFont typeface="Wingdings 2" pitchFamily="18" charset="2"/>
              <a:buAutoNum type="arabicPeriod"/>
            </a:pPr>
            <a:r>
              <a:rPr lang="en-US" sz="3200" dirty="0"/>
              <a:t>Natural product. Or </a:t>
            </a:r>
          </a:p>
          <a:p>
            <a:pPr marL="1303338" lvl="3" indent="-361950">
              <a:buClr>
                <a:srgbClr val="FFFF00"/>
              </a:buClr>
              <a:buSzPct val="100000"/>
              <a:buFont typeface="Wingdings 2" pitchFamily="18" charset="2"/>
              <a:buAutoNum type="arabicPeriod"/>
            </a:pPr>
            <a:r>
              <a:rPr lang="en-US" sz="3200" dirty="0"/>
              <a:t>Synthetic polymers.</a:t>
            </a:r>
          </a:p>
          <a:p>
            <a:pPr marL="419100" indent="-419100">
              <a:buNone/>
            </a:pPr>
            <a:r>
              <a:rPr lang="en-US" sz="3200" dirty="0"/>
              <a:t>	Which  tend to entangle with each other because of their random motion. </a:t>
            </a:r>
          </a:p>
          <a:p>
            <a:r>
              <a:rPr lang="en-US" sz="3200" dirty="0"/>
              <a:t>The macromolecules  are distributed throughout </a:t>
            </a:r>
            <a:r>
              <a:rPr lang="en-US" sz="3200" dirty="0" smtClean="0"/>
              <a:t>the</a:t>
            </a:r>
          </a:p>
          <a:p>
            <a:pPr marL="0" indent="0">
              <a:buNone/>
            </a:pPr>
            <a:r>
              <a:rPr lang="en-US" sz="3200" dirty="0" smtClean="0"/>
              <a:t>    liquid </a:t>
            </a:r>
            <a:r>
              <a:rPr lang="en-US" sz="3200" dirty="0"/>
              <a:t>in such a way that no </a:t>
            </a:r>
            <a:r>
              <a:rPr lang="en-US" sz="3200" dirty="0" smtClean="0"/>
              <a:t>apparent </a:t>
            </a:r>
            <a:r>
              <a:rPr lang="en-US" sz="3200" dirty="0"/>
              <a:t>boundaries exist </a:t>
            </a:r>
            <a:endParaRPr lang="en-US" sz="3200" dirty="0" smtClean="0"/>
          </a:p>
          <a:p>
            <a:pPr marL="0" indent="0">
              <a:buNone/>
            </a:pPr>
            <a:r>
              <a:rPr lang="en-US" sz="3200" dirty="0" smtClean="0"/>
              <a:t>    between </a:t>
            </a:r>
            <a:r>
              <a:rPr lang="en-US" sz="3200" dirty="0"/>
              <a:t>them and the liquid.</a:t>
            </a:r>
          </a:p>
          <a:p>
            <a:endParaRPr lang="en-US" sz="3200"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4</a:t>
            </a:fld>
            <a:endParaRPr lang="en-US"/>
          </a:p>
        </p:txBody>
      </p:sp>
    </p:spTree>
    <p:extLst>
      <p:ext uri="{BB962C8B-B14F-4D97-AF65-F5344CB8AC3E}">
        <p14:creationId xmlns:p14="http://schemas.microsoft.com/office/powerpoint/2010/main" val="1840261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pPr eaLnBrk="1" hangingPunct="1"/>
            <a:r>
              <a:rPr lang="en-US" smtClean="0"/>
              <a:t>Tragacanth Flacs</a:t>
            </a:r>
          </a:p>
        </p:txBody>
      </p:sp>
      <p:pic>
        <p:nvPicPr>
          <p:cNvPr id="41987" name="Content Placeholder 4" descr="RibbonFlake tragacanth.jpg"/>
          <p:cNvPicPr>
            <a:picLocks noGrp="1" noChangeAspect="1"/>
          </p:cNvPicPr>
          <p:nvPr>
            <p:ph idx="1"/>
          </p:nvPr>
        </p:nvPicPr>
        <p:blipFill>
          <a:blip r:embed="rId2"/>
          <a:srcRect/>
          <a:stretch>
            <a:fillRect/>
          </a:stretch>
        </p:blipFill>
        <p:spPr>
          <a:xfrm>
            <a:off x="582613" y="1219200"/>
            <a:ext cx="7875587" cy="5522913"/>
          </a:xfrm>
        </p:spPr>
      </p:pic>
      <p:sp>
        <p:nvSpPr>
          <p:cNvPr id="4" name="Slide Number Placeholder 3"/>
          <p:cNvSpPr>
            <a:spLocks noGrp="1"/>
          </p:cNvSpPr>
          <p:nvPr>
            <p:ph type="sldNum" sz="quarter" idx="12"/>
          </p:nvPr>
        </p:nvSpPr>
        <p:spPr/>
        <p:txBody>
          <a:bodyPr/>
          <a:lstStyle/>
          <a:p>
            <a:pPr>
              <a:defRPr/>
            </a:pPr>
            <a:fld id="{19B84E6F-D1DB-4A53-B5BA-61BB7F2345A1}" type="slidenum">
              <a:rPr lang="en-US"/>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6200"/>
            <a:ext cx="8229600" cy="1143000"/>
          </a:xfrm>
        </p:spPr>
        <p:txBody>
          <a:bodyPr/>
          <a:lstStyle/>
          <a:p>
            <a:pPr eaLnBrk="1" hangingPunct="1"/>
            <a:r>
              <a:rPr lang="en-US" smtClean="0"/>
              <a:t>Karaya Tragacanth</a:t>
            </a:r>
          </a:p>
        </p:txBody>
      </p:sp>
      <p:pic>
        <p:nvPicPr>
          <p:cNvPr id="43011" name="Content Placeholder 4" descr="Indian tragacanth Karaya.jpg"/>
          <p:cNvPicPr>
            <a:picLocks noGrp="1" noChangeAspect="1"/>
          </p:cNvPicPr>
          <p:nvPr>
            <p:ph idx="1"/>
          </p:nvPr>
        </p:nvPicPr>
        <p:blipFill>
          <a:blip r:embed="rId2"/>
          <a:srcRect/>
          <a:stretch>
            <a:fillRect/>
          </a:stretch>
        </p:blipFill>
        <p:spPr>
          <a:xfrm>
            <a:off x="1646238" y="1935163"/>
            <a:ext cx="5851525" cy="4389437"/>
          </a:xfrm>
        </p:spPr>
      </p:pic>
      <p:sp>
        <p:nvSpPr>
          <p:cNvPr id="4" name="Slide Number Placeholder 3"/>
          <p:cNvSpPr>
            <a:spLocks noGrp="1"/>
          </p:cNvSpPr>
          <p:nvPr>
            <p:ph type="sldNum" sz="quarter" idx="12"/>
          </p:nvPr>
        </p:nvSpPr>
        <p:spPr/>
        <p:txBody>
          <a:bodyPr/>
          <a:lstStyle/>
          <a:p>
            <a:pPr>
              <a:defRPr/>
            </a:pPr>
            <a:fld id="{879BBB2B-44B0-4044-AD4E-FD80FAE6082C}" type="slidenum">
              <a:rPr lang="en-US"/>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002.jpg"/>
          <p:cNvPicPr>
            <a:picLocks noChangeAspect="1"/>
          </p:cNvPicPr>
          <p:nvPr/>
        </p:nvPicPr>
        <p:blipFill>
          <a:blip r:embed="rId3"/>
          <a:srcRect/>
          <a:stretch>
            <a:fillRect/>
          </a:stretch>
        </p:blipFill>
        <p:spPr bwMode="auto">
          <a:xfrm>
            <a:off x="6741404" y="3583003"/>
            <a:ext cx="2130188" cy="2853907"/>
          </a:xfrm>
          <a:prstGeom prst="rect">
            <a:avLst/>
          </a:prstGeom>
          <a:noFill/>
          <a:ln w="9525">
            <a:noFill/>
            <a:miter lim="800000"/>
            <a:headEnd/>
            <a:tailEnd/>
          </a:ln>
        </p:spPr>
      </p:pic>
      <p:sp>
        <p:nvSpPr>
          <p:cNvPr id="44034" name="Title 1"/>
          <p:cNvSpPr>
            <a:spLocks noGrp="1"/>
          </p:cNvSpPr>
          <p:nvPr>
            <p:ph type="title"/>
          </p:nvPr>
        </p:nvSpPr>
        <p:spPr>
          <a:xfrm>
            <a:off x="304800" y="76200"/>
            <a:ext cx="2819400" cy="1066800"/>
          </a:xfrm>
        </p:spPr>
        <p:txBody>
          <a:bodyPr/>
          <a:lstStyle/>
          <a:p>
            <a:pPr eaLnBrk="1" hangingPunct="1"/>
            <a:r>
              <a:rPr lang="en-US" dirty="0" smtClean="0">
                <a:solidFill>
                  <a:srgbClr val="FFFF00"/>
                </a:solidFill>
              </a:rPr>
              <a:t>4. Pectin</a:t>
            </a:r>
          </a:p>
        </p:txBody>
      </p:sp>
      <p:sp>
        <p:nvSpPr>
          <p:cNvPr id="44035" name="Content Placeholder 2"/>
          <p:cNvSpPr>
            <a:spLocks noGrp="1"/>
          </p:cNvSpPr>
          <p:nvPr>
            <p:ph idx="1"/>
          </p:nvPr>
        </p:nvSpPr>
        <p:spPr>
          <a:xfrm>
            <a:off x="152400" y="1752600"/>
            <a:ext cx="8229600" cy="4800600"/>
          </a:xfrm>
        </p:spPr>
        <p:txBody>
          <a:bodyPr/>
          <a:lstStyle/>
          <a:p>
            <a:pPr eaLnBrk="1" hangingPunct="1"/>
            <a:r>
              <a:rPr lang="en-US" dirty="0" smtClean="0"/>
              <a:t>Pectin, is a polysaccharide extracted from the inner rind of citrus fruit or apple </a:t>
            </a:r>
            <a:r>
              <a:rPr lang="en-US" b="1" i="1" dirty="0" err="1" smtClean="0">
                <a:cs typeface="Aharoni" pitchFamily="2" charset="-79"/>
              </a:rPr>
              <a:t>pomance</a:t>
            </a:r>
            <a:r>
              <a:rPr lang="en-US" i="1" dirty="0" smtClean="0"/>
              <a:t>.</a:t>
            </a:r>
            <a:r>
              <a:rPr lang="en-US" dirty="0" smtClean="0"/>
              <a:t> </a:t>
            </a:r>
          </a:p>
          <a:p>
            <a:pPr eaLnBrk="1" hangingPunct="1"/>
            <a:r>
              <a:rPr lang="en-US" dirty="0" smtClean="0"/>
              <a:t>Used in pharmaceutical jellies as well as in food.</a:t>
            </a:r>
          </a:p>
          <a:p>
            <a:pPr eaLnBrk="1" hangingPunct="1"/>
            <a:r>
              <a:rPr lang="en-US" dirty="0" smtClean="0"/>
              <a:t>The gel is formed at </a:t>
            </a:r>
            <a:r>
              <a:rPr lang="en-US" dirty="0" smtClean="0">
                <a:solidFill>
                  <a:srgbClr val="FFFF00"/>
                </a:solidFill>
              </a:rPr>
              <a:t>acidic pH in aqueous solution containing calcium</a:t>
            </a:r>
            <a:r>
              <a:rPr lang="en-US" dirty="0" smtClean="0"/>
              <a:t>. </a:t>
            </a:r>
          </a:p>
          <a:p>
            <a:pPr eaLnBrk="1" hangingPunct="1"/>
            <a:r>
              <a:rPr lang="en-US" dirty="0" smtClean="0"/>
              <a:t>The quality of gel forms is depends on:</a:t>
            </a:r>
          </a:p>
          <a:p>
            <a:pPr marL="881063" lvl="1" indent="-514350" eaLnBrk="1" hangingPunct="1">
              <a:buClr>
                <a:srgbClr val="FFFF00"/>
              </a:buClr>
              <a:buSzPct val="105000"/>
              <a:buFont typeface="Calibri" pitchFamily="34" charset="0"/>
              <a:buAutoNum type="arabicPeriod"/>
            </a:pPr>
            <a:r>
              <a:rPr lang="en-US" dirty="0" smtClean="0"/>
              <a:t>The concentration of additives.</a:t>
            </a:r>
          </a:p>
          <a:p>
            <a:pPr marL="881063" lvl="1" indent="-514350" eaLnBrk="1" hangingPunct="1">
              <a:buClr>
                <a:srgbClr val="FFFF00"/>
              </a:buClr>
              <a:buSzPct val="105000"/>
              <a:buFont typeface="Calibri" pitchFamily="34" charset="0"/>
              <a:buAutoNum type="arabicPeriod"/>
            </a:pPr>
            <a:r>
              <a:rPr lang="en-US" dirty="0" smtClean="0"/>
              <a:t> The </a:t>
            </a:r>
            <a:r>
              <a:rPr lang="en-US" dirty="0" err="1" smtClean="0"/>
              <a:t>pH</a:t>
            </a:r>
            <a:r>
              <a:rPr lang="en-US" dirty="0" err="1"/>
              <a:t>.</a:t>
            </a:r>
            <a:endParaRPr lang="en-US" dirty="0" smtClean="0"/>
          </a:p>
          <a:p>
            <a:pPr marL="881063" lvl="1" indent="-514350" eaLnBrk="1" hangingPunct="1">
              <a:buClr>
                <a:srgbClr val="FFFF00"/>
              </a:buClr>
              <a:buSzPct val="105000"/>
              <a:buFont typeface="Calibri" pitchFamily="34" charset="0"/>
              <a:buAutoNum type="arabicPeriod"/>
            </a:pPr>
            <a:r>
              <a:rPr lang="en-US" dirty="0" smtClean="0"/>
              <a:t>The characteristics of the raw materials.</a:t>
            </a:r>
          </a:p>
          <a:p>
            <a:pPr marL="881063" lvl="1" indent="-514350" eaLnBrk="1" hangingPunct="1">
              <a:buClr>
                <a:srgbClr val="FFFF00"/>
              </a:buClr>
              <a:buSzPct val="105000"/>
              <a:buFont typeface="Calibri" pitchFamily="34" charset="0"/>
              <a:buAutoNum type="arabicPeriod"/>
            </a:pPr>
            <a:r>
              <a:rPr lang="en-US" dirty="0"/>
              <a:t>Gel formation is more extensive in </a:t>
            </a:r>
            <a:r>
              <a:rPr lang="en-US" dirty="0" err="1"/>
              <a:t>pectin</a:t>
            </a:r>
            <a:r>
              <a:rPr lang="en-US" dirty="0" err="1">
                <a:solidFill>
                  <a:schemeClr val="bg1"/>
                </a:solidFill>
              </a:rPr>
              <a:t>s</a:t>
            </a:r>
            <a:r>
              <a:rPr lang="en-US" dirty="0">
                <a:solidFill>
                  <a:schemeClr val="bg1"/>
                </a:solidFill>
              </a:rPr>
              <a:t> with a low</a:t>
            </a:r>
            <a:r>
              <a:rPr lang="en-US" dirty="0"/>
              <a:t> </a:t>
            </a:r>
            <a:r>
              <a:rPr lang="en-US" dirty="0" err="1"/>
              <a:t>methoxyl</a:t>
            </a:r>
            <a:r>
              <a:rPr lang="en-US" dirty="0"/>
              <a:t> content.</a:t>
            </a:r>
            <a:endParaRPr lang="en-US" dirty="0" smtClean="0"/>
          </a:p>
        </p:txBody>
      </p:sp>
      <p:sp>
        <p:nvSpPr>
          <p:cNvPr id="4" name="Slide Number Placeholder 3"/>
          <p:cNvSpPr>
            <a:spLocks noGrp="1"/>
          </p:cNvSpPr>
          <p:nvPr>
            <p:ph type="sldNum" sz="quarter" idx="12"/>
          </p:nvPr>
        </p:nvSpPr>
        <p:spPr/>
        <p:txBody>
          <a:bodyPr/>
          <a:lstStyle/>
          <a:p>
            <a:pPr>
              <a:defRPr/>
            </a:pPr>
            <a:fld id="{BB472FBE-9183-4FFC-8ABA-A5848624F2D3}" type="slidenum">
              <a:rPr lang="en-US"/>
              <a:pPr>
                <a:defRPr/>
              </a:pPr>
              <a:t>42</a:t>
            </a:fld>
            <a:endParaRPr lang="en-US"/>
          </a:p>
        </p:txBody>
      </p:sp>
      <p:pic>
        <p:nvPicPr>
          <p:cNvPr id="6" name="Content Placeholder 6" descr="untitled.bmp"/>
          <p:cNvPicPr>
            <a:picLocks noChangeAspect="1"/>
          </p:cNvPicPr>
          <p:nvPr/>
        </p:nvPicPr>
        <p:blipFill>
          <a:blip r:embed="rId4"/>
          <a:srcRect/>
          <a:stretch>
            <a:fillRect/>
          </a:stretch>
        </p:blipFill>
        <p:spPr bwMode="auto">
          <a:xfrm>
            <a:off x="6441702" y="0"/>
            <a:ext cx="272959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10" descr="image.jpg"/>
          <p:cNvPicPr>
            <a:picLocks noChangeAspect="1"/>
          </p:cNvPicPr>
          <p:nvPr/>
        </p:nvPicPr>
        <p:blipFill>
          <a:blip r:embed="rId2"/>
          <a:srcRect/>
          <a:stretch>
            <a:fillRect/>
          </a:stretch>
        </p:blipFill>
        <p:spPr bwMode="auto">
          <a:xfrm>
            <a:off x="5562600" y="3657600"/>
            <a:ext cx="3581400" cy="2952750"/>
          </a:xfrm>
          <a:prstGeom prst="rect">
            <a:avLst/>
          </a:prstGeom>
          <a:noFill/>
          <a:ln w="9525">
            <a:noFill/>
            <a:miter lim="800000"/>
            <a:headEnd/>
            <a:tailEnd/>
          </a:ln>
        </p:spPr>
      </p:pic>
      <p:sp>
        <p:nvSpPr>
          <p:cNvPr id="45059" name="Title 1"/>
          <p:cNvSpPr>
            <a:spLocks noGrp="1"/>
          </p:cNvSpPr>
          <p:nvPr>
            <p:ph type="title"/>
          </p:nvPr>
        </p:nvSpPr>
        <p:spPr>
          <a:xfrm>
            <a:off x="457200" y="152400"/>
            <a:ext cx="5638800" cy="1143000"/>
          </a:xfrm>
        </p:spPr>
        <p:txBody>
          <a:bodyPr/>
          <a:lstStyle/>
          <a:p>
            <a:pPr eaLnBrk="1" hangingPunct="1"/>
            <a:r>
              <a:rPr lang="en-US" smtClean="0"/>
              <a:t>Citrus Fruits</a:t>
            </a:r>
          </a:p>
        </p:txBody>
      </p:sp>
      <p:pic>
        <p:nvPicPr>
          <p:cNvPr id="45060" name="Content Placeholder 4" descr="image002.jpg"/>
          <p:cNvPicPr>
            <a:picLocks noGrp="1" noChangeAspect="1"/>
          </p:cNvPicPr>
          <p:nvPr>
            <p:ph idx="1"/>
          </p:nvPr>
        </p:nvPicPr>
        <p:blipFill>
          <a:blip r:embed="rId3"/>
          <a:srcRect/>
          <a:stretch>
            <a:fillRect/>
          </a:stretch>
        </p:blipFill>
        <p:spPr>
          <a:xfrm>
            <a:off x="6096000" y="57150"/>
            <a:ext cx="2971800" cy="3981450"/>
          </a:xfrm>
        </p:spPr>
      </p:pic>
      <p:sp>
        <p:nvSpPr>
          <p:cNvPr id="4" name="Slide Number Placeholder 3"/>
          <p:cNvSpPr>
            <a:spLocks noGrp="1"/>
          </p:cNvSpPr>
          <p:nvPr>
            <p:ph type="sldNum" sz="quarter" idx="12"/>
          </p:nvPr>
        </p:nvSpPr>
        <p:spPr/>
        <p:txBody>
          <a:bodyPr/>
          <a:lstStyle/>
          <a:p>
            <a:pPr>
              <a:defRPr/>
            </a:pPr>
            <a:fld id="{B0E01E4D-6BDB-4DC3-8564-DA2E649CD41A}" type="slidenum">
              <a:rPr lang="en-US"/>
              <a:pPr>
                <a:defRPr/>
              </a:pPr>
              <a:t>43</a:t>
            </a:fld>
            <a:endParaRPr lang="en-US"/>
          </a:p>
        </p:txBody>
      </p:sp>
      <p:pic>
        <p:nvPicPr>
          <p:cNvPr id="45062" name="Content Placeholder 6" descr="untitled.bmp"/>
          <p:cNvPicPr>
            <a:picLocks noChangeAspect="1"/>
          </p:cNvPicPr>
          <p:nvPr/>
        </p:nvPicPr>
        <p:blipFill>
          <a:blip r:embed="rId4"/>
          <a:srcRect/>
          <a:stretch>
            <a:fillRect/>
          </a:stretch>
        </p:blipFill>
        <p:spPr bwMode="auto">
          <a:xfrm>
            <a:off x="3089275" y="1600200"/>
            <a:ext cx="3184525" cy="2133600"/>
          </a:xfrm>
          <a:prstGeom prst="rect">
            <a:avLst/>
          </a:prstGeom>
          <a:noFill/>
          <a:ln w="9525">
            <a:noFill/>
            <a:miter lim="800000"/>
            <a:headEnd/>
            <a:tailEnd/>
          </a:ln>
        </p:spPr>
      </p:pic>
      <p:pic>
        <p:nvPicPr>
          <p:cNvPr id="45063" name="Content Placeholder 8" descr="strawberry.gif"/>
          <p:cNvPicPr>
            <a:picLocks noChangeAspect="1"/>
          </p:cNvPicPr>
          <p:nvPr/>
        </p:nvPicPr>
        <p:blipFill>
          <a:blip r:embed="rId5"/>
          <a:srcRect/>
          <a:stretch>
            <a:fillRect/>
          </a:stretch>
        </p:blipFill>
        <p:spPr bwMode="auto">
          <a:xfrm>
            <a:off x="3124200" y="3733800"/>
            <a:ext cx="3695700" cy="2933700"/>
          </a:xfrm>
          <a:prstGeom prst="rect">
            <a:avLst/>
          </a:prstGeom>
          <a:noFill/>
          <a:ln w="9525">
            <a:noFill/>
            <a:miter lim="800000"/>
            <a:headEnd/>
            <a:tailEnd/>
          </a:ln>
        </p:spPr>
      </p:pic>
      <p:pic>
        <p:nvPicPr>
          <p:cNvPr id="45064" name="Content Placeholder 4" descr="Apples pectines.bmp"/>
          <p:cNvPicPr>
            <a:picLocks noChangeAspect="1"/>
          </p:cNvPicPr>
          <p:nvPr/>
        </p:nvPicPr>
        <p:blipFill>
          <a:blip r:embed="rId6"/>
          <a:srcRect/>
          <a:stretch>
            <a:fillRect/>
          </a:stretch>
        </p:blipFill>
        <p:spPr bwMode="auto">
          <a:xfrm>
            <a:off x="228600" y="1600200"/>
            <a:ext cx="2971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28600"/>
            <a:ext cx="8229600" cy="1143000"/>
          </a:xfrm>
        </p:spPr>
        <p:txBody>
          <a:bodyPr/>
          <a:lstStyle/>
          <a:p>
            <a:pPr eaLnBrk="1" hangingPunct="1"/>
            <a:r>
              <a:rPr lang="en-US" smtClean="0">
                <a:solidFill>
                  <a:srgbClr val="FFFF00"/>
                </a:solidFill>
              </a:rPr>
              <a:t>5. Xanthan Gum</a:t>
            </a:r>
          </a:p>
        </p:txBody>
      </p:sp>
      <p:sp>
        <p:nvSpPr>
          <p:cNvPr id="46083" name="Content Placeholder 2"/>
          <p:cNvSpPr>
            <a:spLocks noGrp="1"/>
          </p:cNvSpPr>
          <p:nvPr>
            <p:ph idx="1"/>
          </p:nvPr>
        </p:nvSpPr>
        <p:spPr>
          <a:xfrm>
            <a:off x="3314700" y="1295400"/>
            <a:ext cx="5600700" cy="4495800"/>
          </a:xfrm>
        </p:spPr>
        <p:txBody>
          <a:bodyPr/>
          <a:lstStyle/>
          <a:p>
            <a:pPr eaLnBrk="1" hangingPunct="1"/>
            <a:r>
              <a:rPr lang="en-US" sz="3200" dirty="0" smtClean="0"/>
              <a:t>It is used as stabilizer in suspensions &amp; emulsions  at concentration below 0.5%.</a:t>
            </a:r>
          </a:p>
          <a:p>
            <a:pPr eaLnBrk="1" hangingPunct="1"/>
            <a:endParaRPr lang="en-US" sz="3200" dirty="0" smtClean="0"/>
          </a:p>
          <a:p>
            <a:pPr eaLnBrk="1" hangingPunct="1"/>
            <a:r>
              <a:rPr lang="en-US" sz="3200" dirty="0" smtClean="0"/>
              <a:t>In higher concentration in aqueous media(1% &amp; above) yield viscous solution that are jellylike in nature.</a:t>
            </a:r>
          </a:p>
          <a:p>
            <a:pPr eaLnBrk="1" hangingPunct="1"/>
            <a:endParaRPr lang="en-US" sz="3200" dirty="0" smtClean="0"/>
          </a:p>
        </p:txBody>
      </p:sp>
      <p:sp>
        <p:nvSpPr>
          <p:cNvPr id="4" name="Slide Number Placeholder 3"/>
          <p:cNvSpPr>
            <a:spLocks noGrp="1"/>
          </p:cNvSpPr>
          <p:nvPr>
            <p:ph type="sldNum" sz="quarter" idx="12"/>
          </p:nvPr>
        </p:nvSpPr>
        <p:spPr/>
        <p:txBody>
          <a:bodyPr/>
          <a:lstStyle/>
          <a:p>
            <a:pPr>
              <a:defRPr/>
            </a:pPr>
            <a:fld id="{6B3CE8E6-88BC-4E0B-9F82-E99617DC4CF7}" type="slidenum">
              <a:rPr lang="en-US"/>
              <a:pPr>
                <a:defRPr/>
              </a:pPr>
              <a:t>44</a:t>
            </a:fld>
            <a:endParaRPr lang="en-US"/>
          </a:p>
        </p:txBody>
      </p:sp>
      <p:pic>
        <p:nvPicPr>
          <p:cNvPr id="46085" name="Content Placeholder 4" descr="Xanthan-Gum.jpg"/>
          <p:cNvPicPr>
            <a:picLocks noChangeAspect="1"/>
          </p:cNvPicPr>
          <p:nvPr/>
        </p:nvPicPr>
        <p:blipFill>
          <a:blip r:embed="rId3"/>
          <a:srcRect/>
          <a:stretch>
            <a:fillRect/>
          </a:stretch>
        </p:blipFill>
        <p:spPr bwMode="auto">
          <a:xfrm>
            <a:off x="228600" y="1752600"/>
            <a:ext cx="3086100" cy="328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143000"/>
          </a:xfrm>
        </p:spPr>
        <p:txBody>
          <a:bodyPr/>
          <a:lstStyle/>
          <a:p>
            <a:pPr eaLnBrk="1" hangingPunct="1"/>
            <a:r>
              <a:rPr lang="en-US" smtClean="0">
                <a:solidFill>
                  <a:srgbClr val="FFFF00"/>
                </a:solidFill>
              </a:rPr>
              <a:t>6. Gellan Gum</a:t>
            </a:r>
          </a:p>
        </p:txBody>
      </p:sp>
      <p:sp>
        <p:nvSpPr>
          <p:cNvPr id="3" name="Content Placeholder 2"/>
          <p:cNvSpPr>
            <a:spLocks noGrp="1"/>
          </p:cNvSpPr>
          <p:nvPr>
            <p:ph idx="1"/>
          </p:nvPr>
        </p:nvSpPr>
        <p:spPr>
          <a:xfrm>
            <a:off x="457200" y="1295400"/>
            <a:ext cx="8229600" cy="5029200"/>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t>It is polysaccharide produced by fermentation, it has been approved for food industry from the FDA.</a:t>
            </a:r>
          </a:p>
          <a:p>
            <a:pPr marL="274320" indent="-274320" eaLnBrk="1" fontAlgn="auto" hangingPunct="1">
              <a:spcAft>
                <a:spcPts val="0"/>
              </a:spcAft>
              <a:buClr>
                <a:schemeClr val="accent3"/>
              </a:buClr>
              <a:buFont typeface="Wingdings 2"/>
              <a:buChar char=""/>
              <a:defRPr/>
            </a:pPr>
            <a:r>
              <a:rPr lang="en-US" dirty="0" smtClean="0"/>
              <a:t>Gel strength is a function of </a:t>
            </a:r>
            <a:r>
              <a:rPr lang="en-US" b="1" dirty="0" smtClean="0">
                <a:solidFill>
                  <a:srgbClr val="FFFF00"/>
                </a:solidFill>
              </a:rPr>
              <a:t>gum concentration </a:t>
            </a:r>
            <a:r>
              <a:rPr lang="en-US" dirty="0" smtClean="0"/>
              <a:t>and </a:t>
            </a:r>
            <a:r>
              <a:rPr lang="en-US" b="1" dirty="0" smtClean="0">
                <a:solidFill>
                  <a:srgbClr val="FFFF00"/>
                </a:solidFill>
              </a:rPr>
              <a:t>ionic content</a:t>
            </a:r>
            <a:r>
              <a:rPr lang="en-US" dirty="0" smtClean="0">
                <a:solidFill>
                  <a:srgbClr val="FFFF00"/>
                </a:solidFill>
              </a:rPr>
              <a:t>. </a:t>
            </a:r>
            <a:r>
              <a:rPr lang="en-US" dirty="0" smtClean="0"/>
              <a:t>The gum is highly efficient; as little as </a:t>
            </a:r>
            <a:r>
              <a:rPr lang="en-US" b="1" dirty="0" smtClean="0">
                <a:solidFill>
                  <a:srgbClr val="FFFF00"/>
                </a:solidFill>
              </a:rPr>
              <a:t>0.05% is required for gel formation</a:t>
            </a:r>
            <a:r>
              <a:rPr lang="en-US" dirty="0" smtClean="0"/>
              <a:t>. </a:t>
            </a:r>
          </a:p>
          <a:p>
            <a:pPr marL="274320" indent="-274320" eaLnBrk="1" fontAlgn="auto" hangingPunct="1">
              <a:spcAft>
                <a:spcPts val="0"/>
              </a:spcAft>
              <a:buClr>
                <a:schemeClr val="accent3"/>
              </a:buClr>
              <a:buFont typeface="Wingdings 2"/>
              <a:buChar char=""/>
              <a:defRPr/>
            </a:pPr>
            <a:r>
              <a:rPr lang="en-US" dirty="0" smtClean="0"/>
              <a:t>To produce a uniform gel, the gum is first dissolved in deionized water heated to </a:t>
            </a:r>
            <a:r>
              <a:rPr lang="en-US" dirty="0"/>
              <a:t>70 ⁰C </a:t>
            </a:r>
            <a:r>
              <a:rPr lang="en-US" dirty="0" smtClean="0"/>
              <a:t>to 75⁰C, an electrolyte is added  (calcium salt) and then  cooled down to </a:t>
            </a:r>
          </a:p>
          <a:p>
            <a:pPr marL="274320" indent="-274320" eaLnBrk="1" fontAlgn="auto" hangingPunct="1">
              <a:spcAft>
                <a:spcPts val="0"/>
              </a:spcAft>
              <a:buClr>
                <a:schemeClr val="accent3"/>
              </a:buClr>
              <a:buFont typeface="Wingdings 2"/>
              <a:buChar char=""/>
              <a:defRPr/>
            </a:pPr>
            <a:r>
              <a:rPr lang="en-US" dirty="0" smtClean="0"/>
              <a:t>25 ⁰C. </a:t>
            </a:r>
          </a:p>
          <a:p>
            <a:pPr marL="274320" indent="-274320" eaLnBrk="1" fontAlgn="auto" hangingPunct="1">
              <a:spcAft>
                <a:spcPts val="0"/>
              </a:spcAft>
              <a:buClr>
                <a:schemeClr val="accent3"/>
              </a:buClr>
              <a:buFont typeface="Wingdings 2"/>
              <a:buChar char=""/>
              <a:defRPr/>
            </a:pPr>
            <a:r>
              <a:rPr lang="en-US" dirty="0" smtClean="0"/>
              <a:t>The setting temperature for the gel is usually in the rang of 30 to 45 ⁰C</a:t>
            </a:r>
            <a:endParaRPr lang="en-US" dirty="0"/>
          </a:p>
        </p:txBody>
      </p:sp>
      <p:sp>
        <p:nvSpPr>
          <p:cNvPr id="4" name="Slide Number Placeholder 3"/>
          <p:cNvSpPr>
            <a:spLocks noGrp="1"/>
          </p:cNvSpPr>
          <p:nvPr>
            <p:ph type="sldNum" sz="quarter" idx="12"/>
          </p:nvPr>
        </p:nvSpPr>
        <p:spPr/>
        <p:txBody>
          <a:bodyPr/>
          <a:lstStyle/>
          <a:p>
            <a:pPr>
              <a:defRPr/>
            </a:pPr>
            <a:fld id="{C1432BE3-A16A-4941-9D8E-C6CA35013ABC}" type="slidenum">
              <a:rPr lang="en-US"/>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4114800" cy="914400"/>
          </a:xfrm>
        </p:spPr>
        <p:txBody>
          <a:bodyPr/>
          <a:lstStyle/>
          <a:p>
            <a:pPr eaLnBrk="1" hangingPunct="1"/>
            <a:r>
              <a:rPr lang="en-US" dirty="0" smtClean="0">
                <a:solidFill>
                  <a:srgbClr val="FFFF00"/>
                </a:solidFill>
              </a:rPr>
              <a:t>7. Guar Gum</a:t>
            </a:r>
          </a:p>
        </p:txBody>
      </p:sp>
      <p:sp>
        <p:nvSpPr>
          <p:cNvPr id="48131" name="Content Placeholder 2"/>
          <p:cNvSpPr>
            <a:spLocks noGrp="1"/>
          </p:cNvSpPr>
          <p:nvPr>
            <p:ph idx="1"/>
          </p:nvPr>
        </p:nvSpPr>
        <p:spPr>
          <a:xfrm>
            <a:off x="381000" y="1066800"/>
            <a:ext cx="8464550" cy="1589088"/>
          </a:xfrm>
        </p:spPr>
        <p:txBody>
          <a:bodyPr/>
          <a:lstStyle/>
          <a:p>
            <a:pPr eaLnBrk="1" hangingPunct="1"/>
            <a:r>
              <a:rPr lang="en-US" sz="3200" dirty="0" smtClean="0"/>
              <a:t>Guar gum is a nonionic polysaccharide derived from seeds. Aqueous guar solution can be cross-linked by several polyvalent cations to form gels.</a:t>
            </a:r>
          </a:p>
          <a:p>
            <a:pPr eaLnBrk="1" hangingPunct="1"/>
            <a:endParaRPr lang="en-US" sz="3200" b="1" dirty="0" smtClean="0">
              <a:solidFill>
                <a:srgbClr val="C00000"/>
              </a:solidFill>
            </a:endParaRPr>
          </a:p>
          <a:p>
            <a:pPr eaLnBrk="1" hangingPunct="1">
              <a:buFont typeface="Wingdings 2" pitchFamily="18" charset="2"/>
              <a:buNone/>
            </a:pPr>
            <a:r>
              <a:rPr lang="en-US" sz="3200" dirty="0" smtClean="0"/>
              <a:t>	</a:t>
            </a:r>
          </a:p>
        </p:txBody>
      </p:sp>
      <p:sp>
        <p:nvSpPr>
          <p:cNvPr id="4" name="Slide Number Placeholder 3"/>
          <p:cNvSpPr>
            <a:spLocks noGrp="1"/>
          </p:cNvSpPr>
          <p:nvPr>
            <p:ph type="sldNum" sz="quarter" idx="12"/>
          </p:nvPr>
        </p:nvSpPr>
        <p:spPr/>
        <p:txBody>
          <a:bodyPr/>
          <a:lstStyle/>
          <a:p>
            <a:pPr>
              <a:defRPr/>
            </a:pPr>
            <a:fld id="{B1B41582-E04B-4EC8-AC73-0ED622E0C96C}" type="slidenum">
              <a:rPr lang="en-US"/>
              <a:pPr>
                <a:defRPr/>
              </a:pPr>
              <a:t>46</a:t>
            </a:fld>
            <a:endParaRPr lang="en-US"/>
          </a:p>
        </p:txBody>
      </p:sp>
      <p:pic>
        <p:nvPicPr>
          <p:cNvPr id="48133" name="Content Placeholder 14" descr="guar_gum.jpg"/>
          <p:cNvPicPr>
            <a:picLocks noChangeAspect="1"/>
          </p:cNvPicPr>
          <p:nvPr/>
        </p:nvPicPr>
        <p:blipFill>
          <a:blip r:embed="rId2"/>
          <a:srcRect/>
          <a:stretch>
            <a:fillRect/>
          </a:stretch>
        </p:blipFill>
        <p:spPr bwMode="auto">
          <a:xfrm>
            <a:off x="4724400" y="2743200"/>
            <a:ext cx="4121150" cy="3810000"/>
          </a:xfrm>
          <a:prstGeom prst="rect">
            <a:avLst/>
          </a:prstGeom>
          <a:noFill/>
          <a:ln w="9525">
            <a:noFill/>
            <a:miter lim="800000"/>
            <a:headEnd/>
            <a:tailEnd/>
          </a:ln>
        </p:spPr>
      </p:pic>
      <p:pic>
        <p:nvPicPr>
          <p:cNvPr id="48134" name="Content Placeholder 4" descr="guargum.jpg"/>
          <p:cNvPicPr>
            <a:picLocks noChangeAspect="1"/>
          </p:cNvPicPr>
          <p:nvPr/>
        </p:nvPicPr>
        <p:blipFill>
          <a:blip r:embed="rId3"/>
          <a:srcRect/>
          <a:stretch>
            <a:fillRect/>
          </a:stretch>
        </p:blipFill>
        <p:spPr bwMode="auto">
          <a:xfrm>
            <a:off x="304800" y="2655888"/>
            <a:ext cx="4191000" cy="4125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04800"/>
            <a:ext cx="4191000" cy="914400"/>
          </a:xfrm>
        </p:spPr>
        <p:txBody>
          <a:bodyPr/>
          <a:lstStyle/>
          <a:p>
            <a:pPr eaLnBrk="1" hangingPunct="1"/>
            <a:r>
              <a:rPr lang="en-US" dirty="0" smtClean="0">
                <a:solidFill>
                  <a:srgbClr val="FFFF00"/>
                </a:solidFill>
              </a:rPr>
              <a:t>8. Chitosan</a:t>
            </a:r>
          </a:p>
        </p:txBody>
      </p:sp>
      <p:sp>
        <p:nvSpPr>
          <p:cNvPr id="3" name="Content Placeholder 2"/>
          <p:cNvSpPr>
            <a:spLocks noGrp="1"/>
          </p:cNvSpPr>
          <p:nvPr>
            <p:ph idx="1"/>
          </p:nvPr>
        </p:nvSpPr>
        <p:spPr>
          <a:xfrm>
            <a:off x="304800" y="1447800"/>
            <a:ext cx="8229600" cy="5029200"/>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t>Chitosan is a natural biopolymer  derived from the outer shell of lobster.</a:t>
            </a:r>
          </a:p>
          <a:p>
            <a:pPr marL="274320" indent="-274320" eaLnBrk="1" fontAlgn="auto" hangingPunct="1">
              <a:spcAft>
                <a:spcPts val="0"/>
              </a:spcAft>
              <a:buClr>
                <a:schemeClr val="accent3"/>
              </a:buClr>
              <a:buFont typeface="Wingdings 2"/>
              <a:buNone/>
              <a:defRPr/>
            </a:pPr>
            <a:r>
              <a:rPr lang="en-US" sz="2800" dirty="0" smtClean="0"/>
              <a:t>	Chitin is extracted and partially de-acetylated to produce </a:t>
            </a:r>
            <a:r>
              <a:rPr lang="en-US" sz="2800" dirty="0" err="1" smtClean="0"/>
              <a:t>Chitosan</a:t>
            </a:r>
            <a:r>
              <a:rPr lang="en-US" sz="2800" dirty="0" smtClean="0"/>
              <a:t>.</a:t>
            </a:r>
          </a:p>
          <a:p>
            <a:pPr marL="274320" indent="-274320" eaLnBrk="1" fontAlgn="auto" hangingPunct="1">
              <a:spcAft>
                <a:spcPts val="0"/>
              </a:spcAft>
              <a:buClr>
                <a:schemeClr val="accent3"/>
              </a:buClr>
              <a:buFont typeface="Wingdings 2"/>
              <a:buChar char=""/>
              <a:defRPr/>
            </a:pPr>
            <a:r>
              <a:rPr lang="en-US" sz="2800" dirty="0" smtClean="0"/>
              <a:t>Unlike most gums, Chitosan carries  </a:t>
            </a:r>
            <a:r>
              <a:rPr lang="en-US" sz="2800" dirty="0" smtClean="0">
                <a:solidFill>
                  <a:srgbClr val="FFFF00"/>
                </a:solidFill>
              </a:rPr>
              <a:t>a positive charge (at pH below 6.5) and is thus attracted to a variety of biological tissues and surfaces that are negatively charged.  </a:t>
            </a:r>
          </a:p>
          <a:p>
            <a:pPr marL="274320" indent="-274320" eaLnBrk="1" fontAlgn="auto" hangingPunct="1">
              <a:spcAft>
                <a:spcPts val="0"/>
              </a:spcAft>
              <a:buClr>
                <a:schemeClr val="accent3"/>
              </a:buClr>
              <a:buFont typeface="Wingdings 2"/>
              <a:buChar char=""/>
              <a:defRPr/>
            </a:pPr>
            <a:r>
              <a:rPr lang="en-US" sz="2800" dirty="0" smtClean="0"/>
              <a:t>Concentrated aqueous solutions have </a:t>
            </a:r>
          </a:p>
          <a:p>
            <a:pPr marL="274320" indent="-274320" eaLnBrk="1" fontAlgn="auto" hangingPunct="1">
              <a:spcAft>
                <a:spcPts val="0"/>
              </a:spcAft>
              <a:buClr>
                <a:schemeClr val="accent3"/>
              </a:buClr>
              <a:buFont typeface="Wingdings 2" pitchFamily="18" charset="2"/>
              <a:buNone/>
              <a:defRPr/>
            </a:pPr>
            <a:r>
              <a:rPr lang="en-US" sz="2800" dirty="0" smtClean="0"/>
              <a:t>	a gel-like consistency. </a:t>
            </a:r>
          </a:p>
        </p:txBody>
      </p:sp>
      <p:sp>
        <p:nvSpPr>
          <p:cNvPr id="4" name="Slide Number Placeholder 3"/>
          <p:cNvSpPr>
            <a:spLocks noGrp="1"/>
          </p:cNvSpPr>
          <p:nvPr>
            <p:ph type="sldNum" sz="quarter" idx="12"/>
          </p:nvPr>
        </p:nvSpPr>
        <p:spPr/>
        <p:txBody>
          <a:bodyPr/>
          <a:lstStyle/>
          <a:p>
            <a:pPr>
              <a:defRPr/>
            </a:pPr>
            <a:fld id="{C870E6B4-A6E4-463C-BE55-DE61DDF081EE}" type="slidenum">
              <a:rPr lang="en-US"/>
              <a:pPr>
                <a:defRPr/>
              </a:pPr>
              <a:t>47</a:t>
            </a:fld>
            <a:endParaRPr lang="en-US"/>
          </a:p>
        </p:txBody>
      </p:sp>
      <p:pic>
        <p:nvPicPr>
          <p:cNvPr id="49157" name="Picture 6" descr="crutacean.jpg"/>
          <p:cNvPicPr>
            <a:picLocks noChangeAspect="1"/>
          </p:cNvPicPr>
          <p:nvPr/>
        </p:nvPicPr>
        <p:blipFill>
          <a:blip r:embed="rId3"/>
          <a:srcRect/>
          <a:stretch>
            <a:fillRect/>
          </a:stretch>
        </p:blipFill>
        <p:spPr bwMode="auto">
          <a:xfrm>
            <a:off x="7156450" y="0"/>
            <a:ext cx="1987550" cy="1447800"/>
          </a:xfrm>
          <a:prstGeom prst="rect">
            <a:avLst/>
          </a:prstGeom>
          <a:noFill/>
          <a:ln w="9525">
            <a:noFill/>
            <a:miter lim="800000"/>
            <a:headEnd/>
            <a:tailEnd/>
          </a:ln>
        </p:spPr>
      </p:pic>
      <p:pic>
        <p:nvPicPr>
          <p:cNvPr id="49158" name="Content Placeholder 4" descr="lobsterill.gif"/>
          <p:cNvPicPr>
            <a:picLocks noChangeAspect="1"/>
          </p:cNvPicPr>
          <p:nvPr/>
        </p:nvPicPr>
        <p:blipFill>
          <a:blip r:embed="rId4"/>
          <a:srcRect/>
          <a:stretch>
            <a:fillRect/>
          </a:stretch>
        </p:blipFill>
        <p:spPr bwMode="auto">
          <a:xfrm>
            <a:off x="6400800" y="4953000"/>
            <a:ext cx="1925638"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04800" y="228600"/>
            <a:ext cx="5257800" cy="838200"/>
          </a:xfrm>
        </p:spPr>
        <p:txBody>
          <a:bodyPr/>
          <a:lstStyle/>
          <a:p>
            <a:pPr eaLnBrk="1" hangingPunct="1"/>
            <a:r>
              <a:rPr lang="en-US" b="1" smtClean="0">
                <a:solidFill>
                  <a:srgbClr val="FFFF00"/>
                </a:solidFill>
              </a:rPr>
              <a:t>B.</a:t>
            </a:r>
            <a:r>
              <a:rPr lang="en-US" smtClean="0">
                <a:solidFill>
                  <a:srgbClr val="FFFF00"/>
                </a:solidFill>
              </a:rPr>
              <a:t> Acrylic Polymers</a:t>
            </a:r>
          </a:p>
        </p:txBody>
      </p:sp>
      <p:sp>
        <p:nvSpPr>
          <p:cNvPr id="3" name="Content Placeholder 2"/>
          <p:cNvSpPr>
            <a:spLocks noGrp="1"/>
          </p:cNvSpPr>
          <p:nvPr>
            <p:ph idx="1"/>
          </p:nvPr>
        </p:nvSpPr>
        <p:spPr>
          <a:xfrm>
            <a:off x="228600" y="1142999"/>
            <a:ext cx="8763000" cy="5578475"/>
          </a:xfrm>
        </p:spPr>
        <p:txBody>
          <a:bodyPr>
            <a:noAutofit/>
          </a:bodyPr>
          <a:lstStyle/>
          <a:p>
            <a:pPr marL="274320" indent="-274320" eaLnBrk="1" fontAlgn="auto" hangingPunct="1">
              <a:spcAft>
                <a:spcPts val="0"/>
              </a:spcAft>
              <a:buClr>
                <a:schemeClr val="accent3"/>
              </a:buClr>
              <a:buFont typeface="Wingdings 2"/>
              <a:buChar char=""/>
              <a:defRPr/>
            </a:pPr>
            <a:r>
              <a:rPr lang="en-US" sz="3000" b="1" dirty="0" smtClean="0">
                <a:solidFill>
                  <a:srgbClr val="FFFF00"/>
                </a:solidFill>
              </a:rPr>
              <a:t>Carbomer:</a:t>
            </a:r>
          </a:p>
          <a:p>
            <a:pPr marL="274320" indent="-274320" eaLnBrk="1" fontAlgn="auto" hangingPunct="1">
              <a:spcAft>
                <a:spcPts val="0"/>
              </a:spcAft>
              <a:buClr>
                <a:schemeClr val="accent3"/>
              </a:buClr>
              <a:buFont typeface="Wingdings 2"/>
              <a:buChar char=""/>
              <a:defRPr/>
            </a:pPr>
            <a:r>
              <a:rPr lang="en-US" sz="3000" b="1" dirty="0" smtClean="0">
                <a:solidFill>
                  <a:srgbClr val="FFFF00"/>
                </a:solidFill>
              </a:rPr>
              <a:t> </a:t>
            </a:r>
            <a:r>
              <a:rPr lang="en-US" sz="3000" dirty="0" smtClean="0"/>
              <a:t>It is one member of a group of acrylic polymers cross-linked with a </a:t>
            </a:r>
            <a:r>
              <a:rPr lang="en-US" sz="3000" dirty="0" err="1" smtClean="0"/>
              <a:t>polyalkenyl</a:t>
            </a:r>
            <a:r>
              <a:rPr lang="en-US" sz="3000" dirty="0" smtClean="0"/>
              <a:t> ether. </a:t>
            </a:r>
          </a:p>
          <a:p>
            <a:pPr marL="274320" indent="-274320" eaLnBrk="1" fontAlgn="auto" hangingPunct="1">
              <a:spcAft>
                <a:spcPts val="0"/>
              </a:spcAft>
              <a:buClr>
                <a:schemeClr val="accent3"/>
              </a:buClr>
              <a:buFont typeface="Wingdings 2"/>
              <a:buChar char=""/>
              <a:defRPr/>
            </a:pPr>
            <a:r>
              <a:rPr lang="en-US" sz="2800" dirty="0" smtClean="0"/>
              <a:t>Manufactured under the trade name </a:t>
            </a:r>
            <a:r>
              <a:rPr lang="en-US" sz="2800" dirty="0" err="1">
                <a:solidFill>
                  <a:srgbClr val="FFFF00"/>
                </a:solidFill>
              </a:rPr>
              <a:t>C</a:t>
            </a:r>
            <a:r>
              <a:rPr lang="en-US" sz="2800" dirty="0" err="1" smtClean="0">
                <a:solidFill>
                  <a:srgbClr val="FFFF00"/>
                </a:solidFill>
              </a:rPr>
              <a:t>arbopol</a:t>
            </a:r>
            <a:r>
              <a:rPr lang="en-US" sz="2800" dirty="0" smtClean="0">
                <a:solidFill>
                  <a:srgbClr val="FFFF00"/>
                </a:solidFill>
              </a:rPr>
              <a:t> 934P. </a:t>
            </a:r>
          </a:p>
          <a:p>
            <a:pPr marL="274320" indent="-274320" eaLnBrk="1" fontAlgn="auto" hangingPunct="1">
              <a:spcAft>
                <a:spcPts val="0"/>
              </a:spcAft>
              <a:buClr>
                <a:schemeClr val="accent3"/>
              </a:buClr>
              <a:buFont typeface="Wingdings 2"/>
              <a:buChar char=""/>
              <a:defRPr/>
            </a:pPr>
            <a:r>
              <a:rPr lang="en-US" sz="3000" dirty="0" smtClean="0"/>
              <a:t>It is used as a thickening agent in a variety of pharmaceutical and cosmetic products. </a:t>
            </a:r>
          </a:p>
          <a:p>
            <a:pPr marL="274320" indent="-274320" eaLnBrk="1" fontAlgn="auto" hangingPunct="1">
              <a:spcAft>
                <a:spcPts val="0"/>
              </a:spcAft>
              <a:buClr>
                <a:schemeClr val="accent3"/>
              </a:buClr>
              <a:buFont typeface="Wingdings 2"/>
              <a:buChar char=""/>
              <a:defRPr/>
            </a:pPr>
            <a:r>
              <a:rPr lang="en-US" sz="3000" dirty="0" smtClean="0"/>
              <a:t>The suffix </a:t>
            </a:r>
            <a:r>
              <a:rPr lang="en-US" sz="3000" b="1" dirty="0" smtClean="0">
                <a:solidFill>
                  <a:srgbClr val="FFFF00"/>
                </a:solidFill>
              </a:rPr>
              <a:t>P</a:t>
            </a:r>
            <a:r>
              <a:rPr lang="en-US" sz="3000" dirty="0" smtClean="0"/>
              <a:t> indicate a highly purified polymer, suitable for use in oral dosage forms.</a:t>
            </a:r>
          </a:p>
          <a:p>
            <a:pPr marL="274320" indent="-274320" eaLnBrk="1" fontAlgn="auto" hangingPunct="1">
              <a:spcAft>
                <a:spcPts val="0"/>
              </a:spcAft>
              <a:buClr>
                <a:schemeClr val="accent3"/>
              </a:buClr>
              <a:buFont typeface="Wingdings 2"/>
              <a:buChar char=""/>
              <a:defRPr/>
            </a:pPr>
            <a:r>
              <a:rPr lang="en-US" sz="3000" dirty="0" smtClean="0"/>
              <a:t>Carbomer 934 is also use widely in topical preparations.</a:t>
            </a:r>
            <a:endParaRPr lang="en-US" sz="3000" dirty="0"/>
          </a:p>
        </p:txBody>
      </p:sp>
      <p:sp>
        <p:nvSpPr>
          <p:cNvPr id="4" name="Slide Number Placeholder 3"/>
          <p:cNvSpPr>
            <a:spLocks noGrp="1"/>
          </p:cNvSpPr>
          <p:nvPr>
            <p:ph type="sldNum" sz="quarter" idx="12"/>
          </p:nvPr>
        </p:nvSpPr>
        <p:spPr/>
        <p:txBody>
          <a:bodyPr/>
          <a:lstStyle/>
          <a:p>
            <a:pPr>
              <a:defRPr/>
            </a:pPr>
            <a:fld id="{D32AEFAA-C831-4541-A299-0EDC46129844}" type="slidenum">
              <a:rPr lang="en-US"/>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304800"/>
            <a:ext cx="8229600" cy="533400"/>
          </a:xfrm>
        </p:spPr>
        <p:txBody>
          <a:bodyPr/>
          <a:lstStyle/>
          <a:p>
            <a:pPr eaLnBrk="1" hangingPunct="1"/>
            <a:r>
              <a:rPr lang="en-US" sz="3200" smtClean="0"/>
              <a:t>Acrilic polymer continued </a:t>
            </a:r>
          </a:p>
        </p:txBody>
      </p:sp>
      <p:sp>
        <p:nvSpPr>
          <p:cNvPr id="51203" name="Content Placeholder 2"/>
          <p:cNvSpPr>
            <a:spLocks noGrp="1"/>
          </p:cNvSpPr>
          <p:nvPr>
            <p:ph idx="1"/>
          </p:nvPr>
        </p:nvSpPr>
        <p:spPr>
          <a:xfrm>
            <a:off x="457200" y="914400"/>
            <a:ext cx="8229600" cy="2057400"/>
          </a:xfrm>
        </p:spPr>
        <p:txBody>
          <a:bodyPr/>
          <a:lstStyle/>
          <a:p>
            <a:pPr eaLnBrk="1" hangingPunct="1"/>
            <a:r>
              <a:rPr lang="en-US" dirty="0" smtClean="0"/>
              <a:t>The viscosity of carbomer dispersions is lowered in the presence of ions; </a:t>
            </a:r>
          </a:p>
          <a:p>
            <a:pPr eaLnBrk="1" hangingPunct="1"/>
            <a:r>
              <a:rPr lang="en-US" dirty="0"/>
              <a:t>T</a:t>
            </a:r>
            <a:r>
              <a:rPr lang="en-US" dirty="0" smtClean="0"/>
              <a:t>he addition of 1% of sodium chloride causes more than a 50% drop in viscosity (20rpm) of carbomer 941, 1% at neutral </a:t>
            </a:r>
            <a:r>
              <a:rPr lang="en-US" dirty="0" err="1" smtClean="0"/>
              <a:t>pH.</a:t>
            </a:r>
            <a:endParaRPr lang="en-US" dirty="0" smtClean="0"/>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15DDBBA6-86EA-4482-BF0C-7DFB79FCE143}" type="slidenum">
              <a:rPr lang="en-US"/>
              <a:pPr>
                <a:defRPr/>
              </a:pPr>
              <a:t>49</a:t>
            </a:fld>
            <a:endParaRPr lang="en-US"/>
          </a:p>
        </p:txBody>
      </p:sp>
      <p:pic>
        <p:nvPicPr>
          <p:cNvPr id="51205" name="Content Placeholder 4" descr="brookfield1 viscosity meters.jpg"/>
          <p:cNvPicPr>
            <a:picLocks noChangeAspect="1"/>
          </p:cNvPicPr>
          <p:nvPr/>
        </p:nvPicPr>
        <p:blipFill>
          <a:blip r:embed="rId2"/>
          <a:srcRect/>
          <a:stretch>
            <a:fillRect/>
          </a:stretch>
        </p:blipFill>
        <p:spPr bwMode="auto">
          <a:xfrm>
            <a:off x="3200400" y="3282857"/>
            <a:ext cx="3359150" cy="3194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28427"/>
            <a:ext cx="9144000" cy="6736273"/>
          </a:xfrm>
          <a:prstGeom prst="rect">
            <a:avLst/>
          </a:prstGeom>
        </p:spPr>
      </p:pic>
      <p:pic>
        <p:nvPicPr>
          <p:cNvPr id="8" name="Picture 7"/>
          <p:cNvPicPr>
            <a:picLocks noChangeAspect="1"/>
          </p:cNvPicPr>
          <p:nvPr/>
        </p:nvPicPr>
        <p:blipFill>
          <a:blip r:embed="rId4"/>
          <a:stretch>
            <a:fillRect/>
          </a:stretch>
        </p:blipFill>
        <p:spPr>
          <a:xfrm>
            <a:off x="50799" y="1727904"/>
            <a:ext cx="1809750" cy="2228850"/>
          </a:xfrm>
          <a:prstGeom prst="rect">
            <a:avLst/>
          </a:prstGeom>
        </p:spPr>
      </p:pic>
      <p:pic>
        <p:nvPicPr>
          <p:cNvPr id="6" name="Picture 2" descr="Image result for gel for x ray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26184">
            <a:off x="5563765" y="435545"/>
            <a:ext cx="3017537" cy="116175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D1684A97-6D67-4D9F-A474-826194C53A5B}" type="slidenum">
              <a:rPr lang="en-US" smtClean="0"/>
              <a:pPr>
                <a:defRPr/>
              </a:pPr>
              <a:t>5</a:t>
            </a:fld>
            <a:endParaRPr lang="en-US"/>
          </a:p>
        </p:txBody>
      </p:sp>
      <p:pic>
        <p:nvPicPr>
          <p:cNvPr id="1026" name="Picture 2"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7216">
            <a:off x="6279598" y="1685958"/>
            <a:ext cx="2641600" cy="12718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rot="3581816">
            <a:off x="3748382" y="3905590"/>
            <a:ext cx="3121099" cy="1054618"/>
          </a:xfrm>
          <a:prstGeom prst="rect">
            <a:avLst/>
          </a:prstGeom>
        </p:spPr>
      </p:pic>
      <p:pic>
        <p:nvPicPr>
          <p:cNvPr id="1030" name="Picture 6"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1413" y="4849126"/>
            <a:ext cx="2892425" cy="1926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a:stretch>
            <a:fillRect/>
          </a:stretch>
        </p:blipFill>
        <p:spPr>
          <a:xfrm rot="18623612">
            <a:off x="2733048" y="3289472"/>
            <a:ext cx="1534546" cy="3367274"/>
          </a:xfrm>
          <a:prstGeom prst="rect">
            <a:avLst/>
          </a:prstGeom>
        </p:spPr>
      </p:pic>
      <p:pic>
        <p:nvPicPr>
          <p:cNvPr id="5" name="Picture 4"/>
          <p:cNvPicPr>
            <a:picLocks noChangeAspect="1"/>
          </p:cNvPicPr>
          <p:nvPr/>
        </p:nvPicPr>
        <p:blipFill>
          <a:blip r:embed="rId10"/>
          <a:stretch>
            <a:fillRect/>
          </a:stretch>
        </p:blipFill>
        <p:spPr>
          <a:xfrm rot="18293255">
            <a:off x="5737919" y="1758701"/>
            <a:ext cx="1192336" cy="3047080"/>
          </a:xfrm>
          <a:prstGeom prst="rect">
            <a:avLst/>
          </a:prstGeom>
        </p:spPr>
      </p:pic>
      <p:pic>
        <p:nvPicPr>
          <p:cNvPr id="1034" name="Picture 10" descr="Image result for daktarin oral ge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692620">
            <a:off x="182034" y="1163693"/>
            <a:ext cx="3903664" cy="19206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ace g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2776" y="94901"/>
            <a:ext cx="1645010" cy="23312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lated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1279" y="3900227"/>
            <a:ext cx="1978025" cy="263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056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6200"/>
            <a:ext cx="8229600" cy="762000"/>
          </a:xfrm>
        </p:spPr>
        <p:txBody>
          <a:bodyPr/>
          <a:lstStyle/>
          <a:p>
            <a:pPr eaLnBrk="1" hangingPunct="1"/>
            <a:r>
              <a:rPr lang="en-US" smtClean="0">
                <a:solidFill>
                  <a:srgbClr val="FFFF00"/>
                </a:solidFill>
              </a:rPr>
              <a:t>C. Cellulose Derivatives</a:t>
            </a:r>
          </a:p>
        </p:txBody>
      </p:sp>
      <p:sp>
        <p:nvSpPr>
          <p:cNvPr id="3" name="Content Placeholder 2"/>
          <p:cNvSpPr>
            <a:spLocks noGrp="1"/>
          </p:cNvSpPr>
          <p:nvPr>
            <p:ph idx="1"/>
          </p:nvPr>
        </p:nvSpPr>
        <p:spPr>
          <a:xfrm>
            <a:off x="304800" y="1371600"/>
            <a:ext cx="8534400" cy="4495800"/>
          </a:xfrm>
        </p:spPr>
        <p:txBody>
          <a:bodyPr>
            <a:noAutofit/>
          </a:bodyPr>
          <a:lstStyle/>
          <a:p>
            <a:pPr marL="274320" indent="-274320" eaLnBrk="1" fontAlgn="auto" hangingPunct="1">
              <a:spcAft>
                <a:spcPts val="0"/>
              </a:spcAft>
              <a:buClr>
                <a:schemeClr val="accent3"/>
              </a:buClr>
              <a:buFont typeface="Wingdings 2"/>
              <a:buChar char=""/>
              <a:defRPr/>
            </a:pPr>
            <a:r>
              <a:rPr lang="en-US" sz="2800" dirty="0" smtClean="0"/>
              <a:t>It is a natural polymer found in plants.</a:t>
            </a:r>
          </a:p>
          <a:p>
            <a:pPr marL="274320" indent="-274320" eaLnBrk="1" fontAlgn="auto" hangingPunct="1">
              <a:spcAft>
                <a:spcPts val="0"/>
              </a:spcAft>
              <a:buClr>
                <a:schemeClr val="accent3"/>
              </a:buClr>
              <a:buFont typeface="Wingdings 2"/>
              <a:buChar char=""/>
              <a:defRPr/>
            </a:pPr>
            <a:r>
              <a:rPr lang="en-US" sz="2800" dirty="0" smtClean="0"/>
              <a:t>Cellulose derivatives are subject to enzymatic degradation. </a:t>
            </a:r>
          </a:p>
          <a:p>
            <a:pPr marL="274320" indent="-274320" eaLnBrk="1" fontAlgn="auto" hangingPunct="1">
              <a:spcAft>
                <a:spcPts val="0"/>
              </a:spcAft>
              <a:buClr>
                <a:schemeClr val="accent3"/>
              </a:buClr>
              <a:buFont typeface="Wingdings 2"/>
              <a:buChar char=""/>
              <a:defRPr/>
            </a:pPr>
            <a:r>
              <a:rPr lang="en-US" sz="2800" dirty="0" smtClean="0"/>
              <a:t>Treatment in the presence of various active substances results in breakdown of the cellulose backbone .</a:t>
            </a:r>
            <a:endParaRPr lang="en-US" sz="2800" dirty="0" smtClean="0">
              <a:solidFill>
                <a:srgbClr val="FFFF00"/>
              </a:solidFill>
            </a:endParaRPr>
          </a:p>
          <a:p>
            <a:pPr marL="274320" indent="-274320" eaLnBrk="1" fontAlgn="auto" hangingPunct="1">
              <a:spcAft>
                <a:spcPts val="0"/>
              </a:spcAft>
              <a:buClr>
                <a:schemeClr val="accent3"/>
              </a:buClr>
              <a:buFont typeface="Wingdings 2"/>
              <a:buChar char=""/>
              <a:defRPr/>
            </a:pPr>
            <a:r>
              <a:rPr lang="en-US" sz="2800" dirty="0" smtClean="0"/>
              <a:t>Factors affecting the viscosity of the materials: </a:t>
            </a:r>
          </a:p>
          <a:p>
            <a:pPr marL="514350" indent="-514350" eaLnBrk="1" fontAlgn="auto" hangingPunct="1">
              <a:spcAft>
                <a:spcPts val="0"/>
              </a:spcAft>
              <a:buClr>
                <a:schemeClr val="accent3"/>
              </a:buClr>
              <a:defRPr/>
            </a:pPr>
            <a:r>
              <a:rPr lang="en-US" sz="2800" b="1" dirty="0" smtClean="0">
                <a:solidFill>
                  <a:srgbClr val="FFFF00"/>
                </a:solidFill>
              </a:rPr>
              <a:t>Degree of substitution. </a:t>
            </a:r>
          </a:p>
          <a:p>
            <a:pPr marL="514350" indent="-514350" eaLnBrk="1" fontAlgn="auto" hangingPunct="1">
              <a:spcAft>
                <a:spcPts val="0"/>
              </a:spcAft>
              <a:buClr>
                <a:schemeClr val="accent3"/>
              </a:buClr>
              <a:defRPr/>
            </a:pPr>
            <a:r>
              <a:rPr lang="en-US" sz="2800" b="1" dirty="0" smtClean="0">
                <a:solidFill>
                  <a:srgbClr val="FFFF00"/>
                </a:solidFill>
              </a:rPr>
              <a:t>Molecular weight of the resultant polymer.</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pPr>
              <a:defRPr/>
            </a:pPr>
            <a:fld id="{F772F394-33DD-472C-A1A0-D5BC56335820}" type="slidenum">
              <a:rPr lang="en-US"/>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152400"/>
            <a:ext cx="8229600" cy="838200"/>
          </a:xfrm>
        </p:spPr>
        <p:txBody>
          <a:bodyPr/>
          <a:lstStyle/>
          <a:p>
            <a:pPr eaLnBrk="1" hangingPunct="1"/>
            <a:r>
              <a:rPr lang="en-US" smtClean="0">
                <a:solidFill>
                  <a:srgbClr val="FFFF00"/>
                </a:solidFill>
              </a:rPr>
              <a:t>1. Carboxymethylcellulose</a:t>
            </a:r>
          </a:p>
        </p:txBody>
      </p:sp>
      <p:sp>
        <p:nvSpPr>
          <p:cNvPr id="53251" name="Content Placeholder 2"/>
          <p:cNvSpPr>
            <a:spLocks noGrp="1"/>
          </p:cNvSpPr>
          <p:nvPr>
            <p:ph idx="1"/>
          </p:nvPr>
        </p:nvSpPr>
        <p:spPr>
          <a:xfrm>
            <a:off x="457200" y="1143000"/>
            <a:ext cx="8229600" cy="5410200"/>
          </a:xfrm>
        </p:spPr>
        <p:txBody>
          <a:bodyPr/>
          <a:lstStyle/>
          <a:p>
            <a:pPr eaLnBrk="1" hangingPunct="1"/>
            <a:r>
              <a:rPr lang="en-US" smtClean="0"/>
              <a:t>Known  as sodium carboxymethylcellulose, Na-CMC and cellulose gum.</a:t>
            </a:r>
          </a:p>
          <a:p>
            <a:pPr eaLnBrk="1" hangingPunct="1"/>
            <a:r>
              <a:rPr lang="en-US" smtClean="0">
                <a:solidFill>
                  <a:srgbClr val="FFFF00"/>
                </a:solidFill>
              </a:rPr>
              <a:t>Anionic polymer available in a variety of grades that differ in molecular weight and degree of substitution</a:t>
            </a:r>
            <a:r>
              <a:rPr lang="en-US" smtClean="0"/>
              <a:t>.</a:t>
            </a:r>
          </a:p>
          <a:p>
            <a:pPr eaLnBrk="1" hangingPunct="1"/>
            <a:r>
              <a:rPr lang="en-US" smtClean="0"/>
              <a:t>Gelatin require addition of electrolyte .</a:t>
            </a:r>
          </a:p>
        </p:txBody>
      </p:sp>
      <p:sp>
        <p:nvSpPr>
          <p:cNvPr id="4" name="Slide Number Placeholder 3"/>
          <p:cNvSpPr>
            <a:spLocks noGrp="1"/>
          </p:cNvSpPr>
          <p:nvPr>
            <p:ph type="sldNum" sz="quarter" idx="12"/>
          </p:nvPr>
        </p:nvSpPr>
        <p:spPr/>
        <p:txBody>
          <a:bodyPr/>
          <a:lstStyle/>
          <a:p>
            <a:pPr>
              <a:defRPr/>
            </a:pPr>
            <a:fld id="{7F3EA1DB-CF99-478A-9237-120FC456B61A}" type="slidenum">
              <a:rPr lang="en-US"/>
              <a:pPr>
                <a:defRPr/>
              </a:pPr>
              <a:t>51</a:t>
            </a:fld>
            <a:endParaRPr lang="en-US"/>
          </a:p>
        </p:txBody>
      </p:sp>
      <p:pic>
        <p:nvPicPr>
          <p:cNvPr id="53253" name="Content Placeholder 4" descr="CMC3DWWW.jpg"/>
          <p:cNvPicPr>
            <a:picLocks noChangeAspect="1"/>
          </p:cNvPicPr>
          <p:nvPr/>
        </p:nvPicPr>
        <p:blipFill>
          <a:blip r:embed="rId2"/>
          <a:srcRect/>
          <a:stretch>
            <a:fillRect/>
          </a:stretch>
        </p:blipFill>
        <p:spPr bwMode="auto">
          <a:xfrm>
            <a:off x="1066800" y="3474368"/>
            <a:ext cx="7010400" cy="2774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304800"/>
            <a:ext cx="8229600" cy="914400"/>
          </a:xfrm>
        </p:spPr>
        <p:txBody>
          <a:bodyPr/>
          <a:lstStyle/>
          <a:p>
            <a:pPr eaLnBrk="1" hangingPunct="1"/>
            <a:r>
              <a:rPr lang="en-US" smtClean="0">
                <a:solidFill>
                  <a:srgbClr val="FFFF00"/>
                </a:solidFill>
              </a:rPr>
              <a:t>2. Methylcellulose </a:t>
            </a:r>
            <a:r>
              <a:rPr lang="en-US" sz="4400" smtClean="0">
                <a:solidFill>
                  <a:schemeClr val="tx1"/>
                </a:solidFill>
              </a:rPr>
              <a:t>(methocel)</a:t>
            </a:r>
          </a:p>
        </p:txBody>
      </p:sp>
      <p:sp>
        <p:nvSpPr>
          <p:cNvPr id="54275" name="Content Placeholder 2"/>
          <p:cNvSpPr>
            <a:spLocks noGrp="1"/>
          </p:cNvSpPr>
          <p:nvPr>
            <p:ph idx="1"/>
          </p:nvPr>
        </p:nvSpPr>
        <p:spPr>
          <a:xfrm>
            <a:off x="457200" y="2133600"/>
            <a:ext cx="8229600" cy="2667000"/>
          </a:xfrm>
        </p:spPr>
        <p:txBody>
          <a:bodyPr/>
          <a:lstStyle/>
          <a:p>
            <a:pPr eaLnBrk="1" hangingPunct="1"/>
            <a:r>
              <a:rPr lang="en-US" dirty="0" smtClean="0"/>
              <a:t>The solubility of this polymer in water decreases as the temperature is raised.</a:t>
            </a:r>
          </a:p>
          <a:p>
            <a:pPr eaLnBrk="1" hangingPunct="1"/>
            <a:r>
              <a:rPr lang="en-US" dirty="0" smtClean="0"/>
              <a:t>If the aqueous solution is heated the viscosity increases markedly at a certain point as the result of formation of gel structure, this known as </a:t>
            </a:r>
            <a:r>
              <a:rPr lang="en-US" b="1" dirty="0" smtClean="0">
                <a:solidFill>
                  <a:srgbClr val="FFFF00"/>
                </a:solidFill>
              </a:rPr>
              <a:t>thermal gelation.</a:t>
            </a:r>
            <a:endParaRPr lang="en-US" dirty="0" smtClean="0"/>
          </a:p>
        </p:txBody>
      </p:sp>
      <p:sp>
        <p:nvSpPr>
          <p:cNvPr id="4" name="Slide Number Placeholder 3"/>
          <p:cNvSpPr>
            <a:spLocks noGrp="1"/>
          </p:cNvSpPr>
          <p:nvPr>
            <p:ph type="sldNum" sz="quarter" idx="12"/>
          </p:nvPr>
        </p:nvSpPr>
        <p:spPr/>
        <p:txBody>
          <a:bodyPr/>
          <a:lstStyle/>
          <a:p>
            <a:pPr>
              <a:defRPr/>
            </a:pPr>
            <a:fld id="{4C4E6688-ABA5-474D-9985-6FDE71F90A0B}" type="slidenum">
              <a:rPr lang="en-US"/>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28600"/>
            <a:ext cx="8229600" cy="1143000"/>
          </a:xfrm>
        </p:spPr>
        <p:txBody>
          <a:bodyPr/>
          <a:lstStyle/>
          <a:p>
            <a:pPr eaLnBrk="1" hangingPunct="1"/>
            <a:r>
              <a:rPr lang="en-US" smtClean="0">
                <a:solidFill>
                  <a:srgbClr val="FFFF00"/>
                </a:solidFill>
              </a:rPr>
              <a:t>3. Hydroxypropyl Cellulose</a:t>
            </a:r>
          </a:p>
        </p:txBody>
      </p:sp>
      <p:sp>
        <p:nvSpPr>
          <p:cNvPr id="55299" name="Content Placeholder 2"/>
          <p:cNvSpPr>
            <a:spLocks noGrp="1"/>
          </p:cNvSpPr>
          <p:nvPr>
            <p:ph idx="1"/>
          </p:nvPr>
        </p:nvSpPr>
        <p:spPr>
          <a:xfrm>
            <a:off x="457200" y="1447800"/>
            <a:ext cx="8229600" cy="4648200"/>
          </a:xfrm>
        </p:spPr>
        <p:txBody>
          <a:bodyPr/>
          <a:lstStyle/>
          <a:p>
            <a:pPr eaLnBrk="1" hangingPunct="1"/>
            <a:r>
              <a:rPr lang="en-US" dirty="0" smtClean="0"/>
              <a:t>It is soluble in water and in many polar organic solvents.</a:t>
            </a:r>
          </a:p>
          <a:p>
            <a:pPr eaLnBrk="1" hangingPunct="1"/>
            <a:r>
              <a:rPr lang="en-US" dirty="0" smtClean="0">
                <a:solidFill>
                  <a:srgbClr val="FFFF00"/>
                </a:solidFill>
              </a:rPr>
              <a:t>Its useful as a gelling agent for such liquids and for mixtures of water and organic liquids, such as alcohol.</a:t>
            </a:r>
          </a:p>
        </p:txBody>
      </p:sp>
      <p:sp>
        <p:nvSpPr>
          <p:cNvPr id="4" name="Slide Number Placeholder 3"/>
          <p:cNvSpPr>
            <a:spLocks noGrp="1"/>
          </p:cNvSpPr>
          <p:nvPr>
            <p:ph type="sldNum" sz="quarter" idx="12"/>
          </p:nvPr>
        </p:nvSpPr>
        <p:spPr/>
        <p:txBody>
          <a:bodyPr/>
          <a:lstStyle/>
          <a:p>
            <a:pPr>
              <a:defRPr/>
            </a:pPr>
            <a:fld id="{8568F805-C75C-4FE4-9ED0-281652C41D96}" type="slidenum">
              <a:rPr lang="en-US"/>
              <a:pPr>
                <a:defRPr/>
              </a:pPr>
              <a:t>53</a:t>
            </a:fld>
            <a:endParaRPr lang="en-US"/>
          </a:p>
        </p:txBody>
      </p:sp>
      <p:pic>
        <p:nvPicPr>
          <p:cNvPr id="55301" name="Content Placeholder 4" descr="Hydroxypropyl cellulose.gif"/>
          <p:cNvPicPr>
            <a:picLocks noChangeAspect="1"/>
          </p:cNvPicPr>
          <p:nvPr/>
        </p:nvPicPr>
        <p:blipFill>
          <a:blip r:embed="rId2"/>
          <a:srcRect/>
          <a:stretch>
            <a:fillRect/>
          </a:stretch>
        </p:blipFill>
        <p:spPr bwMode="auto">
          <a:xfrm>
            <a:off x="2578100" y="3429000"/>
            <a:ext cx="3365500" cy="2795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8229600" cy="1143000"/>
          </a:xfrm>
        </p:spPr>
        <p:txBody>
          <a:bodyPr/>
          <a:lstStyle/>
          <a:p>
            <a:pPr eaLnBrk="1" hangingPunct="1"/>
            <a:r>
              <a:rPr lang="en-US" smtClean="0">
                <a:solidFill>
                  <a:srgbClr val="FFFF00"/>
                </a:solidFill>
              </a:rPr>
              <a:t>D. Polyethylene</a:t>
            </a:r>
          </a:p>
        </p:txBody>
      </p:sp>
      <p:sp>
        <p:nvSpPr>
          <p:cNvPr id="56323" name="Content Placeholder 2"/>
          <p:cNvSpPr>
            <a:spLocks noGrp="1"/>
          </p:cNvSpPr>
          <p:nvPr>
            <p:ph idx="1"/>
          </p:nvPr>
        </p:nvSpPr>
        <p:spPr>
          <a:xfrm>
            <a:off x="457200" y="1143000"/>
            <a:ext cx="8229600" cy="5410200"/>
          </a:xfrm>
        </p:spPr>
        <p:txBody>
          <a:bodyPr/>
          <a:lstStyle/>
          <a:p>
            <a:pPr eaLnBrk="1" hangingPunct="1"/>
            <a:r>
              <a:rPr lang="en-US" smtClean="0"/>
              <a:t>Various forms of polyethylene and its copolymers are used to gel hydrophobic liquids.</a:t>
            </a:r>
          </a:p>
          <a:p>
            <a:pPr eaLnBrk="1" hangingPunct="1"/>
            <a:r>
              <a:rPr lang="en-US" smtClean="0"/>
              <a:t>The result is a soft, easily spreadable semisolid that forms a water-resistant film on the skin surface.</a:t>
            </a:r>
          </a:p>
        </p:txBody>
      </p:sp>
      <p:sp>
        <p:nvSpPr>
          <p:cNvPr id="4" name="Slide Number Placeholder 3"/>
          <p:cNvSpPr>
            <a:spLocks noGrp="1"/>
          </p:cNvSpPr>
          <p:nvPr>
            <p:ph type="sldNum" sz="quarter" idx="12"/>
          </p:nvPr>
        </p:nvSpPr>
        <p:spPr/>
        <p:txBody>
          <a:bodyPr/>
          <a:lstStyle/>
          <a:p>
            <a:pPr>
              <a:defRPr/>
            </a:pPr>
            <a:fld id="{00E1FE35-EFE6-425C-AD09-C5D0E1279740}" type="slidenum">
              <a:rPr lang="en-US"/>
              <a:pPr>
                <a:defRPr/>
              </a:pPr>
              <a:t>54</a:t>
            </a:fld>
            <a:endParaRPr lang="en-US"/>
          </a:p>
        </p:txBody>
      </p:sp>
      <p:pic>
        <p:nvPicPr>
          <p:cNvPr id="56326" name="Picture 5" descr="polyethyleneFoam.jpg"/>
          <p:cNvPicPr>
            <a:picLocks noChangeAspect="1"/>
          </p:cNvPicPr>
          <p:nvPr/>
        </p:nvPicPr>
        <p:blipFill>
          <a:blip r:embed="rId2"/>
          <a:srcRect/>
          <a:stretch>
            <a:fillRect/>
          </a:stretch>
        </p:blipFill>
        <p:spPr bwMode="auto">
          <a:xfrm>
            <a:off x="6400800" y="3592513"/>
            <a:ext cx="2667000" cy="2960687"/>
          </a:xfrm>
          <a:prstGeom prst="rect">
            <a:avLst/>
          </a:prstGeom>
          <a:noFill/>
          <a:ln w="9525">
            <a:noFill/>
            <a:miter lim="800000"/>
            <a:headEnd/>
            <a:tailEnd/>
          </a:ln>
        </p:spPr>
      </p:pic>
      <p:pic>
        <p:nvPicPr>
          <p:cNvPr id="56327" name="Content Placeholder 6" descr="Polyethylene-repeat-2D-flat.png"/>
          <p:cNvPicPr>
            <a:picLocks noChangeAspect="1"/>
          </p:cNvPicPr>
          <p:nvPr/>
        </p:nvPicPr>
        <p:blipFill>
          <a:blip r:embed="rId3"/>
          <a:srcRect/>
          <a:stretch>
            <a:fillRect/>
          </a:stretch>
        </p:blipFill>
        <p:spPr bwMode="auto">
          <a:xfrm>
            <a:off x="1676400" y="3810000"/>
            <a:ext cx="26670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381000"/>
            <a:ext cx="8229600" cy="914400"/>
          </a:xfrm>
        </p:spPr>
        <p:txBody>
          <a:bodyPr/>
          <a:lstStyle/>
          <a:p>
            <a:pPr eaLnBrk="1" hangingPunct="1"/>
            <a:r>
              <a:rPr lang="en-US" sz="3200" smtClean="0">
                <a:solidFill>
                  <a:srgbClr val="FFFF00"/>
                </a:solidFill>
              </a:rPr>
              <a:t>Polyethylene continued.</a:t>
            </a:r>
          </a:p>
        </p:txBody>
      </p:sp>
      <p:sp>
        <p:nvSpPr>
          <p:cNvPr id="57347" name="Content Placeholder 9"/>
          <p:cNvSpPr>
            <a:spLocks noGrp="1"/>
          </p:cNvSpPr>
          <p:nvPr>
            <p:ph idx="1"/>
          </p:nvPr>
        </p:nvSpPr>
        <p:spPr/>
        <p:txBody>
          <a:bodyPr/>
          <a:lstStyle/>
          <a:p>
            <a:pPr eaLnBrk="1" hangingPunct="1"/>
            <a:r>
              <a:rPr lang="en-US" sz="3200" dirty="0" smtClean="0"/>
              <a:t>To form the gels, it is necessary to disperse the polymer in the oil at elevated temperature above 80°C and then shock cool to precipitate fine crystals that make up the matrix.</a:t>
            </a:r>
          </a:p>
        </p:txBody>
      </p:sp>
      <p:sp>
        <p:nvSpPr>
          <p:cNvPr id="4" name="Slide Number Placeholder 3"/>
          <p:cNvSpPr>
            <a:spLocks noGrp="1"/>
          </p:cNvSpPr>
          <p:nvPr>
            <p:ph type="sldNum" sz="quarter" idx="12"/>
          </p:nvPr>
        </p:nvSpPr>
        <p:spPr/>
        <p:txBody>
          <a:bodyPr/>
          <a:lstStyle/>
          <a:p>
            <a:pPr>
              <a:defRPr/>
            </a:pPr>
            <a:fld id="{F08D50EF-287F-42DF-9E73-465A8687D02A}" type="slidenum">
              <a:rPr lang="en-US"/>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4800" y="381000"/>
            <a:ext cx="8229600" cy="609600"/>
          </a:xfrm>
        </p:spPr>
        <p:txBody>
          <a:bodyPr/>
          <a:lstStyle/>
          <a:p>
            <a:pPr algn="ctr" eaLnBrk="1" hangingPunct="1"/>
            <a:r>
              <a:rPr lang="en-US" sz="3200" dirty="0" smtClean="0">
                <a:solidFill>
                  <a:srgbClr val="FFFF00"/>
                </a:solidFill>
              </a:rPr>
              <a:t>E. Colloidally Dispersed Solid Inorganic materials</a:t>
            </a:r>
          </a:p>
        </p:txBody>
      </p:sp>
      <p:sp>
        <p:nvSpPr>
          <p:cNvPr id="58371" name="Content Placeholder 2"/>
          <p:cNvSpPr>
            <a:spLocks noGrp="1"/>
          </p:cNvSpPr>
          <p:nvPr>
            <p:ph idx="1"/>
          </p:nvPr>
        </p:nvSpPr>
        <p:spPr>
          <a:xfrm>
            <a:off x="489857" y="1524000"/>
            <a:ext cx="8229600" cy="5029200"/>
          </a:xfrm>
        </p:spPr>
        <p:txBody>
          <a:bodyPr/>
          <a:lstStyle/>
          <a:p>
            <a:pPr eaLnBrk="1" hangingPunct="1"/>
            <a:r>
              <a:rPr lang="en-US" sz="2800" dirty="0" smtClean="0"/>
              <a:t>Certain finely divided solids can function efficiently as thickening agents in various liquid media. </a:t>
            </a:r>
          </a:p>
          <a:p>
            <a:pPr eaLnBrk="1" hangingPunct="1"/>
            <a:r>
              <a:rPr lang="en-US" sz="2800" dirty="0" smtClean="0"/>
              <a:t>The gel formation depends on establishment of a network in which </a:t>
            </a:r>
            <a:r>
              <a:rPr lang="en-US" sz="2800" dirty="0" smtClean="0">
                <a:solidFill>
                  <a:srgbClr val="FFFF00"/>
                </a:solidFill>
              </a:rPr>
              <a:t>colloidal particles </a:t>
            </a:r>
            <a:r>
              <a:rPr lang="en-US" sz="2800" dirty="0" smtClean="0"/>
              <a:t>(colloidal suspension) of the solid are connected in an asymmetric way. </a:t>
            </a:r>
          </a:p>
          <a:p>
            <a:pPr marL="850900" lvl="1" indent="-457200" eaLnBrk="1" hangingPunct="1">
              <a:buClr>
                <a:srgbClr val="FFFF00"/>
              </a:buClr>
              <a:buSzPct val="100000"/>
              <a:buFont typeface="Calibri" pitchFamily="34" charset="0"/>
              <a:buAutoNum type="arabicPeriod"/>
            </a:pPr>
            <a:r>
              <a:rPr lang="en-US" sz="2800" dirty="0" smtClean="0"/>
              <a:t>Microcrystalline silica.</a:t>
            </a:r>
          </a:p>
          <a:p>
            <a:pPr marL="850900" lvl="1" indent="-457200" eaLnBrk="1" hangingPunct="1">
              <a:buClr>
                <a:srgbClr val="FFFF00"/>
              </a:buClr>
              <a:buSzPct val="100000"/>
              <a:buFont typeface="Calibri" pitchFamily="34" charset="0"/>
              <a:buAutoNum type="arabicPeriod"/>
            </a:pPr>
            <a:r>
              <a:rPr lang="en-US" sz="2800" dirty="0" smtClean="0"/>
              <a:t>Clays.</a:t>
            </a:r>
          </a:p>
          <a:p>
            <a:pPr marL="850900" lvl="1" indent="-457200" eaLnBrk="1" hangingPunct="1">
              <a:buClr>
                <a:srgbClr val="FFFF00"/>
              </a:buClr>
              <a:buSzPct val="100000"/>
              <a:buFont typeface="Calibri" pitchFamily="34" charset="0"/>
              <a:buAutoNum type="arabicPeriod"/>
            </a:pPr>
            <a:r>
              <a:rPr lang="en-US" sz="2800" dirty="0" smtClean="0"/>
              <a:t>Microcrystalline  cellulose.</a:t>
            </a:r>
          </a:p>
          <a:p>
            <a:pPr eaLnBrk="1" hangingPunct="1"/>
            <a:endParaRPr lang="en-US" sz="2800" dirty="0" smtClean="0"/>
          </a:p>
          <a:p>
            <a:pPr eaLnBrk="1" hangingPunct="1"/>
            <a:endParaRPr lang="en-US" sz="2800" dirty="0" smtClean="0"/>
          </a:p>
          <a:p>
            <a:pPr eaLnBrk="1" hangingPunct="1"/>
            <a:endParaRPr lang="en-US" sz="2800" dirty="0" smtClean="0"/>
          </a:p>
          <a:p>
            <a:pPr eaLnBrk="1" hangingPunct="1"/>
            <a:r>
              <a:rPr lang="en-US" sz="2800" dirty="0" smtClean="0"/>
              <a:t>.</a:t>
            </a:r>
          </a:p>
        </p:txBody>
      </p:sp>
      <p:sp>
        <p:nvSpPr>
          <p:cNvPr id="4" name="Slide Number Placeholder 3"/>
          <p:cNvSpPr>
            <a:spLocks noGrp="1"/>
          </p:cNvSpPr>
          <p:nvPr>
            <p:ph type="sldNum" sz="quarter" idx="12"/>
          </p:nvPr>
        </p:nvSpPr>
        <p:spPr/>
        <p:txBody>
          <a:bodyPr/>
          <a:lstStyle/>
          <a:p>
            <a:pPr>
              <a:defRPr/>
            </a:pPr>
            <a:fld id="{261C5FA3-1121-4115-8D3B-5C82399F9EBA}" type="slidenum">
              <a:rPr lang="en-US"/>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28600"/>
            <a:ext cx="8229600" cy="1143000"/>
          </a:xfrm>
        </p:spPr>
        <p:txBody>
          <a:bodyPr/>
          <a:lstStyle/>
          <a:p>
            <a:pPr eaLnBrk="1" hangingPunct="1"/>
            <a:r>
              <a:rPr lang="en-US" dirty="0" smtClean="0">
                <a:solidFill>
                  <a:srgbClr val="FFFF00"/>
                </a:solidFill>
              </a:rPr>
              <a:t>1. Microcrystalline Silica</a:t>
            </a:r>
          </a:p>
        </p:txBody>
      </p:sp>
      <p:sp>
        <p:nvSpPr>
          <p:cNvPr id="3" name="Content Placeholder 2"/>
          <p:cNvSpPr>
            <a:spLocks noGrp="1"/>
          </p:cNvSpPr>
          <p:nvPr>
            <p:ph idx="1"/>
          </p:nvPr>
        </p:nvSpPr>
        <p:spPr>
          <a:xfrm>
            <a:off x="457200" y="1600200"/>
            <a:ext cx="8382000" cy="4389437"/>
          </a:xfrm>
        </p:spPr>
        <p:txBody>
          <a:bodyPr>
            <a:noAutofit/>
          </a:bodyPr>
          <a:lstStyle/>
          <a:p>
            <a:pPr marL="274320" indent="-274320" algn="just" eaLnBrk="1" fontAlgn="auto" hangingPunct="1">
              <a:lnSpc>
                <a:spcPct val="150000"/>
              </a:lnSpc>
              <a:spcAft>
                <a:spcPts val="0"/>
              </a:spcAft>
              <a:buClr>
                <a:schemeClr val="accent3"/>
              </a:buClr>
              <a:buFont typeface="Wingdings 2"/>
              <a:buChar char=""/>
              <a:defRPr/>
            </a:pPr>
            <a:r>
              <a:rPr lang="en-US" sz="2500" dirty="0" smtClean="0"/>
              <a:t>It is function as a gellant in a wide range of liquids.</a:t>
            </a:r>
          </a:p>
          <a:p>
            <a:pPr marL="274320" indent="-274320" algn="just" eaLnBrk="1" fontAlgn="auto" hangingPunct="1">
              <a:lnSpc>
                <a:spcPct val="150000"/>
              </a:lnSpc>
              <a:spcAft>
                <a:spcPts val="0"/>
              </a:spcAft>
              <a:buClr>
                <a:schemeClr val="accent3"/>
              </a:buClr>
              <a:buFont typeface="Wingdings 2"/>
              <a:buChar char=""/>
              <a:defRPr/>
            </a:pPr>
            <a:r>
              <a:rPr lang="en-US" sz="2500" dirty="0" smtClean="0"/>
              <a:t>Network formation results from attraction of the particle by polar force, mainly hydrogen bonding.</a:t>
            </a:r>
          </a:p>
          <a:p>
            <a:pPr marL="274320" indent="-274320" algn="just" eaLnBrk="1" fontAlgn="auto" hangingPunct="1">
              <a:lnSpc>
                <a:spcPct val="150000"/>
              </a:lnSpc>
              <a:spcAft>
                <a:spcPts val="0"/>
              </a:spcAft>
              <a:buClr>
                <a:schemeClr val="accent3"/>
              </a:buClr>
              <a:buFont typeface="Wingdings 2"/>
              <a:buChar char=""/>
              <a:defRPr/>
            </a:pPr>
            <a:r>
              <a:rPr lang="en-US" sz="2500" dirty="0" smtClean="0"/>
              <a:t>Silica with high surface area is the most efficient in producing the chicken-wire structural.</a:t>
            </a:r>
          </a:p>
          <a:p>
            <a:pPr marL="274320" indent="-274320" algn="just" eaLnBrk="1" fontAlgn="auto" hangingPunct="1">
              <a:lnSpc>
                <a:spcPct val="150000"/>
              </a:lnSpc>
              <a:spcAft>
                <a:spcPts val="0"/>
              </a:spcAft>
              <a:buClr>
                <a:schemeClr val="accent3"/>
              </a:buClr>
              <a:buFont typeface="Wingdings 2"/>
              <a:buChar char=""/>
              <a:defRPr/>
            </a:pPr>
            <a:r>
              <a:rPr lang="en-US" sz="2500" b="1" dirty="0" smtClean="0">
                <a:solidFill>
                  <a:srgbClr val="FFFF00"/>
                </a:solidFill>
              </a:rPr>
              <a:t>Low concentration are required in non-polar liquids.</a:t>
            </a:r>
          </a:p>
          <a:p>
            <a:pPr marL="274320" indent="-274320" algn="just" eaLnBrk="1" fontAlgn="auto" hangingPunct="1">
              <a:lnSpc>
                <a:spcPct val="150000"/>
              </a:lnSpc>
              <a:spcAft>
                <a:spcPts val="0"/>
              </a:spcAft>
              <a:buClr>
                <a:schemeClr val="accent3"/>
              </a:buClr>
              <a:buFont typeface="Wingdings 2"/>
              <a:buChar char=""/>
              <a:defRPr/>
            </a:pPr>
            <a:r>
              <a:rPr lang="en-US" sz="2500" b="1" dirty="0" smtClean="0">
                <a:solidFill>
                  <a:srgbClr val="FFFF00"/>
                </a:solidFill>
              </a:rPr>
              <a:t>Higher concentration in polar liquids are required.</a:t>
            </a:r>
            <a:endParaRPr lang="en-US" sz="2500" b="1" dirty="0">
              <a:solidFill>
                <a:srgbClr val="FFFF00"/>
              </a:solidFill>
            </a:endParaRPr>
          </a:p>
        </p:txBody>
      </p:sp>
      <p:sp>
        <p:nvSpPr>
          <p:cNvPr id="4" name="Slide Number Placeholder 3"/>
          <p:cNvSpPr>
            <a:spLocks noGrp="1"/>
          </p:cNvSpPr>
          <p:nvPr>
            <p:ph type="sldNum" sz="quarter" idx="12"/>
          </p:nvPr>
        </p:nvSpPr>
        <p:spPr/>
        <p:txBody>
          <a:bodyPr/>
          <a:lstStyle/>
          <a:p>
            <a:pPr>
              <a:defRPr/>
            </a:pPr>
            <a:fld id="{37A582E9-00A6-4AB9-AD0A-11FA927191ED}" type="slidenum">
              <a:rPr lang="en-US"/>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04850"/>
            <a:ext cx="4114800" cy="1143000"/>
          </a:xfrm>
        </p:spPr>
        <p:txBody>
          <a:bodyPr/>
          <a:lstStyle/>
          <a:p>
            <a:pPr eaLnBrk="1" hangingPunct="1"/>
            <a:r>
              <a:rPr lang="en-US" dirty="0" smtClean="0">
                <a:solidFill>
                  <a:srgbClr val="FFFF00"/>
                </a:solidFill>
              </a:rPr>
              <a:t>2. Clays</a:t>
            </a:r>
          </a:p>
        </p:txBody>
      </p:sp>
      <p:sp>
        <p:nvSpPr>
          <p:cNvPr id="3" name="Content Placeholder 2"/>
          <p:cNvSpPr>
            <a:spLocks noGrp="1"/>
          </p:cNvSpPr>
          <p:nvPr>
            <p:ph idx="1"/>
          </p:nvPr>
        </p:nvSpPr>
        <p:spPr>
          <a:xfrm>
            <a:off x="457200" y="2392363"/>
            <a:ext cx="8229600" cy="4389437"/>
          </a:xfrm>
        </p:spPr>
        <p:txBody>
          <a:bodyPr>
            <a:normAutofit lnSpcReduction="10000"/>
          </a:bodyPr>
          <a:lstStyle/>
          <a:p>
            <a:pPr marL="274320" indent="-274320" eaLnBrk="1" fontAlgn="auto" hangingPunct="1">
              <a:spcBef>
                <a:spcPct val="0"/>
              </a:spcBef>
              <a:spcAft>
                <a:spcPts val="0"/>
              </a:spcAft>
              <a:buClr>
                <a:schemeClr val="accent3"/>
              </a:buClr>
              <a:buFont typeface="Wingdings 2"/>
              <a:buNone/>
              <a:defRPr/>
            </a:pPr>
            <a:r>
              <a:rPr lang="en-US" sz="5000" dirty="0" smtClean="0">
                <a:solidFill>
                  <a:srgbClr val="FFFF00"/>
                </a:solidFill>
                <a:latin typeface="+mj-lt"/>
                <a:ea typeface="+mj-ea"/>
                <a:cs typeface="+mj-cs"/>
              </a:rPr>
              <a:t>3. Microcrystalline Cellulose</a:t>
            </a:r>
            <a:r>
              <a:rPr lang="en-US" sz="5000" dirty="0" smtClean="0">
                <a:solidFill>
                  <a:schemeClr val="tx2"/>
                </a:solidFill>
                <a:latin typeface="+mj-lt"/>
                <a:ea typeface="+mj-ea"/>
                <a:cs typeface="+mj-cs"/>
              </a:rPr>
              <a:t>.</a:t>
            </a:r>
          </a:p>
          <a:p>
            <a:pPr marL="274320" indent="-274320" eaLnBrk="1" fontAlgn="auto" hangingPunct="1">
              <a:lnSpc>
                <a:spcPct val="150000"/>
              </a:lnSpc>
              <a:spcBef>
                <a:spcPct val="0"/>
              </a:spcBef>
              <a:spcAft>
                <a:spcPts val="0"/>
              </a:spcAft>
              <a:buClr>
                <a:schemeClr val="accent3"/>
              </a:buClr>
              <a:buFont typeface="Wingdings 2"/>
              <a:buChar char=""/>
              <a:defRPr/>
            </a:pPr>
            <a:r>
              <a:rPr lang="en-US" sz="2800" dirty="0" smtClean="0">
                <a:latin typeface="+mj-lt"/>
                <a:ea typeface="+mj-ea"/>
                <a:cs typeface="+mj-cs"/>
              </a:rPr>
              <a:t>Is a solid used as a stabilizer and thickener in aqueous systems.</a:t>
            </a:r>
          </a:p>
          <a:p>
            <a:pPr marL="274320" indent="-274320" eaLnBrk="1" fontAlgn="auto" hangingPunct="1">
              <a:lnSpc>
                <a:spcPct val="150000"/>
              </a:lnSpc>
              <a:spcBef>
                <a:spcPct val="0"/>
              </a:spcBef>
              <a:spcAft>
                <a:spcPts val="0"/>
              </a:spcAft>
              <a:buClr>
                <a:schemeClr val="accent3"/>
              </a:buClr>
              <a:buFont typeface="Wingdings 2"/>
              <a:buChar char=""/>
              <a:defRPr/>
            </a:pPr>
            <a:r>
              <a:rPr lang="en-US" sz="2800" dirty="0" smtClean="0">
                <a:latin typeface="+mj-lt"/>
                <a:ea typeface="+mj-ea"/>
                <a:cs typeface="+mj-cs"/>
              </a:rPr>
              <a:t>The characteristics of the gel formed from this type of solid is depends on the method of preparation.</a:t>
            </a:r>
          </a:p>
          <a:p>
            <a:pPr marL="274320" indent="-274320" eaLnBrk="1" fontAlgn="auto" hangingPunct="1">
              <a:lnSpc>
                <a:spcPct val="150000"/>
              </a:lnSpc>
              <a:spcBef>
                <a:spcPct val="0"/>
              </a:spcBef>
              <a:spcAft>
                <a:spcPts val="0"/>
              </a:spcAft>
              <a:buClr>
                <a:schemeClr val="accent3"/>
              </a:buClr>
              <a:buFont typeface="Wingdings 2"/>
              <a:buChar char=""/>
              <a:defRPr/>
            </a:pPr>
            <a:r>
              <a:rPr lang="en-US" sz="2800" dirty="0" smtClean="0">
                <a:latin typeface="+mj-lt"/>
                <a:ea typeface="+mj-ea"/>
                <a:cs typeface="+mj-cs"/>
              </a:rPr>
              <a:t>High shear is required to break down the powdered raw material into primary particles.</a:t>
            </a:r>
          </a:p>
        </p:txBody>
      </p:sp>
      <p:sp>
        <p:nvSpPr>
          <p:cNvPr id="4" name="Slide Number Placeholder 3"/>
          <p:cNvSpPr>
            <a:spLocks noGrp="1"/>
          </p:cNvSpPr>
          <p:nvPr>
            <p:ph type="sldNum" sz="quarter" idx="12"/>
          </p:nvPr>
        </p:nvSpPr>
        <p:spPr/>
        <p:txBody>
          <a:bodyPr/>
          <a:lstStyle/>
          <a:p>
            <a:pPr>
              <a:defRPr/>
            </a:pPr>
            <a:fld id="{5C1342CD-16CC-4A98-80BB-98D6B3ACE6EE}" type="slidenum">
              <a:rPr lang="en-US"/>
              <a:pPr>
                <a:defRPr/>
              </a:pPr>
              <a:t>58</a:t>
            </a:fld>
            <a:endParaRPr lang="en-US"/>
          </a:p>
        </p:txBody>
      </p:sp>
      <p:pic>
        <p:nvPicPr>
          <p:cNvPr id="5" name="Content Placeholder 4" descr="Bentonite.jpg"/>
          <p:cNvPicPr>
            <a:picLocks noChangeAspect="1"/>
          </p:cNvPicPr>
          <p:nvPr/>
        </p:nvPicPr>
        <p:blipFill>
          <a:blip r:embed="rId2"/>
          <a:srcRect/>
          <a:stretch>
            <a:fillRect/>
          </a:stretch>
        </p:blipFill>
        <p:spPr bwMode="auto">
          <a:xfrm>
            <a:off x="3442305" y="457200"/>
            <a:ext cx="250129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solidFill>
                  <a:srgbClr val="FFFF00"/>
                </a:solidFill>
              </a:rPr>
              <a:t>F. Surfactants</a:t>
            </a:r>
          </a:p>
        </p:txBody>
      </p:sp>
      <p:sp>
        <p:nvSpPr>
          <p:cNvPr id="59395" name="Content Placeholder 2"/>
          <p:cNvSpPr>
            <a:spLocks noGrp="1"/>
          </p:cNvSpPr>
          <p:nvPr>
            <p:ph idx="1"/>
          </p:nvPr>
        </p:nvSpPr>
        <p:spPr>
          <a:xfrm>
            <a:off x="228600" y="2239963"/>
            <a:ext cx="8610600" cy="3170237"/>
          </a:xfrm>
        </p:spPr>
        <p:txBody>
          <a:bodyPr/>
          <a:lstStyle/>
          <a:p>
            <a:pPr eaLnBrk="1" hangingPunct="1"/>
            <a:r>
              <a:rPr lang="en-US" sz="3200" dirty="0" smtClean="0"/>
              <a:t>Clear gel can be produced by combination of :</a:t>
            </a:r>
          </a:p>
          <a:p>
            <a:pPr eaLnBrk="1" hangingPunct="1"/>
            <a:r>
              <a:rPr lang="en-US" sz="3200" dirty="0" smtClean="0"/>
              <a:t>Mineral oil, Water, and high concentration </a:t>
            </a:r>
          </a:p>
          <a:p>
            <a:pPr marL="0" indent="0" eaLnBrk="1" hangingPunct="1">
              <a:buNone/>
            </a:pPr>
            <a:r>
              <a:rPr lang="en-US" sz="3200" dirty="0" smtClean="0"/>
              <a:t>  (20 to 40%) of certain Nonionic surfactants.</a:t>
            </a:r>
          </a:p>
          <a:p>
            <a:pPr eaLnBrk="1" hangingPunct="1"/>
            <a:r>
              <a:rPr lang="en-US" sz="3200" dirty="0" smtClean="0"/>
              <a:t>These combination results in the formation of micro-emulsions.</a:t>
            </a:r>
          </a:p>
        </p:txBody>
      </p:sp>
      <p:sp>
        <p:nvSpPr>
          <p:cNvPr id="4" name="Slide Number Placeholder 3"/>
          <p:cNvSpPr>
            <a:spLocks noGrp="1"/>
          </p:cNvSpPr>
          <p:nvPr>
            <p:ph type="sldNum" sz="quarter" idx="12"/>
          </p:nvPr>
        </p:nvSpPr>
        <p:spPr/>
        <p:txBody>
          <a:bodyPr/>
          <a:lstStyle/>
          <a:p>
            <a:pPr>
              <a:defRPr/>
            </a:pPr>
            <a:fld id="{55E3EFED-A08B-4C3E-8F08-E5B276E2A1AB}" type="slidenum">
              <a:rPr lang="en-US"/>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685800"/>
          </a:xfrm>
        </p:spPr>
        <p:txBody>
          <a:bodyPr/>
          <a:lstStyle/>
          <a:p>
            <a:pPr eaLnBrk="1" hangingPunct="1"/>
            <a:r>
              <a:rPr lang="en-US" smtClean="0">
                <a:solidFill>
                  <a:srgbClr val="FFFF00"/>
                </a:solidFill>
              </a:rPr>
              <a:t>B- Uses</a:t>
            </a:r>
          </a:p>
        </p:txBody>
      </p:sp>
      <p:sp>
        <p:nvSpPr>
          <p:cNvPr id="8195" name="Content Placeholder 2"/>
          <p:cNvSpPr>
            <a:spLocks noGrp="1"/>
          </p:cNvSpPr>
          <p:nvPr>
            <p:ph idx="1"/>
          </p:nvPr>
        </p:nvSpPr>
        <p:spPr>
          <a:xfrm>
            <a:off x="228600" y="990600"/>
            <a:ext cx="8686800" cy="5410200"/>
          </a:xfrm>
        </p:spPr>
        <p:txBody>
          <a:bodyPr/>
          <a:lstStyle/>
          <a:p>
            <a:pPr marL="514350" indent="-514350" eaLnBrk="1" hangingPunct="1">
              <a:lnSpc>
                <a:spcPct val="120000"/>
              </a:lnSpc>
              <a:buClr>
                <a:srgbClr val="FFFF00"/>
              </a:buClr>
              <a:buSzPct val="100000"/>
              <a:buFont typeface="Calibri" pitchFamily="34" charset="0"/>
              <a:buAutoNum type="arabicPeriod"/>
            </a:pPr>
            <a:r>
              <a:rPr lang="en-US" sz="2500" smtClean="0"/>
              <a:t>To prepare capsule shells from gelatin.</a:t>
            </a:r>
          </a:p>
          <a:p>
            <a:pPr marL="514350" indent="-514350" eaLnBrk="1" hangingPunct="1">
              <a:lnSpc>
                <a:spcPct val="120000"/>
              </a:lnSpc>
              <a:buClr>
                <a:srgbClr val="FFFF00"/>
              </a:buClr>
              <a:buSzPct val="100000"/>
              <a:buFont typeface="Calibri" pitchFamily="34" charset="0"/>
              <a:buAutoNum type="arabicPeriod"/>
            </a:pPr>
            <a:r>
              <a:rPr lang="en-US" sz="2500" smtClean="0"/>
              <a:t>For topical drugs applied directly to the skin.</a:t>
            </a:r>
          </a:p>
          <a:p>
            <a:pPr marL="514350" indent="-514350" eaLnBrk="1" hangingPunct="1">
              <a:lnSpc>
                <a:spcPct val="120000"/>
              </a:lnSpc>
              <a:buClr>
                <a:srgbClr val="FFFF00"/>
              </a:buClr>
              <a:buSzPct val="100000"/>
              <a:buFont typeface="Calibri" pitchFamily="34" charset="0"/>
              <a:buAutoNum type="arabicPeriod"/>
            </a:pPr>
            <a:r>
              <a:rPr lang="en-US" sz="2500" smtClean="0"/>
              <a:t>To Mucous membranes.</a:t>
            </a:r>
          </a:p>
          <a:p>
            <a:pPr marL="514350" indent="-514350" eaLnBrk="1" hangingPunct="1">
              <a:lnSpc>
                <a:spcPct val="120000"/>
              </a:lnSpc>
              <a:buClr>
                <a:srgbClr val="FFFF00"/>
              </a:buClr>
              <a:buSzPct val="100000"/>
              <a:buFont typeface="Calibri" pitchFamily="34" charset="0"/>
              <a:buAutoNum type="arabicPeriod"/>
            </a:pPr>
            <a:r>
              <a:rPr lang="en-US" sz="2500" smtClean="0"/>
              <a:t>To the eye.</a:t>
            </a:r>
          </a:p>
          <a:p>
            <a:pPr marL="514350" indent="-514350" eaLnBrk="1" hangingPunct="1">
              <a:lnSpc>
                <a:spcPct val="120000"/>
              </a:lnSpc>
              <a:buClr>
                <a:srgbClr val="FFFF00"/>
              </a:buClr>
              <a:buSzPct val="100000"/>
              <a:buFont typeface="Calibri" pitchFamily="34" charset="0"/>
              <a:buAutoNum type="arabicPeriod"/>
            </a:pPr>
            <a:r>
              <a:rPr lang="en-US" sz="2500" smtClean="0"/>
              <a:t>For long acting forms of drugs injected intramuscularly or implanted into the body.</a:t>
            </a:r>
          </a:p>
          <a:p>
            <a:pPr marL="514350" indent="-514350" eaLnBrk="1" hangingPunct="1">
              <a:lnSpc>
                <a:spcPct val="120000"/>
              </a:lnSpc>
              <a:buClr>
                <a:srgbClr val="FFFF00"/>
              </a:buClr>
              <a:buSzPct val="100000"/>
              <a:buFont typeface="Calibri" pitchFamily="34" charset="0"/>
              <a:buAutoNum type="arabicPeriod"/>
            </a:pPr>
            <a:r>
              <a:rPr lang="en-US" sz="2500" smtClean="0"/>
              <a:t>Gelling agents are useful as binders in the tablet granulations,</a:t>
            </a:r>
          </a:p>
          <a:p>
            <a:pPr marL="514350" indent="-514350" eaLnBrk="1" hangingPunct="1">
              <a:lnSpc>
                <a:spcPct val="120000"/>
              </a:lnSpc>
              <a:buClr>
                <a:srgbClr val="FFFF00"/>
              </a:buClr>
              <a:buSzPct val="100000"/>
              <a:buFont typeface="Calibri" pitchFamily="34" charset="0"/>
              <a:buAutoNum type="arabicPeriod"/>
            </a:pPr>
            <a:r>
              <a:rPr lang="en-US" sz="2500" smtClean="0"/>
              <a:t> Thickeners in the oral liquids and suppository bases.</a:t>
            </a:r>
          </a:p>
          <a:p>
            <a:pPr marL="514350" indent="-514350" eaLnBrk="1" hangingPunct="1">
              <a:lnSpc>
                <a:spcPct val="120000"/>
              </a:lnSpc>
              <a:buClr>
                <a:srgbClr val="FFFF00"/>
              </a:buClr>
              <a:buSzPct val="100000"/>
              <a:buFont typeface="Calibri" pitchFamily="34" charset="0"/>
              <a:buAutoNum type="arabicPeriod"/>
            </a:pPr>
            <a:r>
              <a:rPr lang="en-US" sz="2500" smtClean="0"/>
              <a:t>In cosmetics in a wide variety of products such as shampoos, fragrance , skin and hair preparations.</a:t>
            </a:r>
          </a:p>
        </p:txBody>
      </p:sp>
      <p:sp>
        <p:nvSpPr>
          <p:cNvPr id="4" name="Slide Number Placeholder 3"/>
          <p:cNvSpPr>
            <a:spLocks noGrp="1"/>
          </p:cNvSpPr>
          <p:nvPr>
            <p:ph type="sldNum" sz="quarter" idx="12"/>
          </p:nvPr>
        </p:nvSpPr>
        <p:spPr/>
        <p:txBody>
          <a:bodyPr/>
          <a:lstStyle/>
          <a:p>
            <a:pPr>
              <a:defRPr/>
            </a:pPr>
            <a:fld id="{47EA972A-5BD3-41BC-807F-2ED1717C9759}" type="slidenum">
              <a:rPr lang="en-US"/>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152400"/>
            <a:ext cx="8229600" cy="1143000"/>
          </a:xfrm>
        </p:spPr>
        <p:txBody>
          <a:bodyPr/>
          <a:lstStyle/>
          <a:p>
            <a:pPr eaLnBrk="1" hangingPunct="1"/>
            <a:r>
              <a:rPr lang="en-US" dirty="0" smtClean="0">
                <a:solidFill>
                  <a:srgbClr val="FFFF00"/>
                </a:solidFill>
              </a:rPr>
              <a:t>Other Gellants</a:t>
            </a:r>
          </a:p>
        </p:txBody>
      </p:sp>
      <p:sp>
        <p:nvSpPr>
          <p:cNvPr id="64515" name="Content Placeholder 2"/>
          <p:cNvSpPr>
            <a:spLocks noGrp="1"/>
          </p:cNvSpPr>
          <p:nvPr>
            <p:ph idx="1"/>
          </p:nvPr>
        </p:nvSpPr>
        <p:spPr>
          <a:xfrm>
            <a:off x="457200" y="1447800"/>
            <a:ext cx="8229600" cy="5181600"/>
          </a:xfrm>
        </p:spPr>
        <p:txBody>
          <a:bodyPr/>
          <a:lstStyle/>
          <a:p>
            <a:pPr eaLnBrk="1" hangingPunct="1"/>
            <a:r>
              <a:rPr lang="en-US" smtClean="0"/>
              <a:t>Various waxy materials are used in non-polar media.</a:t>
            </a:r>
          </a:p>
          <a:p>
            <a:pPr eaLnBrk="1" hangingPunct="1"/>
            <a:r>
              <a:rPr lang="en-US" smtClean="0"/>
              <a:t>Such as beeeswax, carnauba wax, and cetyl esters wax.</a:t>
            </a:r>
          </a:p>
        </p:txBody>
      </p:sp>
      <p:sp>
        <p:nvSpPr>
          <p:cNvPr id="4" name="Slide Number Placeholder 3"/>
          <p:cNvSpPr>
            <a:spLocks noGrp="1"/>
          </p:cNvSpPr>
          <p:nvPr>
            <p:ph type="sldNum" sz="quarter" idx="12"/>
          </p:nvPr>
        </p:nvSpPr>
        <p:spPr/>
        <p:txBody>
          <a:bodyPr/>
          <a:lstStyle/>
          <a:p>
            <a:pPr>
              <a:defRPr/>
            </a:pPr>
            <a:fld id="{BE144432-5D82-40E3-8D2D-40B4EEE5E6B2}" type="slidenum">
              <a:rPr lang="en-US"/>
              <a:pPr>
                <a:defRPr/>
              </a:pPr>
              <a:t>60</a:t>
            </a:fld>
            <a:endParaRPr lang="en-US"/>
          </a:p>
        </p:txBody>
      </p:sp>
      <p:pic>
        <p:nvPicPr>
          <p:cNvPr id="64517" name="Content Placeholder 4" descr="beeswax.jpg"/>
          <p:cNvPicPr>
            <a:picLocks noChangeAspect="1"/>
          </p:cNvPicPr>
          <p:nvPr/>
        </p:nvPicPr>
        <p:blipFill>
          <a:blip r:embed="rId3"/>
          <a:srcRect/>
          <a:stretch>
            <a:fillRect/>
          </a:stretch>
        </p:blipFill>
        <p:spPr bwMode="auto">
          <a:xfrm>
            <a:off x="2658309" y="2819400"/>
            <a:ext cx="304014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Bio-adhesives</a:t>
            </a:r>
            <a:endParaRPr lang="en-US" dirty="0"/>
          </a:p>
        </p:txBody>
      </p:sp>
      <p:sp>
        <p:nvSpPr>
          <p:cNvPr id="3" name="Content Placeholder 2"/>
          <p:cNvSpPr>
            <a:spLocks noGrp="1"/>
          </p:cNvSpPr>
          <p:nvPr>
            <p:ph idx="1"/>
          </p:nvPr>
        </p:nvSpPr>
        <p:spPr>
          <a:xfrm>
            <a:off x="457200" y="1219200"/>
            <a:ext cx="8229600" cy="5105401"/>
          </a:xfrm>
        </p:spPr>
        <p:txBody>
          <a:bodyPr/>
          <a:lstStyle/>
          <a:p>
            <a:pPr marL="0" indent="0">
              <a:buNone/>
            </a:pPr>
            <a:r>
              <a:rPr lang="en-US" sz="3200" dirty="0"/>
              <a:t> </a:t>
            </a:r>
            <a:r>
              <a:rPr lang="en-US" sz="3200" dirty="0" smtClean="0"/>
              <a:t>   </a:t>
            </a:r>
            <a:r>
              <a:rPr lang="en-US" sz="3200" dirty="0" smtClean="0">
                <a:solidFill>
                  <a:srgbClr val="00B050"/>
                </a:solidFill>
              </a:rPr>
              <a:t>Definition</a:t>
            </a:r>
            <a:endParaRPr lang="en-US" sz="3200" dirty="0">
              <a:solidFill>
                <a:srgbClr val="00B050"/>
              </a:solidFill>
            </a:endParaRPr>
          </a:p>
          <a:p>
            <a:r>
              <a:rPr lang="en-US" sz="3000" dirty="0" smtClean="0"/>
              <a:t>The interfacial attraction and adherence of two surfaces, at least one of which is biological in origin. </a:t>
            </a:r>
          </a:p>
          <a:p>
            <a:r>
              <a:rPr lang="en-US" sz="3000" dirty="0" smtClean="0"/>
              <a:t>Bio adhesives of pharmaceutical interest are mucoadhesives.</a:t>
            </a:r>
          </a:p>
          <a:p>
            <a:r>
              <a:rPr lang="en-US" sz="3000" dirty="0" smtClean="0"/>
              <a:t>This </a:t>
            </a:r>
            <a:r>
              <a:rPr lang="en-US" sz="3000" dirty="0"/>
              <a:t>i</a:t>
            </a:r>
            <a:r>
              <a:rPr lang="en-US" sz="3000" dirty="0" smtClean="0"/>
              <a:t>mplies that the substrate for adhesion is the mucus layer itself. </a:t>
            </a:r>
          </a:p>
          <a:p>
            <a:r>
              <a:rPr lang="en-US" sz="3000" dirty="0" smtClean="0"/>
              <a:t>Uses: Buccal, Ophthalmic, Nasal, Vaginal, etc.  </a:t>
            </a:r>
            <a:endParaRPr lang="en-US" sz="3000"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61</a:t>
            </a:fld>
            <a:endParaRPr lang="en-US"/>
          </a:p>
        </p:txBody>
      </p:sp>
    </p:spTree>
    <p:extLst>
      <p:ext uri="{BB962C8B-B14F-4D97-AF65-F5344CB8AC3E}">
        <p14:creationId xmlns:p14="http://schemas.microsoft.com/office/powerpoint/2010/main" val="36730551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304800"/>
            <a:ext cx="8229600" cy="1143000"/>
          </a:xfrm>
        </p:spPr>
        <p:txBody>
          <a:bodyPr/>
          <a:lstStyle/>
          <a:p>
            <a:pPr eaLnBrk="1" hangingPunct="1"/>
            <a:r>
              <a:rPr lang="en-US" dirty="0" smtClean="0">
                <a:solidFill>
                  <a:srgbClr val="FFFF00"/>
                </a:solidFill>
              </a:rPr>
              <a:t>Bio-adhesives</a:t>
            </a:r>
          </a:p>
        </p:txBody>
      </p:sp>
      <p:sp>
        <p:nvSpPr>
          <p:cNvPr id="65539" name="Content Placeholder 5"/>
          <p:cNvSpPr>
            <a:spLocks noGrp="1"/>
          </p:cNvSpPr>
          <p:nvPr>
            <p:ph idx="1"/>
          </p:nvPr>
        </p:nvSpPr>
        <p:spPr>
          <a:xfrm>
            <a:off x="457200" y="1600200"/>
            <a:ext cx="8229600" cy="4724400"/>
          </a:xfrm>
        </p:spPr>
        <p:txBody>
          <a:bodyPr/>
          <a:lstStyle/>
          <a:p>
            <a:pPr eaLnBrk="1" hangingPunct="1"/>
            <a:r>
              <a:rPr lang="en-US" sz="3200" dirty="0" smtClean="0"/>
              <a:t>Treatment was only partly successful because traditional formulations were rapidly removed from the site of application.</a:t>
            </a:r>
          </a:p>
          <a:p>
            <a:pPr eaLnBrk="1" hangingPunct="1"/>
            <a:endParaRPr lang="en-US" sz="3200" dirty="0" smtClean="0"/>
          </a:p>
          <a:p>
            <a:pPr eaLnBrk="1" hangingPunct="1"/>
            <a:r>
              <a:rPr lang="en-US" sz="3200" dirty="0" smtClean="0"/>
              <a:t>Several gel forming polymers, notably CMC and carbomer, have been found to interact with mucus, swelling and adhering to mucosal tissue when applied topically.</a:t>
            </a:r>
          </a:p>
        </p:txBody>
      </p:sp>
      <p:sp>
        <p:nvSpPr>
          <p:cNvPr id="4" name="Slide Number Placeholder 3"/>
          <p:cNvSpPr>
            <a:spLocks noGrp="1"/>
          </p:cNvSpPr>
          <p:nvPr>
            <p:ph type="sldNum" sz="quarter" idx="12"/>
          </p:nvPr>
        </p:nvSpPr>
        <p:spPr/>
        <p:txBody>
          <a:bodyPr/>
          <a:lstStyle/>
          <a:p>
            <a:pPr>
              <a:defRPr/>
            </a:pPr>
            <a:fld id="{760B3844-5CC7-4468-BC56-8474C91AA356}" type="slidenum">
              <a:rPr lang="en-US"/>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solidFill>
                  <a:srgbClr val="FFFF00"/>
                </a:solidFill>
              </a:rPr>
              <a:t>Requirements</a:t>
            </a:r>
            <a:endParaRPr lang="en-US" dirty="0">
              <a:solidFill>
                <a:srgbClr val="FFFF00"/>
              </a:solidFill>
            </a:endParaRPr>
          </a:p>
        </p:txBody>
      </p:sp>
      <p:sp>
        <p:nvSpPr>
          <p:cNvPr id="3" name="Content Placeholder 2"/>
          <p:cNvSpPr>
            <a:spLocks noGrp="1"/>
          </p:cNvSpPr>
          <p:nvPr>
            <p:ph idx="1"/>
          </p:nvPr>
        </p:nvSpPr>
        <p:spPr>
          <a:xfrm>
            <a:off x="0" y="762000"/>
            <a:ext cx="9144000" cy="5029200"/>
          </a:xfrm>
        </p:spPr>
        <p:txBody>
          <a:bodyPr/>
          <a:lstStyle/>
          <a:p>
            <a:r>
              <a:rPr lang="en-US" sz="3000" dirty="0" smtClean="0"/>
              <a:t>There are several physicochemical properties of polymer molecules that promote the development of mucoadhesion:</a:t>
            </a:r>
          </a:p>
          <a:p>
            <a:pPr marL="514350" indent="-514350">
              <a:buFont typeface="+mj-lt"/>
              <a:buAutoNum type="arabicPeriod"/>
            </a:pPr>
            <a:r>
              <a:rPr lang="en-US" sz="3000" dirty="0" smtClean="0"/>
              <a:t>The charge.</a:t>
            </a:r>
          </a:p>
          <a:p>
            <a:pPr marL="514350" indent="-514350">
              <a:buFont typeface="+mj-lt"/>
              <a:buAutoNum type="arabicPeriod"/>
            </a:pPr>
            <a:r>
              <a:rPr lang="en-US" sz="3000" dirty="0" smtClean="0"/>
              <a:t>Solubility and swelling.  The swelling of the polymer exposing more sites for bond formation with the site of application</a:t>
            </a:r>
          </a:p>
          <a:p>
            <a:pPr marL="514350" indent="-514350">
              <a:buFont typeface="+mj-lt"/>
              <a:buAutoNum type="arabicPeriod"/>
            </a:pPr>
            <a:r>
              <a:rPr lang="en-US" sz="3000" dirty="0" smtClean="0"/>
              <a:t>Molecular weight: higher MW or longer chain length favors chain entanglement and interaction after the polymer and mucin have interpenetrated.</a:t>
            </a:r>
          </a:p>
          <a:p>
            <a:pPr marL="514350" indent="-514350">
              <a:buFont typeface="+mj-lt"/>
              <a:buAutoNum type="arabicPeriod"/>
            </a:pPr>
            <a:r>
              <a:rPr lang="en-US" sz="3000" dirty="0" smtClean="0"/>
              <a:t>Concentration: the optimum concentration for maximal bio adhesion.</a:t>
            </a:r>
            <a:endParaRPr lang="en-US" sz="3000"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63</a:t>
            </a:fld>
            <a:endParaRPr lang="en-US"/>
          </a:p>
        </p:txBody>
      </p:sp>
    </p:spTree>
    <p:extLst>
      <p:ext uri="{BB962C8B-B14F-4D97-AF65-F5344CB8AC3E}">
        <p14:creationId xmlns:p14="http://schemas.microsoft.com/office/powerpoint/2010/main" val="8572883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Topical formulation</a:t>
            </a:r>
            <a:endParaRPr lang="en-US" dirty="0"/>
          </a:p>
        </p:txBody>
      </p:sp>
      <p:sp>
        <p:nvSpPr>
          <p:cNvPr id="3" name="Content Placeholder 2"/>
          <p:cNvSpPr>
            <a:spLocks noGrp="1"/>
          </p:cNvSpPr>
          <p:nvPr>
            <p:ph idx="1"/>
          </p:nvPr>
        </p:nvSpPr>
        <p:spPr>
          <a:xfrm>
            <a:off x="457200" y="2011363"/>
            <a:ext cx="8229600" cy="4389437"/>
          </a:xfrm>
        </p:spPr>
        <p:txBody>
          <a:bodyPr/>
          <a:lstStyle/>
          <a:p>
            <a:r>
              <a:rPr lang="en-US" sz="3200" dirty="0" smtClean="0"/>
              <a:t>Ophthalmic </a:t>
            </a:r>
          </a:p>
          <a:p>
            <a:r>
              <a:rPr lang="en-US" sz="3200" dirty="0" smtClean="0"/>
              <a:t>Epidermal.</a:t>
            </a:r>
          </a:p>
          <a:p>
            <a:r>
              <a:rPr lang="en-US" sz="3200" dirty="0" smtClean="0"/>
              <a:t>Nasal preparation.</a:t>
            </a:r>
          </a:p>
          <a:p>
            <a:r>
              <a:rPr lang="en-US" sz="3200" dirty="0" smtClean="0"/>
              <a:t>Vaginal preparations.</a:t>
            </a:r>
          </a:p>
          <a:p>
            <a:r>
              <a:rPr lang="en-US" sz="3200" dirty="0" smtClean="0"/>
              <a:t>Mouth cavity.</a:t>
            </a:r>
          </a:p>
          <a:p>
            <a:endParaRPr lang="en-US" sz="3200"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64</a:t>
            </a:fld>
            <a:endParaRPr lang="en-US"/>
          </a:p>
        </p:txBody>
      </p:sp>
    </p:spTree>
    <p:extLst>
      <p:ext uri="{BB962C8B-B14F-4D97-AF65-F5344CB8AC3E}">
        <p14:creationId xmlns:p14="http://schemas.microsoft.com/office/powerpoint/2010/main" val="4591946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Formulation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2043517"/>
              </p:ext>
            </p:extLst>
          </p:nvPr>
        </p:nvGraphicFramePr>
        <p:xfrm>
          <a:off x="381000" y="2286000"/>
          <a:ext cx="8229600" cy="1280160"/>
        </p:xfrm>
        <a:graphic>
          <a:graphicData uri="http://schemas.openxmlformats.org/drawingml/2006/table">
            <a:tbl>
              <a:tblPr firstRow="1" bandRow="1">
                <a:tableStyleId>{5C22544A-7EE6-4342-B048-85BDC9FD1C3A}</a:tableStyleId>
              </a:tblPr>
              <a:tblGrid>
                <a:gridCol w="5638800"/>
                <a:gridCol w="2590800"/>
              </a:tblGrid>
              <a:tr h="370840">
                <a:tc>
                  <a:txBody>
                    <a:bodyPr/>
                    <a:lstStyle/>
                    <a:p>
                      <a:r>
                        <a:rPr lang="en-US" sz="2200" dirty="0" smtClean="0"/>
                        <a:t>Ingredients</a:t>
                      </a:r>
                      <a:endParaRPr lang="en-US" sz="2200" dirty="0"/>
                    </a:p>
                  </a:txBody>
                  <a:tcPr/>
                </a:tc>
                <a:tc>
                  <a:txBody>
                    <a:bodyPr/>
                    <a:lstStyle/>
                    <a:p>
                      <a:r>
                        <a:rPr lang="en-US" sz="2200" dirty="0" smtClean="0"/>
                        <a:t>% by weight</a:t>
                      </a:r>
                      <a:endParaRPr lang="en-US" sz="2200" dirty="0"/>
                    </a:p>
                  </a:txBody>
                  <a:tcPr/>
                </a:tc>
              </a:tr>
              <a:tr h="370840">
                <a:tc>
                  <a:txBody>
                    <a:bodyPr/>
                    <a:lstStyle/>
                    <a:p>
                      <a:r>
                        <a:rPr lang="en-US" sz="2200" dirty="0" smtClean="0"/>
                        <a:t>Polyethylene</a:t>
                      </a:r>
                      <a:r>
                        <a:rPr lang="en-US" sz="2200" baseline="0" dirty="0" smtClean="0"/>
                        <a:t> (A-C 617, Allied Chemical)</a:t>
                      </a:r>
                      <a:endParaRPr lang="en-US" sz="2200" dirty="0"/>
                    </a:p>
                  </a:txBody>
                  <a:tcPr/>
                </a:tc>
                <a:tc>
                  <a:txBody>
                    <a:bodyPr/>
                    <a:lstStyle/>
                    <a:p>
                      <a:pPr algn="ctr"/>
                      <a:r>
                        <a:rPr lang="en-US" sz="2200" dirty="0" smtClean="0"/>
                        <a:t>10</a:t>
                      </a:r>
                      <a:endParaRPr lang="en-US" sz="2200" dirty="0"/>
                    </a:p>
                  </a:txBody>
                  <a:tcPr/>
                </a:tc>
              </a:tr>
              <a:tr h="370840">
                <a:tc>
                  <a:txBody>
                    <a:bodyPr/>
                    <a:lstStyle/>
                    <a:p>
                      <a:r>
                        <a:rPr lang="en-US" sz="2200" dirty="0" smtClean="0"/>
                        <a:t>Mineral oil, 75 </a:t>
                      </a:r>
                      <a:r>
                        <a:rPr lang="en-US" sz="2200" baseline="0" dirty="0" smtClean="0"/>
                        <a:t>  </a:t>
                      </a:r>
                      <a:endParaRPr lang="en-US" sz="2200" dirty="0"/>
                    </a:p>
                  </a:txBody>
                  <a:tcPr/>
                </a:tc>
                <a:tc>
                  <a:txBody>
                    <a:bodyPr/>
                    <a:lstStyle/>
                    <a:p>
                      <a:pPr algn="ctr"/>
                      <a:r>
                        <a:rPr lang="en-US" sz="2200" dirty="0" smtClean="0"/>
                        <a:t>90</a:t>
                      </a:r>
                      <a:endParaRPr lang="en-US" sz="2200" dirty="0"/>
                    </a:p>
                  </a:txBody>
                  <a:tcPr/>
                </a:tc>
              </a:tr>
            </a:tbl>
          </a:graphicData>
        </a:graphic>
      </p:graphicFrame>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65</a:t>
            </a:fld>
            <a:endParaRPr lang="en-US"/>
          </a:p>
        </p:txBody>
      </p:sp>
      <p:sp>
        <p:nvSpPr>
          <p:cNvPr id="6" name="TextBox 5"/>
          <p:cNvSpPr txBox="1"/>
          <p:nvPr/>
        </p:nvSpPr>
        <p:spPr>
          <a:xfrm>
            <a:off x="381000" y="3992940"/>
            <a:ext cx="8792792" cy="1569660"/>
          </a:xfrm>
          <a:prstGeom prst="rect">
            <a:avLst/>
          </a:prstGeom>
          <a:noFill/>
        </p:spPr>
        <p:txBody>
          <a:bodyPr wrap="none" rtlCol="0">
            <a:spAutoFit/>
          </a:bodyPr>
          <a:lstStyle/>
          <a:p>
            <a:pPr algn="l" rtl="0"/>
            <a:r>
              <a:rPr lang="en-US" sz="3200" dirty="0" smtClean="0"/>
              <a:t>With simple agitation gradually heat the mixture</a:t>
            </a:r>
          </a:p>
          <a:p>
            <a:pPr algn="l" rtl="0"/>
            <a:r>
              <a:rPr lang="en-US" sz="3200" dirty="0" smtClean="0"/>
              <a:t> to 90 °C and mix until homogeneous.</a:t>
            </a:r>
          </a:p>
          <a:p>
            <a:pPr algn="l" rtl="0"/>
            <a:r>
              <a:rPr lang="en-US" sz="3200" dirty="0" smtClean="0"/>
              <a:t>Cool quickly with agitation.</a:t>
            </a:r>
            <a:endParaRPr lang="en-US" sz="3200" dirty="0"/>
          </a:p>
        </p:txBody>
      </p:sp>
      <p:sp>
        <p:nvSpPr>
          <p:cNvPr id="3" name="TextBox 2"/>
          <p:cNvSpPr txBox="1"/>
          <p:nvPr/>
        </p:nvSpPr>
        <p:spPr>
          <a:xfrm>
            <a:off x="381000" y="1676400"/>
            <a:ext cx="2563522" cy="523220"/>
          </a:xfrm>
          <a:prstGeom prst="rect">
            <a:avLst/>
          </a:prstGeom>
          <a:noFill/>
        </p:spPr>
        <p:txBody>
          <a:bodyPr wrap="none" rtlCol="0">
            <a:spAutoFit/>
          </a:bodyPr>
          <a:lstStyle/>
          <a:p>
            <a:pPr algn="l"/>
            <a:r>
              <a:rPr lang="en-US" sz="2800" dirty="0" smtClean="0">
                <a:solidFill>
                  <a:srgbClr val="FFFF00"/>
                </a:solidFill>
              </a:rPr>
              <a:t>Mineral Oil Gel</a:t>
            </a:r>
            <a:endParaRPr lang="en-US" sz="2800" dirty="0">
              <a:solidFill>
                <a:srgbClr val="FFFF00"/>
              </a:solidFill>
            </a:endParaRPr>
          </a:p>
        </p:txBody>
      </p:sp>
    </p:spTree>
    <p:extLst>
      <p:ext uri="{BB962C8B-B14F-4D97-AF65-F5344CB8AC3E}">
        <p14:creationId xmlns:p14="http://schemas.microsoft.com/office/powerpoint/2010/main" val="7027916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1828800" cy="533400"/>
          </a:xfrm>
        </p:spPr>
        <p:txBody>
          <a:bodyPr/>
          <a:lstStyle/>
          <a:p>
            <a:r>
              <a:rPr lang="en-US" sz="3000" b="1" dirty="0" smtClean="0">
                <a:solidFill>
                  <a:srgbClr val="FFFF00"/>
                </a:solidFill>
              </a:rPr>
              <a:t>Clear Gel</a:t>
            </a:r>
            <a:endParaRPr lang="en-US" sz="3000" b="1" dirty="0">
              <a:solidFill>
                <a:srgbClr val="FFFF00"/>
              </a:solidFill>
            </a:endParaRPr>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66</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17712655"/>
              </p:ext>
            </p:extLst>
          </p:nvPr>
        </p:nvGraphicFramePr>
        <p:xfrm>
          <a:off x="457200" y="990600"/>
          <a:ext cx="8229600" cy="2987040"/>
        </p:xfrm>
        <a:graphic>
          <a:graphicData uri="http://schemas.openxmlformats.org/drawingml/2006/table">
            <a:tbl>
              <a:tblPr firstRow="1" bandRow="1">
                <a:tableStyleId>{5C22544A-7EE6-4342-B048-85BDC9FD1C3A}</a:tableStyleId>
              </a:tblPr>
              <a:tblGrid>
                <a:gridCol w="6324600"/>
                <a:gridCol w="1905000"/>
              </a:tblGrid>
              <a:tr h="370840">
                <a:tc>
                  <a:txBody>
                    <a:bodyPr/>
                    <a:lstStyle/>
                    <a:p>
                      <a:r>
                        <a:rPr lang="en-US" sz="2200" dirty="0" smtClean="0"/>
                        <a:t>Ingredients</a:t>
                      </a:r>
                      <a:endParaRPr lang="en-US" sz="2200" dirty="0"/>
                    </a:p>
                  </a:txBody>
                  <a:tcPr/>
                </a:tc>
                <a:tc>
                  <a:txBody>
                    <a:bodyPr/>
                    <a:lstStyle/>
                    <a:p>
                      <a:r>
                        <a:rPr lang="en-US" sz="2200" dirty="0" smtClean="0"/>
                        <a:t>%  by weight</a:t>
                      </a:r>
                      <a:endParaRPr lang="en-US" sz="2200" dirty="0"/>
                    </a:p>
                  </a:txBody>
                  <a:tcPr/>
                </a:tc>
              </a:tr>
              <a:tr h="370840">
                <a:tc>
                  <a:txBody>
                    <a:bodyPr/>
                    <a:lstStyle/>
                    <a:p>
                      <a:r>
                        <a:rPr lang="en-US" sz="2200" dirty="0" smtClean="0"/>
                        <a:t>Mineral oil</a:t>
                      </a:r>
                      <a:endParaRPr lang="en-US" sz="2200" dirty="0"/>
                    </a:p>
                  </a:txBody>
                  <a:tcPr/>
                </a:tc>
                <a:tc>
                  <a:txBody>
                    <a:bodyPr/>
                    <a:lstStyle/>
                    <a:p>
                      <a:pPr algn="ctr"/>
                      <a:r>
                        <a:rPr lang="en-US" sz="2200" dirty="0" smtClean="0"/>
                        <a:t>10</a:t>
                      </a:r>
                      <a:endParaRPr lang="en-US" sz="2200" dirty="0"/>
                    </a:p>
                  </a:txBody>
                  <a:tcPr/>
                </a:tc>
              </a:tr>
              <a:tr h="370840">
                <a:tc>
                  <a:txBody>
                    <a:bodyPr/>
                    <a:lstStyle/>
                    <a:p>
                      <a:r>
                        <a:rPr lang="en-US" sz="2200" dirty="0" err="1" smtClean="0"/>
                        <a:t>Polyoxyethlene</a:t>
                      </a:r>
                      <a:r>
                        <a:rPr lang="en-US" sz="2200" dirty="0" smtClean="0"/>
                        <a:t> 10 </a:t>
                      </a:r>
                      <a:r>
                        <a:rPr lang="en-US" sz="2200" dirty="0" err="1" smtClean="0"/>
                        <a:t>oleyl</a:t>
                      </a:r>
                      <a:r>
                        <a:rPr lang="en-US" sz="2200" dirty="0" smtClean="0"/>
                        <a:t> ether  (</a:t>
                      </a:r>
                      <a:r>
                        <a:rPr lang="en-US" sz="2200" dirty="0" err="1" smtClean="0"/>
                        <a:t>Brij</a:t>
                      </a:r>
                      <a:r>
                        <a:rPr lang="en-US" sz="2200" baseline="0" dirty="0" smtClean="0"/>
                        <a:t> 97)</a:t>
                      </a:r>
                      <a:endParaRPr lang="en-US" sz="2200" dirty="0"/>
                    </a:p>
                  </a:txBody>
                  <a:tcPr/>
                </a:tc>
                <a:tc>
                  <a:txBody>
                    <a:bodyPr/>
                    <a:lstStyle/>
                    <a:p>
                      <a:pPr algn="ctr"/>
                      <a:r>
                        <a:rPr lang="en-US" sz="2200" dirty="0" smtClean="0"/>
                        <a:t>20.7</a:t>
                      </a:r>
                      <a:endParaRPr lang="en-US" sz="2200" dirty="0"/>
                    </a:p>
                  </a:txBody>
                  <a:tcPr/>
                </a:tc>
              </a:tr>
              <a:tr h="370840">
                <a:tc>
                  <a:txBody>
                    <a:bodyPr/>
                    <a:lstStyle/>
                    <a:p>
                      <a:r>
                        <a:rPr lang="en-US" sz="2200" dirty="0" err="1" smtClean="0"/>
                        <a:t>Polyoxyethylene</a:t>
                      </a:r>
                      <a:r>
                        <a:rPr lang="en-US" sz="2200" baseline="0" dirty="0" smtClean="0"/>
                        <a:t> fatty glyceride (</a:t>
                      </a:r>
                      <a:r>
                        <a:rPr lang="en-US" sz="2200" baseline="0" dirty="0" err="1" smtClean="0"/>
                        <a:t>arlatone</a:t>
                      </a:r>
                      <a:r>
                        <a:rPr lang="en-US" sz="2200" baseline="0" dirty="0" smtClean="0"/>
                        <a:t> G)</a:t>
                      </a:r>
                      <a:endParaRPr lang="en-US" sz="2200" dirty="0"/>
                    </a:p>
                  </a:txBody>
                  <a:tcPr/>
                </a:tc>
                <a:tc>
                  <a:txBody>
                    <a:bodyPr/>
                    <a:lstStyle/>
                    <a:p>
                      <a:pPr algn="ctr"/>
                      <a:r>
                        <a:rPr lang="en-US" sz="2200" dirty="0" smtClean="0"/>
                        <a:t>8.6</a:t>
                      </a:r>
                      <a:endParaRPr lang="en-US" sz="2200" dirty="0"/>
                    </a:p>
                  </a:txBody>
                  <a:tcPr/>
                </a:tc>
              </a:tr>
              <a:tr h="370840">
                <a:tc>
                  <a:txBody>
                    <a:bodyPr/>
                    <a:lstStyle/>
                    <a:p>
                      <a:r>
                        <a:rPr lang="en-US" sz="2200" dirty="0" smtClean="0"/>
                        <a:t>Sorbitol</a:t>
                      </a:r>
                      <a:endParaRPr lang="en-US" sz="2200" dirty="0"/>
                    </a:p>
                  </a:txBody>
                  <a:tcPr/>
                </a:tc>
                <a:tc>
                  <a:txBody>
                    <a:bodyPr/>
                    <a:lstStyle/>
                    <a:p>
                      <a:pPr algn="ctr"/>
                      <a:r>
                        <a:rPr lang="en-US" sz="2200" dirty="0" smtClean="0"/>
                        <a:t>6.9</a:t>
                      </a:r>
                      <a:endParaRPr lang="en-US" sz="2200" dirty="0"/>
                    </a:p>
                  </a:txBody>
                  <a:tcPr/>
                </a:tc>
              </a:tr>
              <a:tr h="370840">
                <a:tc>
                  <a:txBody>
                    <a:bodyPr/>
                    <a:lstStyle/>
                    <a:p>
                      <a:r>
                        <a:rPr lang="en-US" sz="2200" dirty="0" smtClean="0"/>
                        <a:t>Purified Water </a:t>
                      </a:r>
                      <a:endParaRPr lang="en-US" sz="2200" dirty="0"/>
                    </a:p>
                  </a:txBody>
                  <a:tcPr/>
                </a:tc>
                <a:tc>
                  <a:txBody>
                    <a:bodyPr/>
                    <a:lstStyle/>
                    <a:p>
                      <a:pPr algn="ctr"/>
                      <a:r>
                        <a:rPr lang="en-US" sz="2200" dirty="0" smtClean="0"/>
                        <a:t>43.5</a:t>
                      </a:r>
                      <a:endParaRPr lang="en-US" sz="2200" dirty="0"/>
                    </a:p>
                  </a:txBody>
                  <a:tcPr/>
                </a:tc>
              </a:tr>
              <a:tr h="370840">
                <a:tc>
                  <a:txBody>
                    <a:bodyPr/>
                    <a:lstStyle/>
                    <a:p>
                      <a:endParaRPr lang="en-US" sz="2200"/>
                    </a:p>
                  </a:txBody>
                  <a:tcPr/>
                </a:tc>
                <a:tc>
                  <a:txBody>
                    <a:bodyPr/>
                    <a:lstStyle/>
                    <a:p>
                      <a:endParaRPr lang="en-US" sz="2200" dirty="0"/>
                    </a:p>
                  </a:txBody>
                  <a:tcPr/>
                </a:tc>
              </a:tr>
            </a:tbl>
          </a:graphicData>
        </a:graphic>
      </p:graphicFrame>
      <p:sp>
        <p:nvSpPr>
          <p:cNvPr id="3" name="TextBox 2"/>
          <p:cNvSpPr txBox="1"/>
          <p:nvPr/>
        </p:nvSpPr>
        <p:spPr>
          <a:xfrm>
            <a:off x="76200" y="4648200"/>
            <a:ext cx="9161482" cy="2246769"/>
          </a:xfrm>
          <a:prstGeom prst="rect">
            <a:avLst/>
          </a:prstGeom>
          <a:noFill/>
        </p:spPr>
        <p:txBody>
          <a:bodyPr wrap="none" rtlCol="0">
            <a:spAutoFit/>
          </a:bodyPr>
          <a:lstStyle/>
          <a:p>
            <a:pPr marL="514350" indent="-514350" algn="l" rtl="0">
              <a:buFont typeface="+mj-lt"/>
              <a:buAutoNum type="arabicPeriod"/>
            </a:pPr>
            <a:r>
              <a:rPr lang="en-US" sz="2800" dirty="0" smtClean="0"/>
              <a:t>Heat all the ingredients except the water to 90 C.</a:t>
            </a:r>
          </a:p>
          <a:p>
            <a:pPr marL="514350" indent="-514350" algn="l" rtl="0">
              <a:buFont typeface="+mj-lt"/>
              <a:buAutoNum type="arabicPeriod"/>
            </a:pPr>
            <a:r>
              <a:rPr lang="en-US" sz="2800" dirty="0"/>
              <a:t>H</a:t>
            </a:r>
            <a:r>
              <a:rPr lang="en-US" sz="2800" dirty="0" smtClean="0"/>
              <a:t>eat the water separately to about 95 C.</a:t>
            </a:r>
          </a:p>
          <a:p>
            <a:pPr marL="514350" indent="-514350" algn="l" rtl="0">
              <a:buFont typeface="+mj-lt"/>
              <a:buAutoNum type="arabicPeriod"/>
            </a:pPr>
            <a:r>
              <a:rPr lang="en-US" sz="2800" dirty="0"/>
              <a:t>A</a:t>
            </a:r>
            <a:r>
              <a:rPr lang="en-US" sz="2800" dirty="0" smtClean="0"/>
              <a:t>dd the water to the other </a:t>
            </a:r>
            <a:r>
              <a:rPr lang="en-US" sz="2800" dirty="0" err="1" smtClean="0"/>
              <a:t>ingerdients</a:t>
            </a:r>
            <a:r>
              <a:rPr lang="en-US" sz="2800" dirty="0" smtClean="0"/>
              <a:t> with moderate </a:t>
            </a:r>
          </a:p>
          <a:p>
            <a:pPr algn="l" rtl="0"/>
            <a:r>
              <a:rPr lang="en-US" sz="2800" dirty="0" smtClean="0"/>
              <a:t>     agitation. </a:t>
            </a:r>
          </a:p>
          <a:p>
            <a:pPr marL="514350" indent="-514350" algn="l" rtl="0">
              <a:buFont typeface="+mj-lt"/>
              <a:buAutoNum type="arabicPeriod" startAt="4"/>
            </a:pPr>
            <a:r>
              <a:rPr lang="en-US" sz="2800" dirty="0" smtClean="0"/>
              <a:t>Pour at about 60c </a:t>
            </a:r>
            <a:endParaRPr lang="en-US" sz="2800" dirty="0"/>
          </a:p>
        </p:txBody>
      </p:sp>
    </p:spTree>
    <p:extLst>
      <p:ext uri="{BB962C8B-B14F-4D97-AF65-F5344CB8AC3E}">
        <p14:creationId xmlns:p14="http://schemas.microsoft.com/office/powerpoint/2010/main" val="41946517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124200" cy="685800"/>
          </a:xfrm>
        </p:spPr>
        <p:txBody>
          <a:bodyPr/>
          <a:lstStyle/>
          <a:p>
            <a:r>
              <a:rPr lang="en-US" sz="3500" b="1" dirty="0" smtClean="0">
                <a:solidFill>
                  <a:srgbClr val="FFFF00"/>
                </a:solidFill>
              </a:rPr>
              <a:t>Zinc Oxide Gel</a:t>
            </a:r>
            <a:endParaRPr lang="en-US" sz="3500" b="1" dirty="0">
              <a:solidFill>
                <a:srgbClr val="FFFF00"/>
              </a:solidFill>
            </a:endParaRPr>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67</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3111021"/>
              </p:ext>
            </p:extLst>
          </p:nvPr>
        </p:nvGraphicFramePr>
        <p:xfrm>
          <a:off x="457200" y="1219200"/>
          <a:ext cx="8229600" cy="2133600"/>
        </p:xfrm>
        <a:graphic>
          <a:graphicData uri="http://schemas.openxmlformats.org/drawingml/2006/table">
            <a:tbl>
              <a:tblPr firstRow="1" bandRow="1">
                <a:tableStyleId>{5C22544A-7EE6-4342-B048-85BDC9FD1C3A}</a:tableStyleId>
              </a:tblPr>
              <a:tblGrid>
                <a:gridCol w="6019800"/>
                <a:gridCol w="2209800"/>
              </a:tblGrid>
              <a:tr h="370840">
                <a:tc>
                  <a:txBody>
                    <a:bodyPr/>
                    <a:lstStyle/>
                    <a:p>
                      <a:r>
                        <a:rPr lang="en-US" sz="2200" dirty="0" smtClean="0"/>
                        <a:t>Ingredients</a:t>
                      </a:r>
                      <a:endParaRPr lang="en-US" sz="2200" dirty="0"/>
                    </a:p>
                  </a:txBody>
                  <a:tcPr/>
                </a:tc>
                <a:tc>
                  <a:txBody>
                    <a:bodyPr/>
                    <a:lstStyle/>
                    <a:p>
                      <a:r>
                        <a:rPr lang="en-US" sz="2200" dirty="0" smtClean="0"/>
                        <a:t>% by weight</a:t>
                      </a:r>
                      <a:endParaRPr lang="en-US" sz="2200" dirty="0"/>
                    </a:p>
                  </a:txBody>
                  <a:tcPr/>
                </a:tc>
              </a:tr>
              <a:tr h="370840">
                <a:tc>
                  <a:txBody>
                    <a:bodyPr/>
                    <a:lstStyle/>
                    <a:p>
                      <a:r>
                        <a:rPr lang="en-US" sz="2200" dirty="0" smtClean="0"/>
                        <a:t>Water</a:t>
                      </a:r>
                      <a:endParaRPr lang="en-US" sz="2200" dirty="0"/>
                    </a:p>
                  </a:txBody>
                  <a:tcPr/>
                </a:tc>
                <a:tc>
                  <a:txBody>
                    <a:bodyPr/>
                    <a:lstStyle/>
                    <a:p>
                      <a:r>
                        <a:rPr lang="en-US" sz="2200" dirty="0" smtClean="0"/>
                        <a:t>76</a:t>
                      </a:r>
                      <a:endParaRPr lang="en-US" sz="2200" dirty="0"/>
                    </a:p>
                  </a:txBody>
                  <a:tcPr/>
                </a:tc>
              </a:tr>
              <a:tr h="370840">
                <a:tc>
                  <a:txBody>
                    <a:bodyPr/>
                    <a:lstStyle/>
                    <a:p>
                      <a:r>
                        <a:rPr lang="en-US" sz="2200" dirty="0" smtClean="0"/>
                        <a:t>Carbomer 934P</a:t>
                      </a:r>
                      <a:endParaRPr lang="en-US" sz="2200" dirty="0"/>
                    </a:p>
                  </a:txBody>
                  <a:tcPr/>
                </a:tc>
                <a:tc>
                  <a:txBody>
                    <a:bodyPr/>
                    <a:lstStyle/>
                    <a:p>
                      <a:r>
                        <a:rPr lang="en-US" sz="2200" dirty="0" smtClean="0"/>
                        <a:t>0.8</a:t>
                      </a:r>
                      <a:endParaRPr lang="en-US" sz="2200" dirty="0"/>
                    </a:p>
                  </a:txBody>
                  <a:tcPr/>
                </a:tc>
              </a:tr>
              <a:tr h="370840">
                <a:tc>
                  <a:txBody>
                    <a:bodyPr/>
                    <a:lstStyle/>
                    <a:p>
                      <a:r>
                        <a:rPr lang="en-US" sz="2200" dirty="0" smtClean="0"/>
                        <a:t>Sodium Hydroxide, 10% solution</a:t>
                      </a:r>
                      <a:endParaRPr lang="en-US" sz="2200" dirty="0"/>
                    </a:p>
                  </a:txBody>
                  <a:tcPr/>
                </a:tc>
                <a:tc>
                  <a:txBody>
                    <a:bodyPr/>
                    <a:lstStyle/>
                    <a:p>
                      <a:r>
                        <a:rPr lang="en-US" sz="2200" dirty="0" smtClean="0"/>
                        <a:t>3,2</a:t>
                      </a:r>
                      <a:endParaRPr lang="en-US" sz="2200" dirty="0"/>
                    </a:p>
                  </a:txBody>
                  <a:tcPr/>
                </a:tc>
              </a:tr>
              <a:tr h="370840">
                <a:tc>
                  <a:txBody>
                    <a:bodyPr/>
                    <a:lstStyle/>
                    <a:p>
                      <a:r>
                        <a:rPr lang="en-US" sz="2200" dirty="0" smtClean="0"/>
                        <a:t>Zinc oxide</a:t>
                      </a:r>
                      <a:endParaRPr lang="en-US" sz="2200" dirty="0"/>
                    </a:p>
                  </a:txBody>
                  <a:tcPr/>
                </a:tc>
                <a:tc>
                  <a:txBody>
                    <a:bodyPr/>
                    <a:lstStyle/>
                    <a:p>
                      <a:r>
                        <a:rPr lang="en-US" sz="2200" dirty="0" smtClean="0"/>
                        <a:t>20</a:t>
                      </a:r>
                      <a:endParaRPr lang="en-US" sz="2200" dirty="0"/>
                    </a:p>
                  </a:txBody>
                  <a:tcPr/>
                </a:tc>
              </a:tr>
            </a:tbl>
          </a:graphicData>
        </a:graphic>
      </p:graphicFrame>
      <p:sp>
        <p:nvSpPr>
          <p:cNvPr id="8" name="TextBox 7"/>
          <p:cNvSpPr txBox="1"/>
          <p:nvPr/>
        </p:nvSpPr>
        <p:spPr>
          <a:xfrm>
            <a:off x="533400" y="4419600"/>
            <a:ext cx="8382000" cy="2015936"/>
          </a:xfrm>
          <a:prstGeom prst="rect">
            <a:avLst/>
          </a:prstGeom>
          <a:noFill/>
        </p:spPr>
        <p:txBody>
          <a:bodyPr wrap="square" rtlCol="0">
            <a:spAutoFit/>
          </a:bodyPr>
          <a:lstStyle/>
          <a:p>
            <a:pPr algn="l" rtl="0"/>
            <a:r>
              <a:rPr lang="en-US" sz="2500" dirty="0" smtClean="0"/>
              <a:t>Disperse the carbomer in the water.</a:t>
            </a:r>
          </a:p>
          <a:p>
            <a:pPr algn="l" rtl="0"/>
            <a:r>
              <a:rPr lang="en-US" sz="2500" dirty="0" smtClean="0"/>
              <a:t>Add the sodium hydroxide with slow agitation to prevent </a:t>
            </a:r>
          </a:p>
          <a:p>
            <a:pPr algn="l" rtl="0"/>
            <a:r>
              <a:rPr lang="en-US" sz="2500" dirty="0" smtClean="0"/>
              <a:t>Inclusion of air.</a:t>
            </a:r>
          </a:p>
          <a:p>
            <a:pPr algn="l" rtl="0"/>
            <a:r>
              <a:rPr lang="en-US" sz="2500" dirty="0" smtClean="0"/>
              <a:t>Add the zinc oxide in the same manner and mix until homogeneous gel obtain.</a:t>
            </a:r>
            <a:endParaRPr lang="en-US" sz="2500" dirty="0"/>
          </a:p>
        </p:txBody>
      </p:sp>
    </p:spTree>
    <p:extLst>
      <p:ext uri="{BB962C8B-B14F-4D97-AF65-F5344CB8AC3E}">
        <p14:creationId xmlns:p14="http://schemas.microsoft.com/office/powerpoint/2010/main" val="9309885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657600" cy="628650"/>
          </a:xfrm>
        </p:spPr>
        <p:txBody>
          <a:bodyPr/>
          <a:lstStyle/>
          <a:p>
            <a:r>
              <a:rPr lang="en-US" sz="3500" dirty="0" smtClean="0">
                <a:solidFill>
                  <a:srgbClr val="FFFF00"/>
                </a:solidFill>
              </a:rPr>
              <a:t>Sun-screening Gel</a:t>
            </a:r>
            <a:endParaRPr lang="en-US" sz="3500"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1685392"/>
              </p:ext>
            </p:extLst>
          </p:nvPr>
        </p:nvGraphicFramePr>
        <p:xfrm>
          <a:off x="457200" y="1143000"/>
          <a:ext cx="8229600" cy="2743200"/>
        </p:xfrm>
        <a:graphic>
          <a:graphicData uri="http://schemas.openxmlformats.org/drawingml/2006/table">
            <a:tbl>
              <a:tblPr firstRow="1" bandRow="1">
                <a:tableStyleId>{5C22544A-7EE6-4342-B048-85BDC9FD1C3A}</a:tableStyleId>
              </a:tblPr>
              <a:tblGrid>
                <a:gridCol w="5410200"/>
                <a:gridCol w="2819400"/>
              </a:tblGrid>
              <a:tr h="370840">
                <a:tc>
                  <a:txBody>
                    <a:bodyPr/>
                    <a:lstStyle/>
                    <a:p>
                      <a:r>
                        <a:rPr lang="en-US" sz="2400" dirty="0" smtClean="0"/>
                        <a:t>Ingredients</a:t>
                      </a:r>
                      <a:endParaRPr lang="en-US" sz="2400" dirty="0"/>
                    </a:p>
                  </a:txBody>
                  <a:tcPr/>
                </a:tc>
                <a:tc>
                  <a:txBody>
                    <a:bodyPr/>
                    <a:lstStyle/>
                    <a:p>
                      <a:r>
                        <a:rPr lang="en-US" sz="2400" dirty="0" smtClean="0"/>
                        <a:t>% by</a:t>
                      </a:r>
                      <a:r>
                        <a:rPr lang="en-US" sz="2400" baseline="0" dirty="0" smtClean="0"/>
                        <a:t> weight</a:t>
                      </a:r>
                      <a:endParaRPr lang="en-US" sz="2400" dirty="0"/>
                    </a:p>
                  </a:txBody>
                  <a:tcPr/>
                </a:tc>
              </a:tr>
              <a:tr h="370840">
                <a:tc>
                  <a:txBody>
                    <a:bodyPr/>
                    <a:lstStyle/>
                    <a:p>
                      <a:r>
                        <a:rPr lang="en-US" sz="2400" dirty="0" smtClean="0"/>
                        <a:t>Ethanol </a:t>
                      </a:r>
                      <a:r>
                        <a:rPr lang="en-US" sz="2400" baseline="0" dirty="0" smtClean="0"/>
                        <a:t> (SD-40)</a:t>
                      </a:r>
                      <a:endParaRPr lang="en-US" sz="2400" dirty="0" smtClean="0"/>
                    </a:p>
                  </a:txBody>
                  <a:tcPr/>
                </a:tc>
                <a:tc>
                  <a:txBody>
                    <a:bodyPr/>
                    <a:lstStyle/>
                    <a:p>
                      <a:pPr algn="ctr"/>
                      <a:r>
                        <a:rPr lang="en-US" sz="2400" dirty="0" smtClean="0"/>
                        <a:t>53</a:t>
                      </a:r>
                      <a:endParaRPr lang="en-US" sz="2400" dirty="0"/>
                    </a:p>
                  </a:txBody>
                  <a:tcPr/>
                </a:tc>
              </a:tr>
              <a:tr h="370840">
                <a:tc>
                  <a:txBody>
                    <a:bodyPr/>
                    <a:lstStyle/>
                    <a:p>
                      <a:r>
                        <a:rPr lang="en-US" sz="2400" dirty="0" smtClean="0"/>
                        <a:t>Carbomer 940)</a:t>
                      </a:r>
                      <a:endParaRPr lang="en-US" sz="2400" dirty="0"/>
                    </a:p>
                  </a:txBody>
                  <a:tcPr/>
                </a:tc>
                <a:tc>
                  <a:txBody>
                    <a:bodyPr/>
                    <a:lstStyle/>
                    <a:p>
                      <a:pPr algn="ctr"/>
                      <a:r>
                        <a:rPr lang="en-US" sz="2400" dirty="0" smtClean="0"/>
                        <a:t>1.0</a:t>
                      </a:r>
                      <a:endParaRPr lang="en-US" sz="2400" dirty="0"/>
                    </a:p>
                  </a:txBody>
                  <a:tcPr/>
                </a:tc>
              </a:tr>
              <a:tr h="370840">
                <a:tc>
                  <a:txBody>
                    <a:bodyPr/>
                    <a:lstStyle/>
                    <a:p>
                      <a:r>
                        <a:rPr lang="en-US" sz="2400" dirty="0" smtClean="0"/>
                        <a:t>Glyceryl-p-amino benzoate</a:t>
                      </a:r>
                      <a:endParaRPr lang="en-US" sz="2400" dirty="0"/>
                    </a:p>
                  </a:txBody>
                  <a:tcPr/>
                </a:tc>
                <a:tc>
                  <a:txBody>
                    <a:bodyPr/>
                    <a:lstStyle/>
                    <a:p>
                      <a:pPr algn="ctr"/>
                      <a:r>
                        <a:rPr lang="en-US" sz="2400" dirty="0" smtClean="0"/>
                        <a:t>3</a:t>
                      </a:r>
                      <a:endParaRPr lang="en-US" sz="2400" dirty="0"/>
                    </a:p>
                  </a:txBody>
                  <a:tcPr/>
                </a:tc>
              </a:tr>
              <a:tr h="370840">
                <a:tc>
                  <a:txBody>
                    <a:bodyPr/>
                    <a:lstStyle/>
                    <a:p>
                      <a:r>
                        <a:rPr lang="en-US" sz="2400" dirty="0" smtClean="0"/>
                        <a:t>*</a:t>
                      </a:r>
                      <a:r>
                        <a:rPr lang="en-US" sz="2400" dirty="0" err="1" smtClean="0"/>
                        <a:t>Monoisopanolamine</a:t>
                      </a:r>
                      <a:endParaRPr lang="en-US" sz="2400" dirty="0"/>
                    </a:p>
                  </a:txBody>
                  <a:tcPr/>
                </a:tc>
                <a:tc>
                  <a:txBody>
                    <a:bodyPr/>
                    <a:lstStyle/>
                    <a:p>
                      <a:pPr algn="ctr"/>
                      <a:r>
                        <a:rPr lang="en-US" sz="2400" dirty="0" smtClean="0"/>
                        <a:t>0.09</a:t>
                      </a:r>
                      <a:endParaRPr lang="en-US" sz="2400" dirty="0"/>
                    </a:p>
                  </a:txBody>
                  <a:tcPr/>
                </a:tc>
              </a:tr>
              <a:tr h="370840">
                <a:tc>
                  <a:txBody>
                    <a:bodyPr/>
                    <a:lstStyle/>
                    <a:p>
                      <a:r>
                        <a:rPr lang="en-US" sz="2400" dirty="0" smtClean="0"/>
                        <a:t>Water</a:t>
                      </a:r>
                      <a:endParaRPr lang="en-US" sz="2400" dirty="0"/>
                    </a:p>
                  </a:txBody>
                  <a:tcPr/>
                </a:tc>
                <a:tc>
                  <a:txBody>
                    <a:bodyPr/>
                    <a:lstStyle/>
                    <a:p>
                      <a:pPr algn="ctr"/>
                      <a:r>
                        <a:rPr lang="en-US" sz="2400" dirty="0" smtClean="0"/>
                        <a:t>52.91</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68</a:t>
            </a:fld>
            <a:endParaRPr lang="en-US"/>
          </a:p>
        </p:txBody>
      </p:sp>
      <p:sp>
        <p:nvSpPr>
          <p:cNvPr id="6" name="TextBox 5"/>
          <p:cNvSpPr txBox="1"/>
          <p:nvPr/>
        </p:nvSpPr>
        <p:spPr>
          <a:xfrm>
            <a:off x="457200" y="4038600"/>
            <a:ext cx="8674169" cy="2677656"/>
          </a:xfrm>
          <a:prstGeom prst="rect">
            <a:avLst/>
          </a:prstGeom>
          <a:noFill/>
        </p:spPr>
        <p:txBody>
          <a:bodyPr wrap="none" rtlCol="0">
            <a:spAutoFit/>
          </a:bodyPr>
          <a:lstStyle/>
          <a:p>
            <a:pPr algn="l" rtl="0"/>
            <a:r>
              <a:rPr lang="en-US" sz="2400" dirty="0" smtClean="0"/>
              <a:t>Disperse the carbomer 940 in the alcohol.</a:t>
            </a:r>
          </a:p>
          <a:p>
            <a:pPr algn="l" rtl="0"/>
            <a:r>
              <a:rPr lang="en-US" sz="2400" dirty="0" smtClean="0"/>
              <a:t> </a:t>
            </a:r>
            <a:r>
              <a:rPr lang="en-US" sz="2400" dirty="0"/>
              <a:t>D</a:t>
            </a:r>
            <a:r>
              <a:rPr lang="en-US" sz="2400" dirty="0" smtClean="0"/>
              <a:t>issolve the glyceryl-p-amino benzoate in the solution.</a:t>
            </a:r>
          </a:p>
          <a:p>
            <a:pPr algn="l" rtl="0"/>
            <a:r>
              <a:rPr lang="en-US" sz="2400" dirty="0" smtClean="0"/>
              <a:t>Slowly add the monoisopropanolamine.</a:t>
            </a:r>
          </a:p>
          <a:p>
            <a:pPr algn="l" rtl="0"/>
            <a:r>
              <a:rPr lang="en-US" sz="2400" dirty="0" smtClean="0"/>
              <a:t>Slowly add the water and stir carefully to avoid air entrapment.</a:t>
            </a:r>
          </a:p>
          <a:p>
            <a:pPr algn="l" rtl="0"/>
            <a:r>
              <a:rPr lang="en-US" sz="2400" dirty="0" smtClean="0"/>
              <a:t>The solution will clear up and gel.</a:t>
            </a:r>
          </a:p>
          <a:p>
            <a:pPr algn="l" rtl="0"/>
            <a:endParaRPr lang="en-US" sz="2400" dirty="0"/>
          </a:p>
          <a:p>
            <a:pPr algn="l" rtl="0"/>
            <a:r>
              <a:rPr lang="en-US" sz="2400" dirty="0" smtClean="0"/>
              <a:t>*</a:t>
            </a:r>
            <a:r>
              <a:rPr lang="en-US" sz="2400" dirty="0" err="1" smtClean="0"/>
              <a:t>Dispersent</a:t>
            </a:r>
            <a:r>
              <a:rPr lang="en-US" sz="2400" dirty="0" smtClean="0"/>
              <a:t> </a:t>
            </a:r>
            <a:endParaRPr lang="en-US" sz="2400" dirty="0"/>
          </a:p>
        </p:txBody>
      </p:sp>
    </p:spTree>
    <p:extLst>
      <p:ext uri="{BB962C8B-B14F-4D97-AF65-F5344CB8AC3E}">
        <p14:creationId xmlns:p14="http://schemas.microsoft.com/office/powerpoint/2010/main" val="9224714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52450"/>
          </a:xfrm>
        </p:spPr>
        <p:txBody>
          <a:bodyPr/>
          <a:lstStyle/>
          <a:p>
            <a:r>
              <a:rPr lang="en-US" sz="4000" dirty="0" smtClean="0">
                <a:solidFill>
                  <a:srgbClr val="FFFF00"/>
                </a:solidFill>
              </a:rPr>
              <a:t>Antifungal/Corticosteroid Topical Gel</a:t>
            </a:r>
            <a:endParaRPr lang="en-US" sz="4000"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3145866"/>
              </p:ext>
            </p:extLst>
          </p:nvPr>
        </p:nvGraphicFramePr>
        <p:xfrm>
          <a:off x="457200" y="1219200"/>
          <a:ext cx="8229600" cy="5303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300" dirty="0" smtClean="0"/>
                        <a:t>Ingredients</a:t>
                      </a:r>
                      <a:endParaRPr lang="en-US" sz="2300" dirty="0"/>
                    </a:p>
                  </a:txBody>
                  <a:tcPr/>
                </a:tc>
                <a:tc>
                  <a:txBody>
                    <a:bodyPr/>
                    <a:lstStyle/>
                    <a:p>
                      <a:r>
                        <a:rPr lang="en-US" sz="2300" dirty="0" smtClean="0"/>
                        <a:t>% by weight</a:t>
                      </a:r>
                      <a:endParaRPr lang="en-US" sz="2300" dirty="0"/>
                    </a:p>
                  </a:txBody>
                  <a:tcPr/>
                </a:tc>
              </a:tr>
              <a:tr h="370840">
                <a:tc>
                  <a:txBody>
                    <a:bodyPr/>
                    <a:lstStyle/>
                    <a:p>
                      <a:r>
                        <a:rPr lang="en-US" sz="2300" dirty="0" err="1" smtClean="0"/>
                        <a:t>Sulconazole</a:t>
                      </a:r>
                      <a:r>
                        <a:rPr lang="en-US" sz="2300" dirty="0" smtClean="0"/>
                        <a:t> nitrate</a:t>
                      </a:r>
                      <a:endParaRPr lang="en-US" sz="2300" dirty="0"/>
                    </a:p>
                  </a:txBody>
                  <a:tcPr/>
                </a:tc>
                <a:tc>
                  <a:txBody>
                    <a:bodyPr/>
                    <a:lstStyle/>
                    <a:p>
                      <a:r>
                        <a:rPr lang="en-US" sz="2300" dirty="0" smtClean="0"/>
                        <a:t>1.0</a:t>
                      </a:r>
                      <a:endParaRPr lang="en-US" sz="2300" dirty="0"/>
                    </a:p>
                  </a:txBody>
                  <a:tcPr/>
                </a:tc>
              </a:tr>
              <a:tr h="370840">
                <a:tc>
                  <a:txBody>
                    <a:bodyPr/>
                    <a:lstStyle/>
                    <a:p>
                      <a:r>
                        <a:rPr lang="en-US" sz="2300" dirty="0" smtClean="0"/>
                        <a:t>Hydrocortisone 17-Valerate</a:t>
                      </a:r>
                      <a:endParaRPr lang="en-US" sz="2300" dirty="0"/>
                    </a:p>
                  </a:txBody>
                  <a:tcPr/>
                </a:tc>
                <a:tc>
                  <a:txBody>
                    <a:bodyPr/>
                    <a:lstStyle/>
                    <a:p>
                      <a:r>
                        <a:rPr lang="en-US" sz="2300" dirty="0" smtClean="0"/>
                        <a:t>0.2</a:t>
                      </a:r>
                      <a:endParaRPr lang="en-US" sz="2300" dirty="0"/>
                    </a:p>
                  </a:txBody>
                  <a:tcPr/>
                </a:tc>
              </a:tr>
              <a:tr h="370840">
                <a:tc>
                  <a:txBody>
                    <a:bodyPr/>
                    <a:lstStyle/>
                    <a:p>
                      <a:r>
                        <a:rPr lang="en-US" sz="2300" dirty="0" smtClean="0"/>
                        <a:t>Ethanol</a:t>
                      </a:r>
                      <a:endParaRPr lang="en-US" sz="2300" dirty="0"/>
                    </a:p>
                  </a:txBody>
                  <a:tcPr/>
                </a:tc>
                <a:tc>
                  <a:txBody>
                    <a:bodyPr/>
                    <a:lstStyle/>
                    <a:p>
                      <a:r>
                        <a:rPr lang="en-US" sz="2300" dirty="0" smtClean="0"/>
                        <a:t>50.0</a:t>
                      </a:r>
                      <a:endParaRPr lang="en-US" sz="2300" dirty="0"/>
                    </a:p>
                  </a:txBody>
                  <a:tcPr/>
                </a:tc>
              </a:tr>
              <a:tr h="370840">
                <a:tc>
                  <a:txBody>
                    <a:bodyPr/>
                    <a:lstStyle/>
                    <a:p>
                      <a:r>
                        <a:rPr lang="en-US" sz="2300" dirty="0" smtClean="0"/>
                        <a:t>Propylene glycol</a:t>
                      </a:r>
                      <a:endParaRPr lang="en-US" sz="2300" dirty="0"/>
                    </a:p>
                  </a:txBody>
                  <a:tcPr/>
                </a:tc>
                <a:tc>
                  <a:txBody>
                    <a:bodyPr/>
                    <a:lstStyle/>
                    <a:p>
                      <a:r>
                        <a:rPr lang="en-US" sz="2300" dirty="0" smtClean="0"/>
                        <a:t>33.0</a:t>
                      </a:r>
                      <a:endParaRPr lang="en-US" sz="2300" dirty="0"/>
                    </a:p>
                  </a:txBody>
                  <a:tcPr/>
                </a:tc>
              </a:tr>
              <a:tr h="370840">
                <a:tc>
                  <a:txBody>
                    <a:bodyPr/>
                    <a:lstStyle/>
                    <a:p>
                      <a:r>
                        <a:rPr lang="en-US" sz="2300" dirty="0" smtClean="0"/>
                        <a:t>Isopropyl </a:t>
                      </a:r>
                      <a:r>
                        <a:rPr lang="en-US" sz="2300" dirty="0" err="1" smtClean="0"/>
                        <a:t>myristate</a:t>
                      </a:r>
                      <a:endParaRPr lang="en-US" sz="2300" dirty="0"/>
                    </a:p>
                  </a:txBody>
                  <a:tcPr/>
                </a:tc>
                <a:tc>
                  <a:txBody>
                    <a:bodyPr/>
                    <a:lstStyle/>
                    <a:p>
                      <a:r>
                        <a:rPr lang="en-US" sz="2300" dirty="0" smtClean="0"/>
                        <a:t>5.0       for absorption through</a:t>
                      </a:r>
                      <a:r>
                        <a:rPr lang="en-US" sz="2300" baseline="0" dirty="0" smtClean="0"/>
                        <a:t> s</a:t>
                      </a:r>
                      <a:endParaRPr lang="en-US" sz="2300" dirty="0"/>
                    </a:p>
                  </a:txBody>
                  <a:tcPr/>
                </a:tc>
              </a:tr>
              <a:tr h="370840">
                <a:tc>
                  <a:txBody>
                    <a:bodyPr/>
                    <a:lstStyle/>
                    <a:p>
                      <a:r>
                        <a:rPr lang="en-US" sz="2300" dirty="0" smtClean="0"/>
                        <a:t>Water</a:t>
                      </a:r>
                      <a:endParaRPr lang="en-US" sz="2300" dirty="0"/>
                    </a:p>
                  </a:txBody>
                  <a:tcPr/>
                </a:tc>
                <a:tc>
                  <a:txBody>
                    <a:bodyPr/>
                    <a:lstStyle/>
                    <a:p>
                      <a:r>
                        <a:rPr lang="en-US" sz="2300" dirty="0" smtClean="0"/>
                        <a:t>5</a:t>
                      </a:r>
                      <a:endParaRPr lang="en-US" sz="2300" dirty="0"/>
                    </a:p>
                  </a:txBody>
                  <a:tcPr/>
                </a:tc>
              </a:tr>
              <a:tr h="370840">
                <a:tc>
                  <a:txBody>
                    <a:bodyPr/>
                    <a:lstStyle/>
                    <a:p>
                      <a:r>
                        <a:rPr lang="en-US" sz="2300" dirty="0" smtClean="0"/>
                        <a:t>PEG-5-CETETH-20</a:t>
                      </a:r>
                      <a:endParaRPr lang="en-US" sz="2300" dirty="0"/>
                    </a:p>
                  </a:txBody>
                  <a:tcPr/>
                </a:tc>
                <a:tc>
                  <a:txBody>
                    <a:bodyPr/>
                    <a:lstStyle/>
                    <a:p>
                      <a:r>
                        <a:rPr lang="en-US" sz="2300" dirty="0" smtClean="0"/>
                        <a:t>4.2</a:t>
                      </a:r>
                      <a:endParaRPr lang="en-US" sz="2300" dirty="0"/>
                    </a:p>
                  </a:txBody>
                  <a:tcPr/>
                </a:tc>
              </a:tr>
              <a:tr h="370840">
                <a:tc>
                  <a:txBody>
                    <a:bodyPr/>
                    <a:lstStyle/>
                    <a:p>
                      <a:r>
                        <a:rPr lang="en-US" sz="2300" dirty="0" smtClean="0"/>
                        <a:t>Salicylic</a:t>
                      </a:r>
                      <a:r>
                        <a:rPr lang="en-US" sz="2300" baseline="0" dirty="0" smtClean="0"/>
                        <a:t> acid</a:t>
                      </a:r>
                      <a:endParaRPr lang="en-US" sz="2300" dirty="0"/>
                    </a:p>
                  </a:txBody>
                  <a:tcPr/>
                </a:tc>
                <a:tc>
                  <a:txBody>
                    <a:bodyPr/>
                    <a:lstStyle/>
                    <a:p>
                      <a:r>
                        <a:rPr lang="en-US" sz="2300" dirty="0" smtClean="0"/>
                        <a:t>0.5</a:t>
                      </a:r>
                      <a:endParaRPr lang="en-US" sz="2300" dirty="0"/>
                    </a:p>
                  </a:txBody>
                  <a:tcPr/>
                </a:tc>
              </a:tr>
              <a:tr h="370840">
                <a:tc>
                  <a:txBody>
                    <a:bodyPr/>
                    <a:lstStyle/>
                    <a:p>
                      <a:r>
                        <a:rPr lang="en-US" sz="2300" dirty="0" err="1" smtClean="0"/>
                        <a:t>Hydroxypropyl</a:t>
                      </a:r>
                      <a:r>
                        <a:rPr lang="en-US" sz="2300" baseline="0" dirty="0" smtClean="0"/>
                        <a:t> cellulose</a:t>
                      </a:r>
                      <a:endParaRPr lang="en-US" sz="2300" dirty="0"/>
                    </a:p>
                  </a:txBody>
                  <a:tcPr/>
                </a:tc>
                <a:tc>
                  <a:txBody>
                    <a:bodyPr/>
                    <a:lstStyle/>
                    <a:p>
                      <a:r>
                        <a:rPr lang="en-US" sz="2300" dirty="0" smtClean="0"/>
                        <a:t>0.69</a:t>
                      </a:r>
                      <a:endParaRPr lang="en-US" sz="2300" dirty="0"/>
                    </a:p>
                  </a:txBody>
                  <a:tcPr/>
                </a:tc>
              </a:tr>
              <a:tr h="370840">
                <a:tc>
                  <a:txBody>
                    <a:bodyPr/>
                    <a:lstStyle/>
                    <a:p>
                      <a:r>
                        <a:rPr lang="en-US" sz="2300" dirty="0" err="1" smtClean="0"/>
                        <a:t>Ascorbyl</a:t>
                      </a:r>
                      <a:r>
                        <a:rPr lang="en-US" sz="2300" dirty="0" smtClean="0"/>
                        <a:t> </a:t>
                      </a:r>
                      <a:r>
                        <a:rPr lang="en-US" sz="2300" dirty="0" err="1" smtClean="0"/>
                        <a:t>palmitate</a:t>
                      </a:r>
                      <a:endParaRPr lang="en-US" sz="2300" dirty="0"/>
                    </a:p>
                  </a:txBody>
                  <a:tcPr/>
                </a:tc>
                <a:tc>
                  <a:txBody>
                    <a:bodyPr/>
                    <a:lstStyle/>
                    <a:p>
                      <a:r>
                        <a:rPr lang="en-US" sz="2300" dirty="0" smtClean="0"/>
                        <a:t>0.2</a:t>
                      </a:r>
                      <a:endParaRPr lang="en-US" sz="2300" dirty="0"/>
                    </a:p>
                  </a:txBody>
                  <a:tcPr/>
                </a:tc>
              </a:tr>
              <a:tr h="370840">
                <a:tc>
                  <a:txBody>
                    <a:bodyPr/>
                    <a:lstStyle/>
                    <a:p>
                      <a:r>
                        <a:rPr lang="en-US" sz="2300" dirty="0" err="1" smtClean="0"/>
                        <a:t>NaOH</a:t>
                      </a:r>
                      <a:r>
                        <a:rPr lang="en-US" sz="2300" dirty="0" smtClean="0"/>
                        <a:t> 1N to adjust pH to 4</a:t>
                      </a:r>
                      <a:endParaRPr lang="en-US" sz="2300" dirty="0"/>
                    </a:p>
                  </a:txBody>
                  <a:tcPr/>
                </a:tc>
                <a:tc>
                  <a:txBody>
                    <a:bodyPr/>
                    <a:lstStyle/>
                    <a:p>
                      <a:r>
                        <a:rPr lang="en-US" sz="2300" dirty="0" smtClean="0"/>
                        <a:t>QS</a:t>
                      </a:r>
                      <a:endParaRPr lang="en-US" sz="2300" dirty="0"/>
                    </a:p>
                  </a:txBody>
                  <a:tcPr/>
                </a:tc>
              </a:tr>
            </a:tbl>
          </a:graphicData>
        </a:graphic>
      </p:graphicFrame>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69</a:t>
            </a:fld>
            <a:endParaRPr lang="en-US"/>
          </a:p>
        </p:txBody>
      </p:sp>
    </p:spTree>
    <p:extLst>
      <p:ext uri="{BB962C8B-B14F-4D97-AF65-F5344CB8AC3E}">
        <p14:creationId xmlns:p14="http://schemas.microsoft.com/office/powerpoint/2010/main" val="1882311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228600"/>
            <a:ext cx="4876800" cy="762000"/>
          </a:xfrm>
        </p:spPr>
        <p:txBody>
          <a:bodyPr/>
          <a:lstStyle/>
          <a:p>
            <a:pPr eaLnBrk="1" hangingPunct="1"/>
            <a:r>
              <a:rPr lang="en-US" dirty="0" smtClean="0">
                <a:solidFill>
                  <a:srgbClr val="FFFF00"/>
                </a:solidFill>
              </a:rPr>
              <a:t>C. Classification</a:t>
            </a:r>
          </a:p>
        </p:txBody>
      </p:sp>
      <p:sp>
        <p:nvSpPr>
          <p:cNvPr id="11267" name="Content Placeholder 2"/>
          <p:cNvSpPr>
            <a:spLocks noGrp="1"/>
          </p:cNvSpPr>
          <p:nvPr>
            <p:ph idx="1"/>
          </p:nvPr>
        </p:nvSpPr>
        <p:spPr>
          <a:xfrm>
            <a:off x="352647" y="1006549"/>
            <a:ext cx="8305800" cy="5578475"/>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2800" dirty="0" smtClean="0"/>
              <a:t>The classification of a gel is depends on some characteristic of either one phase or  two phases.</a:t>
            </a:r>
          </a:p>
          <a:p>
            <a:pPr marL="274320" indent="-274320" eaLnBrk="1" fontAlgn="auto" hangingPunct="1">
              <a:spcAft>
                <a:spcPts val="0"/>
              </a:spcAft>
              <a:buClr>
                <a:schemeClr val="accent3"/>
              </a:buClr>
              <a:buFont typeface="Wingdings 2" pitchFamily="18" charset="2"/>
              <a:buNone/>
              <a:defRPr/>
            </a:pPr>
            <a:r>
              <a:rPr lang="en-US" sz="2800" dirty="0" smtClean="0"/>
              <a:t>	</a:t>
            </a:r>
            <a:r>
              <a:rPr lang="en-US" sz="2800" u="sng" dirty="0" smtClean="0">
                <a:solidFill>
                  <a:srgbClr val="FFFF00"/>
                </a:solidFill>
              </a:rPr>
              <a:t>Gels are divided into:</a:t>
            </a:r>
          </a:p>
          <a:p>
            <a:pPr marL="571500" indent="-571500" eaLnBrk="1" fontAlgn="auto" hangingPunct="1">
              <a:spcAft>
                <a:spcPts val="0"/>
              </a:spcAft>
              <a:buClr>
                <a:schemeClr val="accent3"/>
              </a:buClr>
              <a:buFont typeface="Wingdings 2" pitchFamily="18" charset="2"/>
              <a:buAutoNum type="romanUcPeriod"/>
              <a:defRPr/>
            </a:pPr>
            <a:r>
              <a:rPr lang="en-US" sz="2800" b="1" dirty="0" smtClean="0">
                <a:solidFill>
                  <a:schemeClr val="accent6">
                    <a:lumMod val="60000"/>
                    <a:lumOff val="40000"/>
                  </a:schemeClr>
                </a:solidFill>
              </a:rPr>
              <a:t>Organic Gel </a:t>
            </a:r>
            <a:r>
              <a:rPr lang="en-US" sz="2800" dirty="0" smtClean="0"/>
              <a:t>(contain polymer  as gel former) these are further subdivided according to the chemical nature of the dispersed organic molecules.</a:t>
            </a:r>
          </a:p>
          <a:p>
            <a:pPr marL="571500" indent="-571500" eaLnBrk="1" fontAlgn="auto" hangingPunct="1">
              <a:spcAft>
                <a:spcPts val="0"/>
              </a:spcAft>
              <a:buClr>
                <a:schemeClr val="accent3"/>
              </a:buClr>
              <a:buFont typeface="Wingdings 2" pitchFamily="18" charset="2"/>
              <a:buAutoNum type="romanUcPeriod"/>
              <a:defRPr/>
            </a:pPr>
            <a:r>
              <a:rPr lang="en-US" sz="2800" b="1" dirty="0">
                <a:solidFill>
                  <a:schemeClr val="accent6">
                    <a:lumMod val="60000"/>
                    <a:lumOff val="40000"/>
                  </a:schemeClr>
                </a:solidFill>
              </a:rPr>
              <a:t>Inorganic Gel </a:t>
            </a:r>
            <a:r>
              <a:rPr lang="en-US" sz="2800" dirty="0" smtClean="0"/>
              <a:t>such as bentonite.</a:t>
            </a:r>
          </a:p>
          <a:p>
            <a:pPr marL="571500" indent="-571500" eaLnBrk="1" fontAlgn="auto" hangingPunct="1">
              <a:spcAft>
                <a:spcPts val="0"/>
              </a:spcAft>
              <a:buClr>
                <a:schemeClr val="accent3"/>
              </a:buClr>
              <a:buFont typeface="Wingdings 2" pitchFamily="18" charset="2"/>
              <a:buAutoNum type="romanUcPeriod"/>
              <a:defRPr/>
            </a:pPr>
            <a:r>
              <a:rPr lang="en-US" sz="2800" b="1" dirty="0">
                <a:solidFill>
                  <a:schemeClr val="accent6">
                    <a:lumMod val="60000"/>
                    <a:lumOff val="40000"/>
                  </a:schemeClr>
                </a:solidFill>
              </a:rPr>
              <a:t>The nature </a:t>
            </a:r>
            <a:r>
              <a:rPr lang="en-US" sz="2800" dirty="0" smtClean="0"/>
              <a:t>of the solvent such as hydrogel (Aqueous base).</a:t>
            </a:r>
          </a:p>
          <a:p>
            <a:pPr marL="571500" indent="-571500" eaLnBrk="1" fontAlgn="auto" hangingPunct="1">
              <a:spcAft>
                <a:spcPts val="0"/>
              </a:spcAft>
              <a:buClr>
                <a:schemeClr val="accent3"/>
              </a:buClr>
              <a:buFont typeface="Wingdings 2" pitchFamily="18" charset="2"/>
              <a:buAutoNum type="romanUcPeriod"/>
              <a:defRPr/>
            </a:pPr>
            <a:r>
              <a:rPr lang="en-US" sz="2800" dirty="0" smtClean="0"/>
              <a:t> </a:t>
            </a:r>
            <a:r>
              <a:rPr lang="en-US" sz="2800" b="1" dirty="0">
                <a:solidFill>
                  <a:schemeClr val="accent6">
                    <a:lumMod val="60000"/>
                    <a:lumOff val="40000"/>
                  </a:schemeClr>
                </a:solidFill>
              </a:rPr>
              <a:t>O</a:t>
            </a:r>
            <a:r>
              <a:rPr lang="en-US" sz="2800" b="1" dirty="0" smtClean="0">
                <a:solidFill>
                  <a:schemeClr val="accent6">
                    <a:lumMod val="60000"/>
                    <a:lumOff val="40000"/>
                  </a:schemeClr>
                </a:solidFill>
              </a:rPr>
              <a:t>ily </a:t>
            </a:r>
            <a:r>
              <a:rPr lang="en-US" sz="2800" b="1" dirty="0">
                <a:solidFill>
                  <a:schemeClr val="accent6">
                    <a:lumMod val="60000"/>
                    <a:lumOff val="40000"/>
                  </a:schemeClr>
                </a:solidFill>
              </a:rPr>
              <a:t>base gel </a:t>
            </a:r>
            <a:r>
              <a:rPr lang="en-US" sz="2800" dirty="0" smtClean="0"/>
              <a:t>such as </a:t>
            </a:r>
            <a:r>
              <a:rPr lang="en-US" sz="2800" dirty="0" err="1" smtClean="0"/>
              <a:t>Plastibase</a:t>
            </a:r>
            <a:r>
              <a:rPr lang="en-US" sz="2800" dirty="0" smtClean="0"/>
              <a:t>  </a:t>
            </a:r>
            <a:r>
              <a:rPr lang="en-US" sz="2800" dirty="0" err="1" smtClean="0"/>
              <a:t>Organogel</a:t>
            </a:r>
            <a:r>
              <a:rPr lang="en-US" sz="2800" dirty="0" smtClean="0"/>
              <a:t>.</a:t>
            </a:r>
          </a:p>
          <a:p>
            <a:pPr marL="571500" indent="-571500" eaLnBrk="1" fontAlgn="auto" hangingPunct="1">
              <a:spcAft>
                <a:spcPts val="0"/>
              </a:spcAft>
              <a:buClr>
                <a:schemeClr val="accent3"/>
              </a:buClr>
              <a:buFont typeface="Wingdings 2" pitchFamily="18" charset="2"/>
              <a:buAutoNum type="romanUcPeriod"/>
              <a:defRPr/>
            </a:pPr>
            <a:r>
              <a:rPr lang="en-US" sz="2800" b="1" dirty="0">
                <a:solidFill>
                  <a:schemeClr val="accent6">
                    <a:lumMod val="60000"/>
                    <a:lumOff val="40000"/>
                  </a:schemeClr>
                </a:solidFill>
              </a:rPr>
              <a:t>Polypeptide Polypeptides </a:t>
            </a:r>
            <a:r>
              <a:rPr lang="en-US" sz="2800" dirty="0"/>
              <a:t>(gelatin) and synthetic block copolymers, like  </a:t>
            </a:r>
            <a:r>
              <a:rPr lang="en-US" sz="2800" dirty="0" err="1"/>
              <a:t>poloxamers</a:t>
            </a:r>
            <a:r>
              <a:rPr lang="en-US" sz="2800" dirty="0" smtClean="0"/>
              <a:t>.</a:t>
            </a:r>
          </a:p>
          <a:p>
            <a:pPr marL="571500" indent="-571500" eaLnBrk="1" fontAlgn="auto" hangingPunct="1">
              <a:spcAft>
                <a:spcPts val="0"/>
              </a:spcAft>
              <a:buClr>
                <a:schemeClr val="accent3"/>
              </a:buClr>
              <a:buFont typeface="Wingdings 2" pitchFamily="18" charset="2"/>
              <a:buAutoNum type="romanUcPeriod"/>
              <a:defRPr/>
            </a:pPr>
            <a:r>
              <a:rPr lang="en-US" sz="2800" dirty="0" smtClean="0"/>
              <a:t>Solid gels with low solvent concentration are known as Xerogels.</a:t>
            </a:r>
          </a:p>
          <a:p>
            <a:pPr marL="571500" indent="-571500" eaLnBrk="1" fontAlgn="auto" hangingPunct="1">
              <a:spcAft>
                <a:spcPts val="0"/>
              </a:spcAft>
              <a:buClr>
                <a:schemeClr val="accent3"/>
              </a:buClr>
              <a:buFont typeface="Wingdings 2" pitchFamily="18" charset="2"/>
              <a:buAutoNum type="romanUcPeriod"/>
              <a:defRPr/>
            </a:pPr>
            <a:endParaRPr lang="en-US" sz="2800" dirty="0" smtClean="0"/>
          </a:p>
        </p:txBody>
      </p:sp>
      <p:sp>
        <p:nvSpPr>
          <p:cNvPr id="4" name="Slide Number Placeholder 3"/>
          <p:cNvSpPr>
            <a:spLocks noGrp="1"/>
          </p:cNvSpPr>
          <p:nvPr>
            <p:ph type="sldNum" sz="quarter" idx="12"/>
          </p:nvPr>
        </p:nvSpPr>
        <p:spPr/>
        <p:txBody>
          <a:bodyPr/>
          <a:lstStyle/>
          <a:p>
            <a:pPr>
              <a:defRPr/>
            </a:pPr>
            <a:fld id="{805037FD-7E12-497F-B34A-5D7B3FB4F331}" type="slidenum">
              <a:rPr lang="en-US"/>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Combine the ethanol, propylene glycol, and isopropyl </a:t>
            </a:r>
            <a:r>
              <a:rPr lang="en-US" dirty="0" err="1" smtClean="0"/>
              <a:t>myrisstate</a:t>
            </a:r>
            <a:r>
              <a:rPr lang="en-US" dirty="0" smtClean="0"/>
              <a:t> in a suitable mixing vessel, with rapid mixing, add the PPG-5-ceteth-20 and mix until uniform.</a:t>
            </a:r>
          </a:p>
          <a:p>
            <a:r>
              <a:rPr lang="en-US" dirty="0" smtClean="0"/>
              <a:t>With rapid mixing, slowly add the </a:t>
            </a:r>
            <a:r>
              <a:rPr lang="en-US" dirty="0" err="1" smtClean="0"/>
              <a:t>ascorbyl</a:t>
            </a:r>
            <a:r>
              <a:rPr lang="en-US" dirty="0" smtClean="0"/>
              <a:t> </a:t>
            </a:r>
            <a:r>
              <a:rPr lang="en-US" dirty="0" err="1" smtClean="0"/>
              <a:t>palmitate</a:t>
            </a:r>
            <a:r>
              <a:rPr lang="en-US" dirty="0" smtClean="0"/>
              <a:t>, </a:t>
            </a:r>
            <a:r>
              <a:rPr lang="en-US" dirty="0" err="1" smtClean="0"/>
              <a:t>sulconazole</a:t>
            </a:r>
            <a:r>
              <a:rPr lang="en-US" dirty="0" smtClean="0"/>
              <a:t> nitrate, and salicylic acid and continue mixing until all solids are dissolved.</a:t>
            </a:r>
          </a:p>
          <a:p>
            <a:r>
              <a:rPr lang="en-US" dirty="0" smtClean="0"/>
              <a:t>Prepare the </a:t>
            </a:r>
            <a:r>
              <a:rPr lang="en-US" dirty="0" err="1" smtClean="0"/>
              <a:t>NaOH</a:t>
            </a:r>
            <a:r>
              <a:rPr lang="en-US" dirty="0" smtClean="0"/>
              <a:t> solution in a separate vessel (0.079 100 Kg batch). </a:t>
            </a:r>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70</a:t>
            </a:fld>
            <a:endParaRPr lang="en-US"/>
          </a:p>
        </p:txBody>
      </p:sp>
    </p:spTree>
    <p:extLst>
      <p:ext uri="{BB962C8B-B14F-4D97-AF65-F5344CB8AC3E}">
        <p14:creationId xmlns:p14="http://schemas.microsoft.com/office/powerpoint/2010/main" val="27678165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Add 80% of the water and the </a:t>
            </a:r>
            <a:r>
              <a:rPr lang="en-US" dirty="0" err="1"/>
              <a:t>NaOH</a:t>
            </a:r>
            <a:r>
              <a:rPr lang="en-US" dirty="0"/>
              <a:t> solution to the main mixing vessel and mix until </a:t>
            </a:r>
            <a:r>
              <a:rPr lang="en-US" dirty="0" smtClean="0"/>
              <a:t>uniform</a:t>
            </a:r>
            <a:r>
              <a:rPr lang="en-US" dirty="0"/>
              <a:t>. </a:t>
            </a:r>
            <a:endParaRPr lang="en-US" dirty="0" smtClean="0"/>
          </a:p>
          <a:p>
            <a:r>
              <a:rPr lang="en-US" dirty="0" smtClean="0"/>
              <a:t>Add </a:t>
            </a:r>
            <a:r>
              <a:rPr lang="en-US" dirty="0"/>
              <a:t>the remainder of the water followed by the </a:t>
            </a:r>
            <a:r>
              <a:rPr lang="en-US" dirty="0" smtClean="0"/>
              <a:t>hydrocortisone 17-Valerate.</a:t>
            </a:r>
          </a:p>
          <a:p>
            <a:r>
              <a:rPr lang="en-US" dirty="0" smtClean="0"/>
              <a:t>Mix rapidly for 15 min, then add the </a:t>
            </a:r>
            <a:r>
              <a:rPr lang="en-US" dirty="0" err="1" smtClean="0"/>
              <a:t>hydroxyproply</a:t>
            </a:r>
            <a:r>
              <a:rPr lang="en-US" dirty="0" smtClean="0"/>
              <a:t> cellulose with rapid mixing for about 2jpirs to obtain the desired </a:t>
            </a:r>
            <a:r>
              <a:rPr lang="en-US" dirty="0" err="1" smtClean="0"/>
              <a:t>ge</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71</a:t>
            </a:fld>
            <a:endParaRPr lang="en-US"/>
          </a:p>
        </p:txBody>
      </p:sp>
    </p:spTree>
    <p:extLst>
      <p:ext uri="{BB962C8B-B14F-4D97-AF65-F5344CB8AC3E}">
        <p14:creationId xmlns:p14="http://schemas.microsoft.com/office/powerpoint/2010/main" val="16767924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04850"/>
          </a:xfrm>
        </p:spPr>
        <p:txBody>
          <a:bodyPr/>
          <a:lstStyle/>
          <a:p>
            <a:r>
              <a:rPr lang="en-US" sz="4000" dirty="0" smtClean="0">
                <a:solidFill>
                  <a:srgbClr val="FFFF00"/>
                </a:solidFill>
              </a:rPr>
              <a:t>Lidocaine Hydrochloride Topical Gel</a:t>
            </a:r>
            <a:endParaRPr lang="en-US" sz="4000"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3945556"/>
              </p:ext>
            </p:extLst>
          </p:nvPr>
        </p:nvGraphicFramePr>
        <p:xfrm>
          <a:off x="381000" y="1935163"/>
          <a:ext cx="8305800" cy="3200400"/>
        </p:xfrm>
        <a:graphic>
          <a:graphicData uri="http://schemas.openxmlformats.org/drawingml/2006/table">
            <a:tbl>
              <a:tblPr firstRow="1" bandRow="1">
                <a:tableStyleId>{5C22544A-7EE6-4342-B048-85BDC9FD1C3A}</a:tableStyleId>
              </a:tblPr>
              <a:tblGrid>
                <a:gridCol w="5943600"/>
                <a:gridCol w="2362200"/>
              </a:tblGrid>
              <a:tr h="370840">
                <a:tc>
                  <a:txBody>
                    <a:bodyPr/>
                    <a:lstStyle/>
                    <a:p>
                      <a:r>
                        <a:rPr lang="en-US" sz="2400" dirty="0" smtClean="0"/>
                        <a:t>Ingredients</a:t>
                      </a:r>
                      <a:endParaRPr lang="en-US" sz="2400" dirty="0"/>
                    </a:p>
                  </a:txBody>
                  <a:tcPr/>
                </a:tc>
                <a:tc>
                  <a:txBody>
                    <a:bodyPr/>
                    <a:lstStyle/>
                    <a:p>
                      <a:r>
                        <a:rPr lang="en-US" sz="2400" dirty="0" smtClean="0"/>
                        <a:t>% by weight</a:t>
                      </a:r>
                      <a:endParaRPr lang="en-US" sz="2400" dirty="0"/>
                    </a:p>
                  </a:txBody>
                  <a:tcPr/>
                </a:tc>
              </a:tr>
              <a:tr h="370840">
                <a:tc>
                  <a:txBody>
                    <a:bodyPr/>
                    <a:lstStyle/>
                    <a:p>
                      <a:r>
                        <a:rPr lang="en-US" sz="2400" dirty="0" err="1" smtClean="0"/>
                        <a:t>Lidocain</a:t>
                      </a:r>
                      <a:r>
                        <a:rPr lang="en-US" sz="2400" dirty="0" smtClean="0"/>
                        <a:t> Hydrochloride</a:t>
                      </a:r>
                      <a:endParaRPr lang="en-US" sz="2400" dirty="0"/>
                    </a:p>
                  </a:txBody>
                  <a:tcPr/>
                </a:tc>
                <a:tc>
                  <a:txBody>
                    <a:bodyPr/>
                    <a:lstStyle/>
                    <a:p>
                      <a:r>
                        <a:rPr lang="en-US" sz="2400" dirty="0" smtClean="0"/>
                        <a:t>1.0g</a:t>
                      </a:r>
                      <a:endParaRPr lang="en-US" sz="2400" dirty="0"/>
                    </a:p>
                  </a:txBody>
                  <a:tcPr/>
                </a:tc>
              </a:tr>
              <a:tr h="370840">
                <a:tc>
                  <a:txBody>
                    <a:bodyPr/>
                    <a:lstStyle/>
                    <a:p>
                      <a:r>
                        <a:rPr lang="en-US" sz="2400" dirty="0" smtClean="0"/>
                        <a:t>Chitosan</a:t>
                      </a:r>
                      <a:endParaRPr lang="en-US" sz="2400" dirty="0"/>
                    </a:p>
                  </a:txBody>
                  <a:tcPr/>
                </a:tc>
                <a:tc>
                  <a:txBody>
                    <a:bodyPr/>
                    <a:lstStyle/>
                    <a:p>
                      <a:r>
                        <a:rPr lang="en-US" sz="2400" dirty="0" smtClean="0"/>
                        <a:t>4.0 g</a:t>
                      </a:r>
                      <a:endParaRPr lang="en-US" sz="2400" dirty="0"/>
                    </a:p>
                  </a:txBody>
                  <a:tcPr/>
                </a:tc>
              </a:tr>
              <a:tr h="370840">
                <a:tc>
                  <a:txBody>
                    <a:bodyPr/>
                    <a:lstStyle/>
                    <a:p>
                      <a:r>
                        <a:rPr lang="en-US" sz="2400" dirty="0" smtClean="0"/>
                        <a:t>Lactic Acid</a:t>
                      </a:r>
                      <a:endParaRPr lang="en-US" sz="2400" dirty="0"/>
                    </a:p>
                  </a:txBody>
                  <a:tcPr/>
                </a:tc>
                <a:tc>
                  <a:txBody>
                    <a:bodyPr/>
                    <a:lstStyle/>
                    <a:p>
                      <a:r>
                        <a:rPr lang="en-US" sz="2400" dirty="0" smtClean="0"/>
                        <a:t>1.9</a:t>
                      </a:r>
                      <a:r>
                        <a:rPr lang="en-US" sz="2400" baseline="0" dirty="0" smtClean="0"/>
                        <a:t> ml</a:t>
                      </a:r>
                      <a:endParaRPr lang="en-US" sz="2400" dirty="0"/>
                    </a:p>
                  </a:txBody>
                  <a:tcPr/>
                </a:tc>
              </a:tr>
              <a:tr h="370840">
                <a:tc>
                  <a:txBody>
                    <a:bodyPr/>
                    <a:lstStyle/>
                    <a:p>
                      <a:r>
                        <a:rPr lang="en-US" sz="2400" dirty="0" smtClean="0"/>
                        <a:t>Methylparaben</a:t>
                      </a:r>
                      <a:endParaRPr lang="en-US" sz="2400" dirty="0"/>
                    </a:p>
                  </a:txBody>
                  <a:tcPr/>
                </a:tc>
                <a:tc>
                  <a:txBody>
                    <a:bodyPr/>
                    <a:lstStyle/>
                    <a:p>
                      <a:r>
                        <a:rPr lang="en-US" sz="2400" dirty="0" smtClean="0"/>
                        <a:t>0.1</a:t>
                      </a:r>
                      <a:r>
                        <a:rPr lang="en-US" sz="2400" baseline="0" dirty="0" smtClean="0"/>
                        <a:t> g</a:t>
                      </a:r>
                      <a:endParaRPr lang="en-US" sz="2400" dirty="0"/>
                    </a:p>
                  </a:txBody>
                  <a:tcPr/>
                </a:tc>
              </a:tr>
              <a:tr h="370840">
                <a:tc>
                  <a:txBody>
                    <a:bodyPr/>
                    <a:lstStyle/>
                    <a:p>
                      <a:r>
                        <a:rPr lang="en-US" sz="2400" dirty="0" smtClean="0"/>
                        <a:t>Disodium EDTA</a:t>
                      </a:r>
                      <a:endParaRPr lang="en-US" sz="2400" dirty="0"/>
                    </a:p>
                  </a:txBody>
                  <a:tcPr/>
                </a:tc>
                <a:tc>
                  <a:txBody>
                    <a:bodyPr/>
                    <a:lstStyle/>
                    <a:p>
                      <a:r>
                        <a:rPr lang="en-US" sz="2400" dirty="0" smtClean="0"/>
                        <a:t>0.2 g</a:t>
                      </a:r>
                      <a:endParaRPr lang="en-US" sz="2400" dirty="0"/>
                    </a:p>
                  </a:txBody>
                  <a:tcPr/>
                </a:tc>
              </a:tr>
              <a:tr h="370840">
                <a:tc>
                  <a:txBody>
                    <a:bodyPr/>
                    <a:lstStyle/>
                    <a:p>
                      <a:r>
                        <a:rPr lang="en-US" sz="2400" dirty="0" smtClean="0"/>
                        <a:t>Water Qs to make </a:t>
                      </a:r>
                      <a:endParaRPr lang="en-US" sz="2400" dirty="0"/>
                    </a:p>
                  </a:txBody>
                  <a:tcPr/>
                </a:tc>
                <a:tc>
                  <a:txBody>
                    <a:bodyPr/>
                    <a:lstStyle/>
                    <a:p>
                      <a:r>
                        <a:rPr lang="en-US" sz="2400" dirty="0" smtClean="0"/>
                        <a:t>100 g</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72</a:t>
            </a:fld>
            <a:endParaRPr lang="en-US"/>
          </a:p>
        </p:txBody>
      </p:sp>
    </p:spTree>
    <p:extLst>
      <p:ext uri="{BB962C8B-B14F-4D97-AF65-F5344CB8AC3E}">
        <p14:creationId xmlns:p14="http://schemas.microsoft.com/office/powerpoint/2010/main" val="29096935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Dissolve lidocaine </a:t>
            </a:r>
            <a:r>
              <a:rPr lang="en-US" dirty="0" err="1" smtClean="0"/>
              <a:t>Hcl</a:t>
            </a:r>
            <a:r>
              <a:rPr lang="en-US" dirty="0" smtClean="0"/>
              <a:t>, Methylparaben, and EDTA.</a:t>
            </a:r>
          </a:p>
          <a:p>
            <a:r>
              <a:rPr lang="en-US" dirty="0" smtClean="0"/>
              <a:t>Add the Chitosan F in water and mix followed by the lactic acid.</a:t>
            </a:r>
          </a:p>
          <a:p>
            <a:r>
              <a:rPr lang="en-US" dirty="0" smtClean="0"/>
              <a:t>Mix for 3 min, at 5000 rpm in </a:t>
            </a:r>
            <a:r>
              <a:rPr lang="en-US" dirty="0" err="1" smtClean="0"/>
              <a:t>homomixer</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73</a:t>
            </a:fld>
            <a:endParaRPr lang="en-US"/>
          </a:p>
        </p:txBody>
      </p:sp>
    </p:spTree>
    <p:extLst>
      <p:ext uri="{BB962C8B-B14F-4D97-AF65-F5344CB8AC3E}">
        <p14:creationId xmlns:p14="http://schemas.microsoft.com/office/powerpoint/2010/main" val="32031157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838200"/>
            <a:ext cx="8229600" cy="762000"/>
          </a:xfrm>
        </p:spPr>
        <p:txBody>
          <a:bodyPr/>
          <a:lstStyle/>
          <a:p>
            <a:pPr eaLnBrk="1" hangingPunct="1"/>
            <a:r>
              <a:rPr lang="en-US" altLang="en-US" sz="4400" smtClean="0">
                <a:solidFill>
                  <a:srgbClr val="FFFF00"/>
                </a:solidFill>
              </a:rPr>
              <a:t>Aluminum Hydroxide Gel USP</a:t>
            </a:r>
          </a:p>
        </p:txBody>
      </p:sp>
      <p:sp>
        <p:nvSpPr>
          <p:cNvPr id="3" name="Content Placeholder 2"/>
          <p:cNvSpPr>
            <a:spLocks noGrp="1"/>
          </p:cNvSpPr>
          <p:nvPr>
            <p:ph idx="1"/>
          </p:nvPr>
        </p:nvSpPr>
        <p:spPr>
          <a:xfrm>
            <a:off x="457200" y="1905000"/>
            <a:ext cx="8229600" cy="4572000"/>
          </a:xfrm>
        </p:spPr>
        <p:txBody>
          <a:bodyPr>
            <a:normAutofit/>
          </a:bodyPr>
          <a:lstStyle/>
          <a:p>
            <a:pPr eaLnBrk="1" hangingPunct="1">
              <a:lnSpc>
                <a:spcPct val="90000"/>
              </a:lnSpc>
            </a:pPr>
            <a:r>
              <a:rPr lang="en-US" altLang="en-US" sz="2800" dirty="0" smtClean="0"/>
              <a:t>It is an aqueous suspension of a gelatinous insoluble aluminum hydroxide.</a:t>
            </a:r>
          </a:p>
          <a:p>
            <a:pPr eaLnBrk="1" hangingPunct="1">
              <a:lnSpc>
                <a:spcPct val="90000"/>
              </a:lnSpc>
              <a:buFont typeface="Wingdings 2" pitchFamily="18" charset="2"/>
              <a:buNone/>
            </a:pPr>
            <a:r>
              <a:rPr lang="en-US" altLang="en-US" sz="2800" dirty="0" smtClean="0"/>
              <a:t>	</a:t>
            </a:r>
            <a:r>
              <a:rPr lang="en-US" altLang="en-US" sz="2800" b="1" dirty="0" smtClean="0"/>
              <a:t>Other additives permitted by USP:</a:t>
            </a:r>
          </a:p>
          <a:p>
            <a:pPr lvl="2" indent="-273050" eaLnBrk="1" hangingPunct="1">
              <a:lnSpc>
                <a:spcPct val="90000"/>
              </a:lnSpc>
              <a:buClr>
                <a:srgbClr val="9BBB59"/>
              </a:buClr>
              <a:buFont typeface="Wingdings 2" pitchFamily="18" charset="2"/>
              <a:buNone/>
            </a:pPr>
            <a:r>
              <a:rPr lang="en-US" altLang="en-US" sz="2800" dirty="0" smtClean="0"/>
              <a:t>	Peppermint oil, </a:t>
            </a:r>
          </a:p>
          <a:p>
            <a:pPr lvl="2" indent="-273050" eaLnBrk="1" hangingPunct="1">
              <a:lnSpc>
                <a:spcPct val="90000"/>
              </a:lnSpc>
              <a:buClr>
                <a:srgbClr val="9BBB59"/>
              </a:buClr>
              <a:buFont typeface="Wingdings 2" pitchFamily="18" charset="2"/>
              <a:buNone/>
            </a:pPr>
            <a:r>
              <a:rPr lang="en-US" altLang="en-US" sz="2800" dirty="0" smtClean="0"/>
              <a:t>	Glycerin, </a:t>
            </a:r>
          </a:p>
          <a:p>
            <a:pPr lvl="2" indent="-273050" eaLnBrk="1" hangingPunct="1">
              <a:lnSpc>
                <a:spcPct val="90000"/>
              </a:lnSpc>
              <a:buClr>
                <a:srgbClr val="9BBB59"/>
              </a:buClr>
              <a:buFont typeface="Wingdings 2" pitchFamily="18" charset="2"/>
              <a:buNone/>
            </a:pPr>
            <a:r>
              <a:rPr lang="en-US" altLang="en-US" sz="2800" dirty="0" smtClean="0"/>
              <a:t>	Sorbitol, </a:t>
            </a:r>
          </a:p>
          <a:p>
            <a:pPr lvl="2" indent="-273050" eaLnBrk="1" hangingPunct="1">
              <a:lnSpc>
                <a:spcPct val="90000"/>
              </a:lnSpc>
              <a:buClr>
                <a:srgbClr val="9BBB59"/>
              </a:buClr>
              <a:buFont typeface="Wingdings 2" pitchFamily="18" charset="2"/>
              <a:buNone/>
            </a:pPr>
            <a:r>
              <a:rPr lang="en-US" altLang="en-US" sz="2800" dirty="0" smtClean="0"/>
              <a:t>	Sucrose, </a:t>
            </a:r>
          </a:p>
          <a:p>
            <a:pPr lvl="2" indent="-273050" eaLnBrk="1" hangingPunct="1">
              <a:lnSpc>
                <a:spcPct val="90000"/>
              </a:lnSpc>
              <a:buClr>
                <a:srgbClr val="9BBB59"/>
              </a:buClr>
              <a:buFont typeface="Wingdings 2" pitchFamily="18" charset="2"/>
              <a:buNone/>
            </a:pPr>
            <a:r>
              <a:rPr lang="en-US" altLang="en-US" sz="2800" dirty="0" smtClean="0"/>
              <a:t>	Saccharin, </a:t>
            </a:r>
          </a:p>
          <a:p>
            <a:pPr lvl="2" indent="-273050" eaLnBrk="1" hangingPunct="1">
              <a:lnSpc>
                <a:spcPct val="90000"/>
              </a:lnSpc>
              <a:buClr>
                <a:srgbClr val="9BBB59"/>
              </a:buClr>
              <a:buFont typeface="Wingdings 2" pitchFamily="18" charset="2"/>
              <a:buNone/>
            </a:pPr>
            <a:r>
              <a:rPr lang="en-US" altLang="en-US" sz="2800" dirty="0" smtClean="0"/>
              <a:t>	</a:t>
            </a:r>
            <a:r>
              <a:rPr lang="en-US" altLang="en-US" sz="2800" dirty="0" err="1" smtClean="0"/>
              <a:t>Flavorants</a:t>
            </a:r>
            <a:r>
              <a:rPr lang="en-US" altLang="en-US" sz="2800" dirty="0" smtClean="0"/>
              <a:t> and sweeteners and antimicrobial agents. </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4ACB2DA3-D07C-4C6E-BAD8-C9A8866B0065}" type="slidenum">
              <a:rPr lang="ar-SA" altLang="en-US">
                <a:solidFill>
                  <a:srgbClr val="E3E1D7"/>
                </a:solidFill>
              </a:rPr>
              <a:pPr eaLnBrk="1" hangingPunct="1"/>
              <a:t>74</a:t>
            </a:fld>
            <a:endParaRPr lang="en-US" altLang="en-US">
              <a:solidFill>
                <a:srgbClr val="E3E1D7"/>
              </a:solidFill>
            </a:endParaRPr>
          </a:p>
        </p:txBody>
      </p:sp>
    </p:spTree>
    <p:extLst>
      <p:ext uri="{BB962C8B-B14F-4D97-AF65-F5344CB8AC3E}">
        <p14:creationId xmlns:p14="http://schemas.microsoft.com/office/powerpoint/2010/main" val="13182702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28600"/>
            <a:ext cx="8229600" cy="838200"/>
          </a:xfrm>
        </p:spPr>
        <p:txBody>
          <a:bodyPr/>
          <a:lstStyle/>
          <a:p>
            <a:pPr eaLnBrk="1" hangingPunct="1"/>
            <a:r>
              <a:rPr lang="en-US" altLang="en-US" smtClean="0">
                <a:solidFill>
                  <a:srgbClr val="FFFF00"/>
                </a:solidFill>
              </a:rPr>
              <a:t>Usage</a:t>
            </a:r>
          </a:p>
        </p:txBody>
      </p:sp>
      <p:sp>
        <p:nvSpPr>
          <p:cNvPr id="69635" name="Content Placeholder 2"/>
          <p:cNvSpPr>
            <a:spLocks noGrp="1"/>
          </p:cNvSpPr>
          <p:nvPr>
            <p:ph idx="1"/>
          </p:nvPr>
        </p:nvSpPr>
        <p:spPr>
          <a:xfrm>
            <a:off x="457200" y="1143000"/>
            <a:ext cx="8229600" cy="5257800"/>
          </a:xfrm>
        </p:spPr>
        <p:txBody>
          <a:bodyPr/>
          <a:lstStyle/>
          <a:p>
            <a:pPr eaLnBrk="1" hangingPunct="1">
              <a:lnSpc>
                <a:spcPct val="150000"/>
              </a:lnSpc>
            </a:pPr>
            <a:r>
              <a:rPr lang="en-US" altLang="en-US" smtClean="0"/>
              <a:t>Neutralizing the gastric hydrochloric acid (it coats the inflamed or the ulcerated gastric surface.</a:t>
            </a:r>
          </a:p>
          <a:p>
            <a:pPr eaLnBrk="1" hangingPunct="1">
              <a:lnSpc>
                <a:spcPct val="150000"/>
              </a:lnSpc>
            </a:pPr>
            <a:r>
              <a:rPr lang="en-US" altLang="en-US" smtClean="0"/>
              <a:t>  Treatment of hyperacidity of peptic ulcer.</a:t>
            </a:r>
          </a:p>
          <a:p>
            <a:pPr eaLnBrk="1" hangingPunct="1">
              <a:lnSpc>
                <a:spcPct val="150000"/>
              </a:lnSpc>
            </a:pPr>
            <a:r>
              <a:rPr lang="en-US" altLang="en-US" smtClean="0"/>
              <a:t>The disadvantage of is its constipating effects.</a:t>
            </a:r>
          </a:p>
          <a:p>
            <a:pPr eaLnBrk="1" hangingPunct="1">
              <a:lnSpc>
                <a:spcPct val="150000"/>
              </a:lnSpc>
            </a:pPr>
            <a:r>
              <a:rPr lang="en-US" altLang="en-US" smtClean="0"/>
              <a:t>Dose: 10 ml four or more daily.</a:t>
            </a:r>
          </a:p>
          <a:p>
            <a:pPr eaLnBrk="1" hangingPunct="1">
              <a:lnSpc>
                <a:spcPct val="150000"/>
              </a:lnSpc>
            </a:pPr>
            <a:r>
              <a:rPr lang="en-US" altLang="en-US" smtClean="0"/>
              <a:t>Aluminum hydroxide has the capability to interfere with the bioavailability of tetracycline by chelating with the antibiotic in the gastrointestinal tract. </a:t>
            </a:r>
          </a:p>
          <a:p>
            <a:pPr eaLnBrk="1" hangingPunct="1">
              <a:lnSpc>
                <a:spcPct val="150000"/>
              </a:lnSpc>
            </a:pPr>
            <a:endParaRPr lang="en-US" altLang="en-US"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29ED0061-205C-455F-9DAB-29627C863098}" type="slidenum">
              <a:rPr lang="ar-SA" altLang="en-US">
                <a:solidFill>
                  <a:srgbClr val="E3E1D7"/>
                </a:solidFill>
              </a:rPr>
              <a:pPr eaLnBrk="1" hangingPunct="1"/>
              <a:t>75</a:t>
            </a:fld>
            <a:endParaRPr lang="en-US" altLang="en-US">
              <a:solidFill>
                <a:srgbClr val="E3E1D7"/>
              </a:solidFill>
            </a:endParaRPr>
          </a:p>
        </p:txBody>
      </p:sp>
    </p:spTree>
    <p:extLst>
      <p:ext uri="{BB962C8B-B14F-4D97-AF65-F5344CB8AC3E}">
        <p14:creationId xmlns:p14="http://schemas.microsoft.com/office/powerpoint/2010/main" val="1522318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81050"/>
          </a:xfrm>
        </p:spPr>
        <p:txBody>
          <a:bodyPr/>
          <a:lstStyle/>
          <a:p>
            <a:r>
              <a:rPr lang="en-US" sz="5400" dirty="0">
                <a:solidFill>
                  <a:srgbClr val="FFFF00"/>
                </a:solidFill>
              </a:rPr>
              <a:t/>
            </a:r>
            <a:br>
              <a:rPr lang="en-US" sz="5400" dirty="0">
                <a:solidFill>
                  <a:srgbClr val="FFFF00"/>
                </a:solidFill>
              </a:rPr>
            </a:br>
            <a:r>
              <a:rPr lang="en-US" sz="4800" dirty="0">
                <a:solidFill>
                  <a:srgbClr val="FFFF00"/>
                </a:solidFill>
              </a:rPr>
              <a:t>Xerogels.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Xerogels are often produces by evaporation of the solvent, leaving the gel framework behind. They can be returned to the gel state by introduction of an agent that, on imbibition, swells the gel matrix, </a:t>
            </a:r>
          </a:p>
          <a:p>
            <a:r>
              <a:rPr lang="en-US" dirty="0" smtClean="0">
                <a:solidFill>
                  <a:srgbClr val="00B0F0"/>
                </a:solidFill>
              </a:rPr>
              <a:t>Examples:</a:t>
            </a:r>
          </a:p>
          <a:p>
            <a:r>
              <a:rPr lang="en-US" dirty="0" smtClean="0"/>
              <a:t>Dry gelatin, Tragacanth ribbons and acacia tears, and dry cellulose and polystyrene.</a:t>
            </a:r>
          </a:p>
          <a:p>
            <a:endParaRPr lang="en-US" dirty="0"/>
          </a:p>
        </p:txBody>
      </p:sp>
      <p:sp>
        <p:nvSpPr>
          <p:cNvPr id="4" name="Slide Number Placeholder 3"/>
          <p:cNvSpPr>
            <a:spLocks noGrp="1"/>
          </p:cNvSpPr>
          <p:nvPr>
            <p:ph type="sldNum" sz="quarter" idx="12"/>
          </p:nvPr>
        </p:nvSpPr>
        <p:spPr/>
        <p:txBody>
          <a:bodyPr/>
          <a:lstStyle/>
          <a:p>
            <a:pPr>
              <a:defRPr/>
            </a:pPr>
            <a:fld id="{6A3161DA-4535-4A5C-A1FE-EF1C1D249035}" type="slidenum">
              <a:rPr lang="en-US" smtClean="0"/>
              <a:pPr>
                <a:defRPr/>
              </a:pPr>
              <a:t>8</a:t>
            </a:fld>
            <a:endParaRPr lang="en-US"/>
          </a:p>
        </p:txBody>
      </p:sp>
    </p:spTree>
    <p:extLst>
      <p:ext uri="{BB962C8B-B14F-4D97-AF65-F5344CB8AC3E}">
        <p14:creationId xmlns:p14="http://schemas.microsoft.com/office/powerpoint/2010/main" val="3266602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838200"/>
          </a:xfrm>
        </p:spPr>
        <p:txBody>
          <a:bodyPr/>
          <a:lstStyle/>
          <a:p>
            <a:pPr eaLnBrk="1" hangingPunct="1"/>
            <a:r>
              <a:rPr lang="en-US" dirty="0" smtClean="0">
                <a:solidFill>
                  <a:srgbClr val="FFFF00"/>
                </a:solidFill>
              </a:rPr>
              <a:t>D. Characteristics</a:t>
            </a:r>
          </a:p>
        </p:txBody>
      </p:sp>
      <p:sp>
        <p:nvSpPr>
          <p:cNvPr id="13315" name="Content Placeholder 2"/>
          <p:cNvSpPr>
            <a:spLocks noGrp="1"/>
          </p:cNvSpPr>
          <p:nvPr>
            <p:ph idx="1"/>
          </p:nvPr>
        </p:nvSpPr>
        <p:spPr>
          <a:xfrm>
            <a:off x="442686" y="1102178"/>
            <a:ext cx="8229600" cy="5451021"/>
          </a:xfrm>
        </p:spPr>
        <p:txBody>
          <a:bodyPr>
            <a:noAutofit/>
          </a:bodyPr>
          <a:lstStyle/>
          <a:p>
            <a:pPr marL="274320" indent="-274320" eaLnBrk="1" fontAlgn="auto" hangingPunct="1">
              <a:spcAft>
                <a:spcPts val="0"/>
              </a:spcAft>
              <a:buClr>
                <a:schemeClr val="accent3"/>
              </a:buClr>
              <a:buFont typeface="Wingdings 2" pitchFamily="18" charset="2"/>
              <a:buNone/>
              <a:defRPr/>
            </a:pPr>
            <a:r>
              <a:rPr lang="en-US" sz="2800" dirty="0" smtClean="0"/>
              <a:t>		Gelling agents for pharmaceutical and cosmetic use should be:</a:t>
            </a:r>
          </a:p>
          <a:p>
            <a:pPr marL="274320" indent="-274320" eaLnBrk="1" fontAlgn="auto" hangingPunct="1">
              <a:spcAft>
                <a:spcPts val="0"/>
              </a:spcAft>
              <a:buClr>
                <a:schemeClr val="accent3"/>
              </a:buClr>
              <a:buFont typeface="Wingdings 2"/>
              <a:buChar char=""/>
              <a:defRPr/>
            </a:pPr>
            <a:r>
              <a:rPr lang="en-US" sz="2800" dirty="0" smtClean="0"/>
              <a:t> Inert.</a:t>
            </a:r>
          </a:p>
          <a:p>
            <a:pPr marL="274320" indent="-274320" eaLnBrk="1" fontAlgn="auto" hangingPunct="1">
              <a:spcAft>
                <a:spcPts val="0"/>
              </a:spcAft>
              <a:buClr>
                <a:schemeClr val="accent3"/>
              </a:buClr>
              <a:buFont typeface="Wingdings 2"/>
              <a:buChar char=""/>
              <a:defRPr/>
            </a:pPr>
            <a:r>
              <a:rPr lang="en-US" sz="2800" dirty="0" smtClean="0"/>
              <a:t> Safe.</a:t>
            </a:r>
          </a:p>
          <a:p>
            <a:pPr marL="274320" indent="-274320" eaLnBrk="1" fontAlgn="auto" hangingPunct="1">
              <a:spcAft>
                <a:spcPts val="0"/>
              </a:spcAft>
              <a:buClr>
                <a:schemeClr val="accent3"/>
              </a:buClr>
              <a:buFont typeface="Wingdings 2"/>
              <a:buChar char=""/>
              <a:defRPr/>
            </a:pPr>
            <a:r>
              <a:rPr lang="en-US" sz="2800" dirty="0" smtClean="0"/>
              <a:t> Nonreactive with other formulation  components.</a:t>
            </a:r>
          </a:p>
          <a:p>
            <a:pPr marL="274320" indent="-274320" eaLnBrk="1" fontAlgn="auto" hangingPunct="1">
              <a:spcAft>
                <a:spcPts val="0"/>
              </a:spcAft>
              <a:buClr>
                <a:schemeClr val="accent3"/>
              </a:buClr>
              <a:buFont typeface="Wingdings 2"/>
              <a:buChar char=""/>
              <a:defRPr/>
            </a:pPr>
            <a:endParaRPr lang="en-US" sz="2800" dirty="0" smtClean="0"/>
          </a:p>
          <a:p>
            <a:pPr marL="274320" indent="-274320" eaLnBrk="1" fontAlgn="auto" hangingPunct="1">
              <a:spcAft>
                <a:spcPts val="0"/>
              </a:spcAft>
              <a:buClr>
                <a:schemeClr val="accent3"/>
              </a:buClr>
              <a:buFont typeface="Wingdings 2" pitchFamily="18" charset="2"/>
              <a:buNone/>
              <a:defRPr/>
            </a:pPr>
            <a:r>
              <a:rPr lang="en-US" sz="2800" dirty="0" smtClean="0"/>
              <a:t>	Incompatibility in the gel is  occur by the combination of a cationic drug, preservative, or surfactant with an anionic gel former.  </a:t>
            </a:r>
          </a:p>
          <a:p>
            <a:pPr marL="274320" indent="-274320" eaLnBrk="1" fontAlgn="auto" hangingPunct="1">
              <a:spcAft>
                <a:spcPts val="0"/>
              </a:spcAft>
              <a:buClr>
                <a:schemeClr val="accent3"/>
              </a:buClr>
              <a:buFont typeface="Wingdings 2" pitchFamily="18" charset="2"/>
              <a:buNone/>
              <a:defRPr/>
            </a:pPr>
            <a:r>
              <a:rPr lang="en-US" sz="2800" dirty="0" smtClean="0"/>
              <a:t>Inactivation or precipitation of the cationic substance is possible</a:t>
            </a:r>
          </a:p>
          <a:p>
            <a:pPr marL="274320" indent="-274320" eaLnBrk="1" fontAlgn="auto" hangingPunct="1">
              <a:spcAft>
                <a:spcPts val="0"/>
              </a:spcAft>
              <a:buClr>
                <a:schemeClr val="accent3"/>
              </a:buClr>
              <a:buFont typeface="Wingdings 2"/>
              <a:buChar char=""/>
              <a:defRPr/>
            </a:pPr>
            <a:endParaRPr lang="en-US" sz="2800" dirty="0" smtClean="0"/>
          </a:p>
          <a:p>
            <a:pPr marL="274320" indent="-274320" eaLnBrk="1" fontAlgn="auto" hangingPunct="1">
              <a:spcAft>
                <a:spcPts val="0"/>
              </a:spcAft>
              <a:buClr>
                <a:schemeClr val="accent3"/>
              </a:buClr>
              <a:buFont typeface="Wingdings 2"/>
              <a:buChar char=""/>
              <a:defRPr/>
            </a:pPr>
            <a:endParaRPr lang="en-US" sz="2800" dirty="0" smtClean="0"/>
          </a:p>
          <a:p>
            <a:pPr marL="274320" indent="-274320" eaLnBrk="1" fontAlgn="auto" hangingPunct="1">
              <a:spcAft>
                <a:spcPts val="0"/>
              </a:spcAft>
              <a:buClr>
                <a:schemeClr val="accent3"/>
              </a:buClr>
              <a:buFont typeface="Wingdings 2"/>
              <a:buChar char=""/>
              <a:defRPr/>
            </a:pPr>
            <a:endParaRPr lang="en-US" sz="2800" dirty="0" smtClean="0"/>
          </a:p>
          <a:p>
            <a:pPr marL="274320" indent="-274320" eaLnBrk="1" fontAlgn="auto" hangingPunct="1">
              <a:spcAft>
                <a:spcPts val="0"/>
              </a:spcAft>
              <a:buClr>
                <a:schemeClr val="accent3"/>
              </a:buClr>
              <a:buFont typeface="Wingdings 2"/>
              <a:buChar char=""/>
              <a:defRPr/>
            </a:pPr>
            <a:endParaRPr lang="en-US" sz="2800" dirty="0" smtClean="0"/>
          </a:p>
        </p:txBody>
      </p:sp>
      <p:sp>
        <p:nvSpPr>
          <p:cNvPr id="4" name="Slide Number Placeholder 3"/>
          <p:cNvSpPr>
            <a:spLocks noGrp="1"/>
          </p:cNvSpPr>
          <p:nvPr>
            <p:ph type="sldNum" sz="quarter" idx="12"/>
          </p:nvPr>
        </p:nvSpPr>
        <p:spPr/>
        <p:txBody>
          <a:bodyPr/>
          <a:lstStyle/>
          <a:p>
            <a:pPr>
              <a:defRPr/>
            </a:pPr>
            <a:fld id="{EFF51934-5E5A-44DE-8A3A-79F0E51161DB}" type="slidenum">
              <a:rPr lang="en-US"/>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7229</TotalTime>
  <Words>3734</Words>
  <Application>Microsoft Office PowerPoint</Application>
  <PresentationFormat>On-screen Show (4:3)</PresentationFormat>
  <Paragraphs>577</Paragraphs>
  <Slides>75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Aharoni</vt:lpstr>
      <vt:lpstr>Arial</vt:lpstr>
      <vt:lpstr>Calibri</vt:lpstr>
      <vt:lpstr>Constantia</vt:lpstr>
      <vt:lpstr>Wingdings 2</vt:lpstr>
      <vt:lpstr>Flow</vt:lpstr>
      <vt:lpstr>Gels and Magmas</vt:lpstr>
      <vt:lpstr>A- Gel</vt:lpstr>
      <vt:lpstr>PowerPoint Presentation</vt:lpstr>
      <vt:lpstr>PowerPoint Presentation</vt:lpstr>
      <vt:lpstr>PowerPoint Presentation</vt:lpstr>
      <vt:lpstr>B- Uses</vt:lpstr>
      <vt:lpstr>C. Classification</vt:lpstr>
      <vt:lpstr> Xerogels.</vt:lpstr>
      <vt:lpstr>D. Characteristics</vt:lpstr>
      <vt:lpstr>PowerPoint Presentation</vt:lpstr>
      <vt:lpstr>Aim  </vt:lpstr>
      <vt:lpstr>     Terms</vt:lpstr>
      <vt:lpstr>Structure</vt:lpstr>
      <vt:lpstr>Characteristics of this gel</vt:lpstr>
      <vt:lpstr>PowerPoint Presentation</vt:lpstr>
      <vt:lpstr>Structure continue </vt:lpstr>
      <vt:lpstr>Structure</vt:lpstr>
      <vt:lpstr>PowerPoint Presentation</vt:lpstr>
      <vt:lpstr>The effect of Tem. on Gel formation</vt:lpstr>
      <vt:lpstr>Effect of tem. Continue.</vt:lpstr>
      <vt:lpstr>Effect of molecular weight</vt:lpstr>
      <vt:lpstr>Rheology</vt:lpstr>
      <vt:lpstr>PowerPoint Presentation</vt:lpstr>
      <vt:lpstr>Stability</vt:lpstr>
      <vt:lpstr>PowerPoint Presentation</vt:lpstr>
      <vt:lpstr>PowerPoint Presentation</vt:lpstr>
      <vt:lpstr>PowerPoint Presentation</vt:lpstr>
      <vt:lpstr>Practical test:</vt:lpstr>
      <vt:lpstr>GEL-FORMING COMPOUNDS</vt:lpstr>
      <vt:lpstr>Gel-Forming Compounds</vt:lpstr>
      <vt:lpstr>Natural Polymers</vt:lpstr>
      <vt:lpstr>PowerPoint Presentation</vt:lpstr>
      <vt:lpstr>PowerPoint Presentation</vt:lpstr>
      <vt:lpstr>PowerPoint Presentation</vt:lpstr>
      <vt:lpstr>2. Carrageenan</vt:lpstr>
      <vt:lpstr>PowerPoint Presentation</vt:lpstr>
      <vt:lpstr>3. Tragacanth</vt:lpstr>
      <vt:lpstr>PowerPoint Presentation</vt:lpstr>
      <vt:lpstr>Indian Tragacanth</vt:lpstr>
      <vt:lpstr>Tragacanth Flacs</vt:lpstr>
      <vt:lpstr>Karaya Tragacanth</vt:lpstr>
      <vt:lpstr>4. Pectin</vt:lpstr>
      <vt:lpstr>Citrus Fruits</vt:lpstr>
      <vt:lpstr>5. Xanthan Gum</vt:lpstr>
      <vt:lpstr>6. Gellan Gum</vt:lpstr>
      <vt:lpstr>7. Guar Gum</vt:lpstr>
      <vt:lpstr>8. Chitosan</vt:lpstr>
      <vt:lpstr>B. Acrylic Polymers</vt:lpstr>
      <vt:lpstr>Acrilic polymer continued </vt:lpstr>
      <vt:lpstr>C. Cellulose Derivatives</vt:lpstr>
      <vt:lpstr>1. Carboxymethylcellulose</vt:lpstr>
      <vt:lpstr>2. Methylcellulose (methocel)</vt:lpstr>
      <vt:lpstr>3. Hydroxypropyl Cellulose</vt:lpstr>
      <vt:lpstr>D. Polyethylene</vt:lpstr>
      <vt:lpstr>Polyethylene continued.</vt:lpstr>
      <vt:lpstr>E. Colloidally Dispersed Solid Inorganic materials</vt:lpstr>
      <vt:lpstr>1. Microcrystalline Silica</vt:lpstr>
      <vt:lpstr>2. Clays</vt:lpstr>
      <vt:lpstr>F. Surfactants</vt:lpstr>
      <vt:lpstr>Other Gellants</vt:lpstr>
      <vt:lpstr>Bio-adhesives</vt:lpstr>
      <vt:lpstr>Bio-adhesives</vt:lpstr>
      <vt:lpstr>Requirements</vt:lpstr>
      <vt:lpstr>Topical formulation</vt:lpstr>
      <vt:lpstr>Formulation</vt:lpstr>
      <vt:lpstr>Clear Gel</vt:lpstr>
      <vt:lpstr>Zinc Oxide Gel</vt:lpstr>
      <vt:lpstr>Sun-screening Gel</vt:lpstr>
      <vt:lpstr>Antifungal/Corticosteroid Topical Gel</vt:lpstr>
      <vt:lpstr>PowerPoint Presentation</vt:lpstr>
      <vt:lpstr>PowerPoint Presentation</vt:lpstr>
      <vt:lpstr>Lidocaine Hydrochloride Topical Gel</vt:lpstr>
      <vt:lpstr>PowerPoint Presentation</vt:lpstr>
      <vt:lpstr>Aluminum Hydroxide Gel USP</vt:lpstr>
      <vt:lpstr>Usage</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Gels and Magmas</dc:title>
  <dc:creator>Dr. Rana</dc:creator>
  <cp:lastModifiedBy>Majed Faddah</cp:lastModifiedBy>
  <cp:revision>483</cp:revision>
  <dcterms:created xsi:type="dcterms:W3CDTF">2009-04-19T17:19:13Z</dcterms:created>
  <dcterms:modified xsi:type="dcterms:W3CDTF">2017-12-28T06:39:40Z</dcterms:modified>
</cp:coreProperties>
</file>