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embeddedFontLst>
    <p:embeddedFont>
      <p:font typeface="Montserrat" pitchFamily="2" charset="77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c4e07dad0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1c4e07dad0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1ec0a596e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1ec0a596e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ec0a596e1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ec0a596e1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1ec0a596e1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1ec0a596e1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ec0a596e1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ec0a596e1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ec0a596e1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1ec0a596e1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c4e07dad0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c4e07dad0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ec0a596e1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ec0a596e1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ec0a596e1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ec0a596e1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ec0a596e1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ec0a596e1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ec0a596e1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ec0a596e1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ec0a596e1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ec0a596e1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ec0a596e1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ec0a596e1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ec0a596e1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1ec0a596e1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48408" y="1545450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Montserrat"/>
                <a:ea typeface="Montserrat"/>
                <a:cs typeface="Montserrat"/>
                <a:sym typeface="Montserrat"/>
              </a:rPr>
              <a:t>Introduction to the Back-End</a:t>
            </a:r>
            <a:endParaRPr b="1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" name="Picture 1" descr="j.jpg">
            <a:extLst>
              <a:ext uri="{FF2B5EF4-FFF2-40B4-BE49-F238E27FC236}">
                <a16:creationId xmlns:a16="http://schemas.microsoft.com/office/drawing/2014/main" id="{8E020FC5-C32A-A047-A8EB-F06E5AAB28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933700"/>
            <a:ext cx="2286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8" name="Google Shape;158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Many Django tutorials dive straight into a “clone” project. Where you are guided through a clone of a popular website (e.g. Twitter, Reddit,etc.)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course takes a split approach, create a simple site first, then clones.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6" name="Google Shape;166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first develop a very simple website.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website will just be a simple registry of user-provided link with some basic user interactivity.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4" name="Google Shape;174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reason we don’t do a clone at first is because this doesn’t provide the best learning experience for the fundamental concepts.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With the simpler website approach we can give clear explanations.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2" name="Google Shape;182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approach also allows us to add in exercises that you can try out independently! 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Once we’ve gotten the main concepts down with the simple website, then we can tackle clone projects.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0" name="Google Shape;190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later sections of this course will then utilize the clone projects to introduce more advanced concepts, like social logins, authorization, deployment, etc.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Clones are a great way to introduce those topics in a fun and interesting way!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8" name="Google Shape;198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Get ready to learn a lot!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half of the course is where you get to build all the cool stuff!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dirty="0">
                <a:latin typeface="Montserrat"/>
                <a:sym typeface="Montserrat"/>
              </a:rPr>
              <a:t>Introduction to the Back-End</a:t>
            </a:r>
            <a:endParaRPr dirty="0">
              <a:latin typeface="Montserrat"/>
              <a:sym typeface="Montserrat"/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 dirty="0">
                <a:latin typeface="Montserrat"/>
                <a:ea typeface="Montserrat"/>
                <a:cs typeface="Montserrat"/>
                <a:sym typeface="Montserrat"/>
              </a:rPr>
              <a:t>Welcome to the back-end part of the course!</a:t>
            </a:r>
            <a:endParaRPr sz="30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 dirty="0">
                <a:latin typeface="Montserrat"/>
                <a:ea typeface="Montserrat"/>
                <a:cs typeface="Montserrat"/>
                <a:sym typeface="Montserrat"/>
              </a:rPr>
              <a:t>Before we begin, let’s get a brief overview of what to expect for this part!</a:t>
            </a:r>
            <a:endParaRPr sz="3000" dirty="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To use Django and Python effectively a basic level of understanding the command line is necessary.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These commands are sometimes slightly different for Windows users versus MacOS and Linux users.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" name="Google Shape;62;p14">
            <a:extLst>
              <a:ext uri="{FF2B5EF4-FFF2-40B4-BE49-F238E27FC236}">
                <a16:creationId xmlns:a16="http://schemas.microsoft.com/office/drawing/2014/main" id="{CC25C3C1-73C8-554E-AEED-B9861DE2A2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2988" y="295275"/>
            <a:ext cx="7789862" cy="5730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dirty="0">
                <a:latin typeface="Montserrat"/>
                <a:sym typeface="Montserrat"/>
              </a:rPr>
              <a:t>Introduction to the Back-End</a:t>
            </a:r>
            <a:endParaRPr dirty="0">
              <a:latin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dirty="0">
                <a:latin typeface="Montserrat"/>
                <a:sym typeface="Montserrat"/>
              </a:rPr>
              <a:t>Introduction to the Back-End</a:t>
            </a:r>
            <a:endParaRPr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 dirty="0">
                <a:latin typeface="Montserrat"/>
                <a:ea typeface="Montserrat"/>
                <a:cs typeface="Montserrat"/>
                <a:sym typeface="Montserrat"/>
              </a:rPr>
              <a:t>Refer to the notes for full examples and reference commands, we will only need to know a few to get started.</a:t>
            </a: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-US" sz="3000" dirty="0">
                <a:latin typeface="Montserrat"/>
                <a:ea typeface="Montserrat"/>
                <a:cs typeface="Montserrat"/>
                <a:sym typeface="Montserrat"/>
              </a:rPr>
              <a:t>The next lecture will have a quick overview of them for you!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dirty="0">
                <a:latin typeface="Montserrat"/>
                <a:ea typeface="Montserrat"/>
                <a:cs typeface="Montserrat"/>
                <a:sym typeface="Montserrat"/>
              </a:rPr>
              <a:t>Django </a:t>
            </a:r>
            <a:r>
              <a:rPr lang="en" dirty="0">
                <a:latin typeface="Montserrat"/>
                <a:sym typeface="Montserrat"/>
              </a:rPr>
              <a:t>Introduction to the Back-End</a:t>
            </a:r>
            <a:endParaRPr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 dirty="0">
                <a:latin typeface="Montserrat"/>
                <a:ea typeface="Montserrat"/>
                <a:cs typeface="Montserrat"/>
                <a:sym typeface="Montserrat"/>
              </a:rPr>
              <a:t>In order to use Django we need to have a pretty good understanding of Python.</a:t>
            </a:r>
            <a:endParaRPr sz="30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 dirty="0">
                <a:latin typeface="Montserrat"/>
                <a:ea typeface="Montserrat"/>
                <a:cs typeface="Montserrat"/>
                <a:sym typeface="Montserrat"/>
              </a:rPr>
              <a:t>We will need to learn Python up to the point of Object Oriented Programming.</a:t>
            </a:r>
            <a:endParaRPr sz="3000" dirty="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dirty="0">
                <a:latin typeface="Montserrat"/>
                <a:sym typeface="Montserrat"/>
              </a:rPr>
              <a:t>Introduction to the Back-End</a:t>
            </a:r>
            <a:endParaRPr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5" name="Google Shape;9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Once we’ve learned enough Python we can begin to use the Django web framework to create websites!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go over a very high level overview of how Django works!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3" name="Google Shape;103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(Very) High Level Overview of Django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06" name="Google Shape;10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3450" y="1795075"/>
            <a:ext cx="1941275" cy="1941275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9"/>
          <p:cNvSpPr txBox="1"/>
          <p:nvPr/>
        </p:nvSpPr>
        <p:spPr>
          <a:xfrm>
            <a:off x="383438" y="3313925"/>
            <a:ext cx="1941300" cy="3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User requests a URL</a:t>
            </a:r>
            <a:endParaRPr/>
          </a:p>
        </p:txBody>
      </p:sp>
      <p:cxnSp>
        <p:nvCxnSpPr>
          <p:cNvPr id="108" name="Google Shape;108;p19"/>
          <p:cNvCxnSpPr/>
          <p:nvPr/>
        </p:nvCxnSpPr>
        <p:spPr>
          <a:xfrm rot="10800000" flipH="1">
            <a:off x="2273375" y="2200613"/>
            <a:ext cx="756900" cy="50640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09" name="Google Shape;109;p19"/>
          <p:cNvSpPr/>
          <p:nvPr/>
        </p:nvSpPr>
        <p:spPr>
          <a:xfrm>
            <a:off x="3081775" y="2028275"/>
            <a:ext cx="799800" cy="4623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urls.py</a:t>
            </a:r>
            <a:endParaRPr/>
          </a:p>
        </p:txBody>
      </p:sp>
      <p:sp>
        <p:nvSpPr>
          <p:cNvPr id="110" name="Google Shape;110;p19"/>
          <p:cNvSpPr/>
          <p:nvPr/>
        </p:nvSpPr>
        <p:spPr>
          <a:xfrm>
            <a:off x="4638625" y="2028275"/>
            <a:ext cx="974400" cy="4623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views.py</a:t>
            </a:r>
            <a:endParaRPr/>
          </a:p>
        </p:txBody>
      </p:sp>
      <p:cxnSp>
        <p:nvCxnSpPr>
          <p:cNvPr id="111" name="Google Shape;111;p19"/>
          <p:cNvCxnSpPr/>
          <p:nvPr/>
        </p:nvCxnSpPr>
        <p:spPr>
          <a:xfrm>
            <a:off x="3881575" y="2164050"/>
            <a:ext cx="7572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2" name="Google Shape;112;p19"/>
          <p:cNvCxnSpPr/>
          <p:nvPr/>
        </p:nvCxnSpPr>
        <p:spPr>
          <a:xfrm>
            <a:off x="5642375" y="2164050"/>
            <a:ext cx="7572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3" name="Google Shape;113;p19"/>
          <p:cNvSpPr/>
          <p:nvPr/>
        </p:nvSpPr>
        <p:spPr>
          <a:xfrm>
            <a:off x="6370075" y="2028275"/>
            <a:ext cx="1106700" cy="4623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models.py</a:t>
            </a:r>
            <a:endParaRPr/>
          </a:p>
        </p:txBody>
      </p:sp>
      <p:cxnSp>
        <p:nvCxnSpPr>
          <p:cNvPr id="114" name="Google Shape;114;p19"/>
          <p:cNvCxnSpPr/>
          <p:nvPr/>
        </p:nvCxnSpPr>
        <p:spPr>
          <a:xfrm>
            <a:off x="7238950" y="2511050"/>
            <a:ext cx="0" cy="66210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5" name="Google Shape;115;p19"/>
          <p:cNvSpPr/>
          <p:nvPr/>
        </p:nvSpPr>
        <p:spPr>
          <a:xfrm>
            <a:off x="6434425" y="3193625"/>
            <a:ext cx="1106700" cy="462300"/>
          </a:xfrm>
          <a:prstGeom prst="roundRect">
            <a:avLst>
              <a:gd name="adj" fmla="val 16667"/>
            </a:avLst>
          </a:prstGeom>
          <a:solidFill>
            <a:srgbClr val="8E7CC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Database (SQLite)</a:t>
            </a:r>
            <a:endParaRPr/>
          </a:p>
        </p:txBody>
      </p:sp>
      <p:cxnSp>
        <p:nvCxnSpPr>
          <p:cNvPr id="116" name="Google Shape;116;p19"/>
          <p:cNvCxnSpPr/>
          <p:nvPr/>
        </p:nvCxnSpPr>
        <p:spPr>
          <a:xfrm rot="10800000" flipH="1">
            <a:off x="6691250" y="2523800"/>
            <a:ext cx="7800" cy="636600"/>
          </a:xfrm>
          <a:prstGeom prst="straightConnector1">
            <a:avLst/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7" name="Google Shape;117;p19"/>
          <p:cNvCxnSpPr/>
          <p:nvPr/>
        </p:nvCxnSpPr>
        <p:spPr>
          <a:xfrm rot="10800000">
            <a:off x="5655100" y="2360425"/>
            <a:ext cx="672900" cy="0"/>
          </a:xfrm>
          <a:prstGeom prst="straightConnector1">
            <a:avLst/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8" name="Google Shape;118;p19"/>
          <p:cNvCxnSpPr/>
          <p:nvPr/>
        </p:nvCxnSpPr>
        <p:spPr>
          <a:xfrm flipH="1">
            <a:off x="4483275" y="2495750"/>
            <a:ext cx="658200" cy="692700"/>
          </a:xfrm>
          <a:prstGeom prst="straightConnector1">
            <a:avLst/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9" name="Google Shape;119;p19"/>
          <p:cNvSpPr/>
          <p:nvPr/>
        </p:nvSpPr>
        <p:spPr>
          <a:xfrm>
            <a:off x="3257875" y="3042450"/>
            <a:ext cx="1188600" cy="1034400"/>
          </a:xfrm>
          <a:prstGeom prst="roundRect">
            <a:avLst>
              <a:gd name="adj" fmla="val 16667"/>
            </a:avLst>
          </a:prstGeom>
          <a:solidFill>
            <a:srgbClr val="9FC5E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Templates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CSS Javascript</a:t>
            </a:r>
            <a:endParaRPr/>
          </a:p>
        </p:txBody>
      </p:sp>
      <p:cxnSp>
        <p:nvCxnSpPr>
          <p:cNvPr id="120" name="Google Shape;120;p19"/>
          <p:cNvCxnSpPr/>
          <p:nvPr/>
        </p:nvCxnSpPr>
        <p:spPr>
          <a:xfrm rot="10800000">
            <a:off x="2197250" y="3193625"/>
            <a:ext cx="982500" cy="371100"/>
          </a:xfrm>
          <a:prstGeom prst="straightConnector1">
            <a:avLst/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 Bootcamp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6" name="Google Shape;126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000">
                <a:solidFill>
                  <a:srgbClr val="741B47"/>
                </a:solidFill>
                <a:latin typeface="Montserrat"/>
                <a:ea typeface="Montserrat"/>
                <a:cs typeface="Montserrat"/>
                <a:sym typeface="Montserrat"/>
              </a:rPr>
              <a:t>We now know the Front-End technologies</a:t>
            </a:r>
            <a:endParaRPr sz="3000">
              <a:solidFill>
                <a:srgbClr val="741B47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29" name="Google Shape;12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3450" y="1795075"/>
            <a:ext cx="1941275" cy="1941275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0"/>
          <p:cNvSpPr txBox="1"/>
          <p:nvPr/>
        </p:nvSpPr>
        <p:spPr>
          <a:xfrm>
            <a:off x="383438" y="3313925"/>
            <a:ext cx="1941300" cy="3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User requests a URL</a:t>
            </a:r>
            <a:endParaRPr/>
          </a:p>
        </p:txBody>
      </p:sp>
      <p:cxnSp>
        <p:nvCxnSpPr>
          <p:cNvPr id="131" name="Google Shape;131;p20"/>
          <p:cNvCxnSpPr/>
          <p:nvPr/>
        </p:nvCxnSpPr>
        <p:spPr>
          <a:xfrm rot="10800000" flipH="1">
            <a:off x="2273375" y="2200613"/>
            <a:ext cx="756900" cy="50640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2" name="Google Shape;132;p20"/>
          <p:cNvSpPr/>
          <p:nvPr/>
        </p:nvSpPr>
        <p:spPr>
          <a:xfrm>
            <a:off x="3081775" y="2028275"/>
            <a:ext cx="799800" cy="4623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urls.py</a:t>
            </a:r>
            <a:endParaRPr/>
          </a:p>
        </p:txBody>
      </p:sp>
      <p:sp>
        <p:nvSpPr>
          <p:cNvPr id="133" name="Google Shape;133;p20"/>
          <p:cNvSpPr/>
          <p:nvPr/>
        </p:nvSpPr>
        <p:spPr>
          <a:xfrm>
            <a:off x="4638625" y="2028275"/>
            <a:ext cx="974400" cy="4623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views.py</a:t>
            </a:r>
            <a:endParaRPr/>
          </a:p>
        </p:txBody>
      </p:sp>
      <p:cxnSp>
        <p:nvCxnSpPr>
          <p:cNvPr id="134" name="Google Shape;134;p20"/>
          <p:cNvCxnSpPr/>
          <p:nvPr/>
        </p:nvCxnSpPr>
        <p:spPr>
          <a:xfrm>
            <a:off x="3881575" y="2164050"/>
            <a:ext cx="7572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5" name="Google Shape;135;p20"/>
          <p:cNvCxnSpPr/>
          <p:nvPr/>
        </p:nvCxnSpPr>
        <p:spPr>
          <a:xfrm>
            <a:off x="5642375" y="2164050"/>
            <a:ext cx="7572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6" name="Google Shape;136;p20"/>
          <p:cNvSpPr/>
          <p:nvPr/>
        </p:nvSpPr>
        <p:spPr>
          <a:xfrm>
            <a:off x="6370075" y="2028275"/>
            <a:ext cx="1106700" cy="4623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models.py</a:t>
            </a:r>
            <a:endParaRPr/>
          </a:p>
        </p:txBody>
      </p:sp>
      <p:cxnSp>
        <p:nvCxnSpPr>
          <p:cNvPr id="137" name="Google Shape;137;p20"/>
          <p:cNvCxnSpPr/>
          <p:nvPr/>
        </p:nvCxnSpPr>
        <p:spPr>
          <a:xfrm>
            <a:off x="7238950" y="2511050"/>
            <a:ext cx="0" cy="66210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8" name="Google Shape;138;p20"/>
          <p:cNvSpPr/>
          <p:nvPr/>
        </p:nvSpPr>
        <p:spPr>
          <a:xfrm>
            <a:off x="6434425" y="3193625"/>
            <a:ext cx="1106700" cy="462300"/>
          </a:xfrm>
          <a:prstGeom prst="roundRect">
            <a:avLst>
              <a:gd name="adj" fmla="val 16667"/>
            </a:avLst>
          </a:prstGeom>
          <a:solidFill>
            <a:srgbClr val="8E7CC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Database (SQLite)</a:t>
            </a:r>
            <a:endParaRPr/>
          </a:p>
        </p:txBody>
      </p:sp>
      <p:cxnSp>
        <p:nvCxnSpPr>
          <p:cNvPr id="139" name="Google Shape;139;p20"/>
          <p:cNvCxnSpPr/>
          <p:nvPr/>
        </p:nvCxnSpPr>
        <p:spPr>
          <a:xfrm rot="10800000" flipH="1">
            <a:off x="6691250" y="2523800"/>
            <a:ext cx="7800" cy="636600"/>
          </a:xfrm>
          <a:prstGeom prst="straightConnector1">
            <a:avLst/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0" name="Google Shape;140;p20"/>
          <p:cNvCxnSpPr/>
          <p:nvPr/>
        </p:nvCxnSpPr>
        <p:spPr>
          <a:xfrm rot="10800000">
            <a:off x="5655100" y="2360425"/>
            <a:ext cx="672900" cy="0"/>
          </a:xfrm>
          <a:prstGeom prst="straightConnector1">
            <a:avLst/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1" name="Google Shape;141;p20"/>
          <p:cNvCxnSpPr/>
          <p:nvPr/>
        </p:nvCxnSpPr>
        <p:spPr>
          <a:xfrm flipH="1">
            <a:off x="4483275" y="2495750"/>
            <a:ext cx="658200" cy="692700"/>
          </a:xfrm>
          <a:prstGeom prst="straightConnector1">
            <a:avLst/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42" name="Google Shape;142;p20"/>
          <p:cNvSpPr/>
          <p:nvPr/>
        </p:nvSpPr>
        <p:spPr>
          <a:xfrm>
            <a:off x="3257875" y="3042450"/>
            <a:ext cx="1188600" cy="1034400"/>
          </a:xfrm>
          <a:prstGeom prst="roundRect">
            <a:avLst>
              <a:gd name="adj" fmla="val 16667"/>
            </a:avLst>
          </a:prstGeom>
          <a:solidFill>
            <a:srgbClr val="9FC5E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Templates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HTML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CSS Javascript</a:t>
            </a:r>
            <a:endParaRPr/>
          </a:p>
        </p:txBody>
      </p:sp>
      <p:cxnSp>
        <p:nvCxnSpPr>
          <p:cNvPr id="143" name="Google Shape;143;p20"/>
          <p:cNvCxnSpPr/>
          <p:nvPr/>
        </p:nvCxnSpPr>
        <p:spPr>
          <a:xfrm rot="10800000">
            <a:off x="2197250" y="3193625"/>
            <a:ext cx="982500" cy="371100"/>
          </a:xfrm>
          <a:prstGeom prst="straightConnector1">
            <a:avLst/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44" name="Google Shape;144;p20"/>
          <p:cNvSpPr/>
          <p:nvPr/>
        </p:nvSpPr>
        <p:spPr>
          <a:xfrm>
            <a:off x="3179750" y="2951525"/>
            <a:ext cx="1369500" cy="12429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Django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0" name="Google Shape;150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It is now time to learn enough Python to successfully use the Django Framework we just described!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As we go through the back-end make sure to visit the documentation (it is really well written!)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499</Words>
  <Application>Microsoft Macintosh PowerPoint</Application>
  <PresentationFormat>On-screen Show (16:9)</PresentationFormat>
  <Paragraphs>57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Montserrat</vt:lpstr>
      <vt:lpstr>Simple Light</vt:lpstr>
      <vt:lpstr>Introduction to the Back-End</vt:lpstr>
      <vt:lpstr>Introduction to the Back-End</vt:lpstr>
      <vt:lpstr>Introduction to the Back-End</vt:lpstr>
      <vt:lpstr>Introduction to the Back-End</vt:lpstr>
      <vt:lpstr>Django Introduction to the Back-End</vt:lpstr>
      <vt:lpstr>Introduction to the Back-End</vt:lpstr>
      <vt:lpstr>Django Bootcamp</vt:lpstr>
      <vt:lpstr>Django Bootcamp</vt:lpstr>
      <vt:lpstr>Django</vt:lpstr>
      <vt:lpstr>Django</vt:lpstr>
      <vt:lpstr>Django</vt:lpstr>
      <vt:lpstr>Django</vt:lpstr>
      <vt:lpstr>Django</vt:lpstr>
      <vt:lpstr>Django</vt:lpstr>
      <vt:lpstr>Django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Back-End</dc:title>
  <cp:lastModifiedBy>Abed Alkarim Banna</cp:lastModifiedBy>
  <cp:revision>6</cp:revision>
  <dcterms:modified xsi:type="dcterms:W3CDTF">2020-02-07T18:51:57Z</dcterms:modified>
</cp:coreProperties>
</file>