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586" r:id="rId3"/>
    <p:sldId id="571" r:id="rId4"/>
    <p:sldId id="576" r:id="rId5"/>
    <p:sldId id="572" r:id="rId6"/>
    <p:sldId id="577" r:id="rId7"/>
    <p:sldId id="578" r:id="rId8"/>
    <p:sldId id="579" r:id="rId9"/>
    <p:sldId id="585" r:id="rId10"/>
    <p:sldId id="587" r:id="rId11"/>
    <p:sldId id="588" r:id="rId12"/>
    <p:sldId id="580" r:id="rId13"/>
    <p:sldId id="581" r:id="rId14"/>
    <p:sldId id="582" r:id="rId15"/>
    <p:sldId id="583" r:id="rId16"/>
    <p:sldId id="584" r:id="rId17"/>
    <p:sldId id="573" r:id="rId18"/>
    <p:sldId id="574" r:id="rId19"/>
    <p:sldId id="575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59" autoAdjust="0"/>
  </p:normalViewPr>
  <p:slideViewPr>
    <p:cSldViewPr>
      <p:cViewPr varScale="1">
        <p:scale>
          <a:sx n="56" d="100"/>
          <a:sy n="56" d="100"/>
        </p:scale>
        <p:origin x="1044" y="42"/>
      </p:cViewPr>
      <p:guideLst>
        <p:guide orient="horz" pos="576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5660"/>
    </p:cViewPr>
  </p:sorterViewPr>
  <p:notesViewPr>
    <p:cSldViewPr>
      <p:cViewPr varScale="1">
        <p:scale>
          <a:sx n="40" d="100"/>
          <a:sy n="40" d="100"/>
        </p:scale>
        <p:origin x="-1404" y="-78"/>
      </p:cViewPr>
      <p:guideLst>
        <p:guide orient="horz" pos="2160"/>
        <p:guide pos="2880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3652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F0EC5478-8718-4175-B41D-216344EF03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08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48391E6-1672-4A51-B382-FD01A5BF08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" name="Rectangle 37"/>
          <p:cNvSpPr>
            <a:spLocks noChangeArrowheads="1"/>
          </p:cNvSpPr>
          <p:nvPr userDrawn="1"/>
        </p:nvSpPr>
        <p:spPr bwMode="auto">
          <a:xfrm>
            <a:off x="1676400" y="6438900"/>
            <a:ext cx="55816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r>
              <a:rPr lang="en-US" sz="1000">
                <a:latin typeface="Arial" pitchFamily="34" charset="0"/>
              </a:rPr>
              <a:t>Liang, Introduction to Java Programming, Ninth Edition, (c) 2013 Pearson Education, Inc. All rights reserved.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DDF74-6D5A-4714-8FC7-FACCC568FAA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A5BE3-4B1A-4619-B20B-C89638C568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6AC5ED3-6C84-4B4B-B95F-6FFF44BC64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DE33D6-0799-4309-84AF-EA24CE952C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B188C-5620-44FA-9D50-8BF039E2A9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107C3-80EC-4839-893F-8C66039650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D83AEB-01D2-4BB4-892C-F594AC81AC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28C88-8C6F-4A81-868C-5B2CEBB572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EE3C5F9-F343-4BB7-A180-D4D06BA951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4CC836B-D92D-4C56-AA6B-C38650C86F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AB5E19-7CF5-4648-AA86-DC2C97944A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36"/>
          <p:cNvSpPr>
            <a:spLocks noChangeArrowheads="1"/>
          </p:cNvSpPr>
          <p:nvPr userDrawn="1"/>
        </p:nvSpPr>
        <p:spPr bwMode="auto">
          <a:xfrm>
            <a:off x="1676400" y="6438900"/>
            <a:ext cx="55816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r>
              <a:rPr lang="en-US" sz="1000">
                <a:latin typeface="Arial" pitchFamily="34" charset="0"/>
              </a:rPr>
              <a:t>Liang, Introduction to Java Programming, Ninth Edition, (c) 2013 Pearson Education, Inc. All rights reserved.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winword%20TestMortgageClass.java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winword%20TestMortgageClass.java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577850" y="1700213"/>
            <a:ext cx="780415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Part 2: </a:t>
            </a:r>
            <a:r>
              <a:rPr lang="en-US" dirty="0"/>
              <a:t>Objects and </a:t>
            </a:r>
            <a:r>
              <a:rPr lang="en-US" dirty="0" smtClean="0"/>
              <a:t>Classes</a:t>
            </a:r>
            <a:br>
              <a:rPr lang="en-US" dirty="0" smtClean="0"/>
            </a:br>
            <a:endParaRPr lang="en-US" sz="4800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B938C7A-801D-408B-89FA-B8094874B9BF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2090738" y="21955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2090738" y="17621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2090738" y="17621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0" y="1951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trace the following: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/>
              <a:t>class Circle {</a:t>
            </a:r>
          </a:p>
          <a:p>
            <a:pPr>
              <a:buNone/>
            </a:pPr>
            <a:r>
              <a:rPr lang="en-US" sz="2000" dirty="0" smtClean="0"/>
              <a:t>  double radius;</a:t>
            </a:r>
          </a:p>
          <a:p>
            <a:pPr>
              <a:buNone/>
            </a:pPr>
            <a:r>
              <a:rPr lang="en-US" sz="2000" dirty="0" smtClean="0"/>
              <a:t>  Circle(){ }</a:t>
            </a:r>
          </a:p>
          <a:p>
            <a:pPr>
              <a:buNone/>
            </a:pPr>
            <a:r>
              <a:rPr lang="en-US" sz="2000" dirty="0" smtClean="0"/>
              <a:t>  Circle(double radius){</a:t>
            </a:r>
          </a:p>
          <a:p>
            <a:pPr>
              <a:buNone/>
            </a:pPr>
            <a:r>
              <a:rPr lang="en-US" sz="2000" dirty="0" smtClean="0"/>
              <a:t>     </a:t>
            </a:r>
            <a:r>
              <a:rPr lang="en-US" sz="2000" dirty="0" err="1" smtClean="0"/>
              <a:t>this.radius</a:t>
            </a:r>
            <a:r>
              <a:rPr lang="en-US" sz="2000" dirty="0" smtClean="0"/>
              <a:t>=radius; </a:t>
            </a:r>
          </a:p>
          <a:p>
            <a:pPr>
              <a:buNone/>
            </a:pPr>
            <a:r>
              <a:rPr lang="en-US" sz="2000" dirty="0" smtClean="0"/>
              <a:t>   }</a:t>
            </a:r>
          </a:p>
          <a:p>
            <a:pPr>
              <a:buNone/>
            </a:pPr>
            <a:r>
              <a:rPr lang="en-US" sz="2000" dirty="0" smtClean="0"/>
              <a:t>  void greater(Circle c){</a:t>
            </a:r>
          </a:p>
          <a:p>
            <a:pPr>
              <a:buNone/>
            </a:pPr>
            <a:r>
              <a:rPr lang="en-US" sz="2000" dirty="0" smtClean="0"/>
              <a:t>        if(</a:t>
            </a:r>
            <a:r>
              <a:rPr lang="en-US" sz="2000" dirty="0" err="1" smtClean="0"/>
              <a:t>this.radius</a:t>
            </a:r>
            <a:r>
              <a:rPr lang="en-US" sz="2000" dirty="0" smtClean="0"/>
              <a:t>&gt;</a:t>
            </a:r>
            <a:r>
              <a:rPr lang="en-US" sz="2000" dirty="0" err="1" smtClean="0"/>
              <a:t>c.radius</a:t>
            </a:r>
            <a:r>
              <a:rPr lang="en-US" sz="2000" dirty="0" smtClean="0"/>
              <a:t>)</a:t>
            </a:r>
          </a:p>
          <a:p>
            <a:pPr>
              <a:buNone/>
            </a:pPr>
            <a:r>
              <a:rPr lang="en-US" sz="2000" dirty="0" smtClean="0"/>
              <a:t>     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(“I am greater”);</a:t>
            </a:r>
          </a:p>
          <a:p>
            <a:pPr>
              <a:buNone/>
            </a:pPr>
            <a:r>
              <a:rPr lang="en-US" sz="2000" dirty="0" smtClean="0"/>
              <a:t>        else</a:t>
            </a:r>
          </a:p>
          <a:p>
            <a:pPr>
              <a:buNone/>
            </a:pPr>
            <a:r>
              <a:rPr lang="en-US" sz="2000" dirty="0" smtClean="0"/>
              <a:t>     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(“You are greater”);</a:t>
            </a:r>
          </a:p>
          <a:p>
            <a:pPr>
              <a:buNone/>
            </a:pPr>
            <a:r>
              <a:rPr lang="en-US" sz="2000" dirty="0" smtClean="0"/>
              <a:t>   }</a:t>
            </a:r>
          </a:p>
          <a:p>
            <a:pPr>
              <a:buNone/>
            </a:pPr>
            <a:r>
              <a:rPr lang="en-US" sz="2000" dirty="0" smtClean="0"/>
              <a:t>}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AC5ED3-6C84-4B4B-B95F-6FFF44BC644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trace the following: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class </a:t>
            </a:r>
            <a:r>
              <a:rPr lang="en-US" sz="2000" dirty="0" err="1" smtClean="0"/>
              <a:t>TestCircle</a:t>
            </a:r>
            <a:r>
              <a:rPr lang="en-US" sz="2000" dirty="0" smtClean="0"/>
              <a:t> {</a:t>
            </a:r>
          </a:p>
          <a:p>
            <a:pPr>
              <a:buNone/>
            </a:pPr>
            <a:r>
              <a:rPr lang="en-US" sz="2000" dirty="0" smtClean="0"/>
              <a:t>   public static void main(String a[]){</a:t>
            </a:r>
          </a:p>
          <a:p>
            <a:pPr>
              <a:buNone/>
            </a:pPr>
            <a:r>
              <a:rPr lang="en-US" sz="2000" dirty="0" smtClean="0"/>
              <a:t>        Circle c1=new Circle(2);</a:t>
            </a:r>
          </a:p>
          <a:p>
            <a:pPr>
              <a:buNone/>
            </a:pPr>
            <a:r>
              <a:rPr lang="en-US" sz="2000" dirty="0" smtClean="0"/>
              <a:t>        Circle c2=new Circle(20);</a:t>
            </a:r>
          </a:p>
          <a:p>
            <a:pPr>
              <a:buNone/>
            </a:pPr>
            <a:r>
              <a:rPr lang="en-US" sz="2000" dirty="0" smtClean="0"/>
              <a:t>        c1.greater(c2);</a:t>
            </a:r>
          </a:p>
          <a:p>
            <a:pPr>
              <a:buNone/>
            </a:pPr>
            <a:r>
              <a:rPr lang="en-US" sz="2000" dirty="0" smtClean="0"/>
              <a:t>  }</a:t>
            </a:r>
          </a:p>
          <a:p>
            <a:pPr>
              <a:buNone/>
            </a:pPr>
            <a:r>
              <a:rPr lang="en-US" sz="2000" dirty="0" smtClean="0"/>
              <a:t>}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AC5ED3-6C84-4B4B-B95F-6FFF44BC644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3252"/>
          </a:xfrm>
        </p:spPr>
        <p:txBody>
          <a:bodyPr/>
          <a:lstStyle/>
          <a:p>
            <a:r>
              <a:rPr lang="en-US" dirty="0" smtClean="0"/>
              <a:t>Example – passing primitive data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5855" y="1047890"/>
            <a:ext cx="8531375" cy="53730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public</a:t>
            </a:r>
            <a:r>
              <a:rPr lang="en-US" sz="2000" dirty="0" smtClean="0"/>
              <a:t> </a:t>
            </a:r>
            <a:r>
              <a:rPr lang="en-US" sz="2000" b="1" dirty="0" smtClean="0"/>
              <a:t>class</a:t>
            </a:r>
            <a:r>
              <a:rPr lang="en-US" sz="2000" dirty="0" smtClean="0"/>
              <a:t> </a:t>
            </a:r>
            <a:r>
              <a:rPr lang="en-US" sz="2000" dirty="0" err="1" smtClean="0"/>
              <a:t>TestPassObject</a:t>
            </a:r>
            <a:r>
              <a:rPr lang="en-US" sz="2000" dirty="0" smtClean="0"/>
              <a:t> {</a:t>
            </a:r>
          </a:p>
          <a:p>
            <a:pPr>
              <a:buNone/>
            </a:pPr>
            <a:r>
              <a:rPr lang="en-US" sz="2000" b="1" dirty="0" smtClean="0"/>
              <a:t>    public</a:t>
            </a:r>
            <a:r>
              <a:rPr lang="en-US" sz="2000" dirty="0" smtClean="0"/>
              <a:t> </a:t>
            </a:r>
            <a:r>
              <a:rPr lang="en-US" sz="2000" b="1" dirty="0" smtClean="0"/>
              <a:t>static</a:t>
            </a:r>
            <a:r>
              <a:rPr lang="en-US" sz="2000" dirty="0" smtClean="0"/>
              <a:t> </a:t>
            </a:r>
            <a:r>
              <a:rPr lang="en-US" sz="2000" b="1" dirty="0" smtClean="0"/>
              <a:t>void</a:t>
            </a:r>
            <a:r>
              <a:rPr lang="en-US" sz="2000" dirty="0" smtClean="0"/>
              <a:t> main(String[] </a:t>
            </a:r>
            <a:r>
              <a:rPr lang="en-US" sz="2000" dirty="0" err="1" smtClean="0"/>
              <a:t>args</a:t>
            </a:r>
            <a:r>
              <a:rPr lang="en-US" sz="2000" dirty="0" smtClean="0"/>
              <a:t>){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int</a:t>
            </a:r>
            <a:r>
              <a:rPr lang="en-US" sz="2000" dirty="0" smtClean="0"/>
              <a:t> x=5;</a:t>
            </a:r>
          </a:p>
          <a:p>
            <a:pPr>
              <a:buNone/>
            </a:pPr>
            <a:r>
              <a:rPr lang="en-US" sz="2000" dirty="0" smtClean="0"/>
              <a:t>       print(x); 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</a:t>
            </a:r>
            <a:r>
              <a:rPr lang="en-US" sz="2000" b="1" dirty="0" smtClean="0"/>
              <a:t>“x in main is "</a:t>
            </a:r>
            <a:r>
              <a:rPr lang="en-US" sz="2000" dirty="0" smtClean="0"/>
              <a:t> + x); </a:t>
            </a:r>
          </a:p>
          <a:p>
            <a:pPr>
              <a:buNone/>
            </a:pPr>
            <a:r>
              <a:rPr lang="en-US" sz="2000" dirty="0" smtClean="0"/>
              <a:t>   }//main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    public</a:t>
            </a:r>
            <a:r>
              <a:rPr lang="en-US" sz="2000" dirty="0" smtClean="0"/>
              <a:t> </a:t>
            </a:r>
            <a:r>
              <a:rPr lang="en-US" sz="2000" b="1" dirty="0" smtClean="0"/>
              <a:t>static</a:t>
            </a:r>
            <a:r>
              <a:rPr lang="en-US" sz="2000" dirty="0" smtClean="0"/>
              <a:t> </a:t>
            </a:r>
            <a:r>
              <a:rPr lang="en-US" sz="2000" b="1" dirty="0" smtClean="0"/>
              <a:t>void</a:t>
            </a:r>
            <a:r>
              <a:rPr lang="en-US" sz="2000" dirty="0" smtClean="0"/>
              <a:t> print(</a:t>
            </a:r>
            <a:r>
              <a:rPr lang="en-US" sz="2000" dirty="0" err="1" smtClean="0"/>
              <a:t>int</a:t>
            </a:r>
            <a:r>
              <a:rPr lang="en-US" sz="2000" dirty="0" smtClean="0"/>
              <a:t> x) { </a:t>
            </a:r>
          </a:p>
          <a:p>
            <a:pPr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(“</a:t>
            </a:r>
            <a:r>
              <a:rPr lang="en-US" sz="2000" b="1" dirty="0" smtClean="0"/>
              <a:t>x in print is” +</a:t>
            </a:r>
            <a:r>
              <a:rPr lang="en-US" sz="2000" dirty="0" smtClean="0"/>
              <a:t> x );  </a:t>
            </a:r>
          </a:p>
          <a:p>
            <a:pPr>
              <a:buNone/>
            </a:pPr>
            <a:r>
              <a:rPr lang="en-US" sz="2000" dirty="0" smtClean="0"/>
              <a:t>        x++;</a:t>
            </a:r>
          </a:p>
          <a:p>
            <a:pPr>
              <a:buNone/>
            </a:pPr>
            <a:r>
              <a:rPr lang="en-US" sz="2000" dirty="0" smtClean="0"/>
              <a:t>     }//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} //class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AC5ED3-6C84-4B4B-B95F-6FFF44BC644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93AE9B2-119D-4BBA-BD17-B8BB50E19895}" type="slidenum">
              <a:rPr lang="en-US"/>
              <a:pPr/>
              <a:t>13</a:t>
            </a:fld>
            <a:endParaRPr lang="en-US"/>
          </a:p>
        </p:txBody>
      </p:sp>
      <p:sp>
        <p:nvSpPr>
          <p:cNvPr id="370691" name="Rectangle 3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3" name="Rectangle 5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4" name="Rectangle 6"/>
          <p:cNvSpPr>
            <a:spLocks noChangeArrowheads="1"/>
          </p:cNvSpPr>
          <p:nvPr/>
        </p:nvSpPr>
        <p:spPr bwMode="auto">
          <a:xfrm>
            <a:off x="2571750" y="2713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846714" y="2084319"/>
          <a:ext cx="1728225" cy="1723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225"/>
              </a:tblGrid>
              <a:tr h="5344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Stack</a:t>
                      </a:r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main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x</a:t>
                      </a:r>
                      <a:r>
                        <a:rPr lang="en-US" baseline="0" dirty="0" smtClean="0"/>
                        <a:t> 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345980" y="3160166"/>
            <a:ext cx="460860" cy="4608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3252"/>
          </a:xfrm>
        </p:spPr>
        <p:txBody>
          <a:bodyPr/>
          <a:lstStyle/>
          <a:p>
            <a:r>
              <a:rPr lang="en-US" dirty="0" smtClean="0"/>
              <a:t>Example – passing primitive data type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93AE9B2-119D-4BBA-BD17-B8BB50E19895}" type="slidenum">
              <a:rPr lang="en-US"/>
              <a:pPr/>
              <a:t>14</a:t>
            </a:fld>
            <a:endParaRPr lang="en-US"/>
          </a:p>
        </p:txBody>
      </p:sp>
      <p:sp>
        <p:nvSpPr>
          <p:cNvPr id="370691" name="Rectangle 3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3" name="Rectangle 5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4" name="Rectangle 6"/>
          <p:cNvSpPr>
            <a:spLocks noChangeArrowheads="1"/>
          </p:cNvSpPr>
          <p:nvPr/>
        </p:nvSpPr>
        <p:spPr bwMode="auto">
          <a:xfrm>
            <a:off x="2571750" y="2713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01070" y="2084319"/>
          <a:ext cx="2649945" cy="2802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945"/>
              </a:tblGrid>
              <a:tr h="5344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Stack</a:t>
                      </a:r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/>
                        <a:t>print</a:t>
                      </a:r>
                    </a:p>
                    <a:p>
                      <a:pPr algn="l"/>
                      <a:r>
                        <a:rPr lang="en-US" u="none" dirty="0" smtClean="0"/>
                        <a:t>x</a:t>
                      </a:r>
                      <a:endParaRPr lang="en-US" u="none" dirty="0"/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/>
                        <a:t>main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x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85120" y="4197100"/>
            <a:ext cx="65288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0335" y="3006545"/>
            <a:ext cx="65288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109670" y="1815990"/>
          <a:ext cx="2433520" cy="1036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520"/>
              </a:tblGrid>
              <a:tr h="1036935">
                <a:tc>
                  <a:txBody>
                    <a:bodyPr/>
                    <a:lstStyle/>
                    <a:p>
                      <a:r>
                        <a:rPr lang="en-US" dirty="0" smtClean="0"/>
                        <a:t>Output:</a:t>
                      </a:r>
                    </a:p>
                    <a:p>
                      <a:r>
                        <a:rPr lang="en-US" sz="1800" b="1" dirty="0" smtClean="0"/>
                        <a:t>x in print is </a:t>
                      </a:r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>
          <a:xfrm>
            <a:off x="1922055" y="3198570"/>
            <a:ext cx="1728225" cy="3840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50280" y="3006545"/>
            <a:ext cx="2035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a</a:t>
            </a:r>
            <a:r>
              <a:rPr lang="en-US" sz="1800" dirty="0" smtClean="0"/>
              <a:t> copy of the original</a:t>
            </a:r>
            <a:endParaRPr lang="en-US" sz="1800" dirty="0"/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3252"/>
          </a:xfrm>
        </p:spPr>
        <p:txBody>
          <a:bodyPr/>
          <a:lstStyle/>
          <a:p>
            <a:r>
              <a:rPr lang="en-US" dirty="0" smtClean="0"/>
              <a:t>Example – passing primitive data type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93AE9B2-119D-4BBA-BD17-B8BB50E19895}" type="slidenum">
              <a:rPr lang="en-US"/>
              <a:pPr/>
              <a:t>15</a:t>
            </a:fld>
            <a:endParaRPr lang="en-US"/>
          </a:p>
        </p:txBody>
      </p:sp>
      <p:sp>
        <p:nvSpPr>
          <p:cNvPr id="370691" name="Rectangle 3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3" name="Rectangle 5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4" name="Rectangle 6"/>
          <p:cNvSpPr>
            <a:spLocks noChangeArrowheads="1"/>
          </p:cNvSpPr>
          <p:nvPr/>
        </p:nvSpPr>
        <p:spPr bwMode="auto">
          <a:xfrm>
            <a:off x="2571750" y="2713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01070" y="2084319"/>
          <a:ext cx="2649945" cy="2802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945"/>
              </a:tblGrid>
              <a:tr h="5344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Stack</a:t>
                      </a:r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/>
                        <a:t>print</a:t>
                      </a:r>
                    </a:p>
                    <a:p>
                      <a:pPr algn="l"/>
                      <a:r>
                        <a:rPr lang="en-US" u="none" dirty="0" smtClean="0"/>
                        <a:t>x</a:t>
                      </a:r>
                      <a:endParaRPr lang="en-US" u="none" dirty="0"/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/>
                        <a:t>main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x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85120" y="4197100"/>
            <a:ext cx="65288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0335" y="3006545"/>
            <a:ext cx="65288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109670" y="2046419"/>
          <a:ext cx="2433520" cy="1036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520"/>
              </a:tblGrid>
              <a:tr h="1036935">
                <a:tc>
                  <a:txBody>
                    <a:bodyPr/>
                    <a:lstStyle/>
                    <a:p>
                      <a:r>
                        <a:rPr lang="en-US" dirty="0" smtClean="0"/>
                        <a:t>Output:</a:t>
                      </a:r>
                    </a:p>
                    <a:p>
                      <a:r>
                        <a:rPr lang="en-US" sz="1800" b="1" dirty="0" smtClean="0"/>
                        <a:t>x in print is </a:t>
                      </a:r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3252"/>
          </a:xfrm>
        </p:spPr>
        <p:txBody>
          <a:bodyPr/>
          <a:lstStyle/>
          <a:p>
            <a:r>
              <a:rPr lang="en-US" dirty="0" smtClean="0"/>
              <a:t>Example – passing primitive data type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93AE9B2-119D-4BBA-BD17-B8BB50E19895}" type="slidenum">
              <a:rPr lang="en-US"/>
              <a:pPr/>
              <a:t>16</a:t>
            </a:fld>
            <a:endParaRPr lang="en-US"/>
          </a:p>
        </p:txBody>
      </p:sp>
      <p:sp>
        <p:nvSpPr>
          <p:cNvPr id="370691" name="Rectangle 3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3" name="Rectangle 5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4" name="Rectangle 6"/>
          <p:cNvSpPr>
            <a:spLocks noChangeArrowheads="1"/>
          </p:cNvSpPr>
          <p:nvPr/>
        </p:nvSpPr>
        <p:spPr bwMode="auto">
          <a:xfrm>
            <a:off x="2571750" y="2713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01070" y="2084319"/>
          <a:ext cx="2649945" cy="1723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945"/>
              </a:tblGrid>
              <a:tr h="5344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Stack</a:t>
                      </a:r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/>
                        <a:t>main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x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85120" y="3121760"/>
            <a:ext cx="65288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109670" y="2008015"/>
          <a:ext cx="243352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3520"/>
              </a:tblGrid>
              <a:tr h="1036935">
                <a:tc>
                  <a:txBody>
                    <a:bodyPr/>
                    <a:lstStyle/>
                    <a:p>
                      <a:r>
                        <a:rPr lang="en-US" dirty="0" smtClean="0"/>
                        <a:t>Output:</a:t>
                      </a:r>
                    </a:p>
                    <a:p>
                      <a:r>
                        <a:rPr lang="en-US" sz="1800" b="1" dirty="0" smtClean="0"/>
                        <a:t>x in print is </a:t>
                      </a:r>
                      <a:r>
                        <a:rPr lang="en-US" dirty="0" smtClean="0"/>
                        <a:t>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x in main is </a:t>
                      </a:r>
                      <a:r>
                        <a:rPr lang="en-US" dirty="0" smtClean="0"/>
                        <a:t>5</a:t>
                      </a: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3252"/>
          </a:xfrm>
        </p:spPr>
        <p:txBody>
          <a:bodyPr/>
          <a:lstStyle/>
          <a:p>
            <a:r>
              <a:rPr lang="en-US" dirty="0" smtClean="0"/>
              <a:t>Example – passing primitive data type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r>
              <a:rPr lang="en-US"/>
              <a:t>Array of Objects</a:t>
            </a:r>
            <a:endParaRPr lang="en-US">
              <a:hlinkClick r:id="rId2" action="ppaction://program"/>
            </a:endParaRPr>
          </a:p>
        </p:txBody>
      </p:sp>
      <p:sp>
        <p:nvSpPr>
          <p:cNvPr id="3717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686800" cy="5105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2800">
                <a:latin typeface="Courier New" pitchFamily="49" charset="0"/>
                <a:cs typeface="Times New Roman" pitchFamily="18" charset="0"/>
              </a:rPr>
              <a:t> Circle[] circleArray = new Circle[10];</a:t>
            </a:r>
            <a:r>
              <a:rPr lang="en-US" sz="2800"/>
              <a:t> 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endParaRPr lang="en-US" sz="2800"/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sz="3800">
                <a:latin typeface="Courier" charset="0"/>
                <a:cs typeface="Times New Roman" pitchFamily="18" charset="0"/>
              </a:rPr>
              <a:t> </a:t>
            </a:r>
            <a:r>
              <a:rPr lang="en-US" sz="3800">
                <a:cs typeface="Times New Roman" pitchFamily="18" charset="0"/>
              </a:rPr>
              <a:t>An array of objects is actually an </a:t>
            </a:r>
            <a:r>
              <a:rPr lang="en-US" sz="3800" i="1">
                <a:cs typeface="Times New Roman" pitchFamily="18" charset="0"/>
              </a:rPr>
              <a:t>array of reference variables</a:t>
            </a:r>
            <a:r>
              <a:rPr lang="en-US" sz="3800">
                <a:cs typeface="Times New Roman" pitchFamily="18" charset="0"/>
              </a:rPr>
              <a:t>. So invoking circleArray[1].getArea() involves two levels of referencing as shown in the next figure. circleArray references to the entire array. circleArray[1] references to a Circle object.</a:t>
            </a:r>
            <a:r>
              <a:rPr lang="en-US" sz="3800">
                <a:latin typeface="Courier" charset="0"/>
                <a:cs typeface="Times New Roman" pitchFamily="18" charset="0"/>
              </a:rPr>
              <a:t> </a:t>
            </a:r>
            <a:endParaRPr lang="en-US" sz="380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5F64144-78C6-455C-BD71-5388709A2CEB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r>
              <a:rPr lang="en-US"/>
              <a:t>Array of Objects, cont.</a:t>
            </a:r>
            <a:endParaRPr lang="en-US">
              <a:hlinkClick r:id="rId3" action="ppaction://program"/>
            </a:endParaRPr>
          </a:p>
        </p:txBody>
      </p:sp>
      <p:sp>
        <p:nvSpPr>
          <p:cNvPr id="372741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228600" y="1447800"/>
            <a:ext cx="8686800" cy="51054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2400">
                <a:latin typeface="Courier New" pitchFamily="49" charset="0"/>
                <a:cs typeface="Times New Roman" pitchFamily="18" charset="0"/>
              </a:rPr>
              <a:t>   Circle[] circleArray = new Circle[10];</a:t>
            </a:r>
            <a:r>
              <a:rPr lang="en-US" sz="2400">
                <a:latin typeface="Courier New" pitchFamily="49" charset="0"/>
              </a:rPr>
              <a:t> </a:t>
            </a:r>
          </a:p>
          <a:p>
            <a:pPr>
              <a:buFont typeface="Monotype Sorts" pitchFamily="2" charset="2"/>
              <a:buNone/>
            </a:pPr>
            <a:endParaRPr lang="en-US" sz="2400">
              <a:latin typeface="Courier New" pitchFamily="49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B7BD3D8-551C-4BE4-BE52-F60404420476}" type="slidenum">
              <a:rPr lang="en-US"/>
              <a:pPr/>
              <a:t>18</a:t>
            </a:fld>
            <a:endParaRPr lang="en-US"/>
          </a:p>
        </p:txBody>
      </p:sp>
      <p:sp>
        <p:nvSpPr>
          <p:cNvPr id="372739" name="Rectangle 3"/>
          <p:cNvSpPr>
            <a:spLocks noChangeArrowheads="1"/>
          </p:cNvSpPr>
          <p:nvPr/>
        </p:nvSpPr>
        <p:spPr bwMode="auto">
          <a:xfrm>
            <a:off x="2598738" y="28844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372740" name="Object 4"/>
          <p:cNvGraphicFramePr>
            <a:graphicFrameLocks noChangeAspect="1"/>
          </p:cNvGraphicFramePr>
          <p:nvPr/>
        </p:nvGraphicFramePr>
        <p:xfrm>
          <a:off x="304800" y="2895600"/>
          <a:ext cx="88392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2742" r:id="rId4" imgW="3944112" imgH="1086612" progId="Word.Picture.8">
                  <p:embed/>
                </p:oleObj>
              </mc:Choice>
              <mc:Fallback>
                <p:oleObj r:id="rId4" imgW="3944112" imgH="1086612" progId="Word.Picture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895600"/>
                        <a:ext cx="8839200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>
          <a:xfrm>
            <a:off x="347450" y="164575"/>
            <a:ext cx="7772400" cy="914400"/>
          </a:xfrm>
        </p:spPr>
        <p:txBody>
          <a:bodyPr/>
          <a:lstStyle/>
          <a:p>
            <a:r>
              <a:rPr lang="en-US" dirty="0"/>
              <a:t>Array of Objects, cont.</a:t>
            </a:r>
          </a:p>
        </p:txBody>
      </p:sp>
      <p:sp>
        <p:nvSpPr>
          <p:cNvPr id="373764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304800" y="1295400"/>
            <a:ext cx="8458200" cy="40386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 sz="3400" dirty="0" smtClean="0"/>
              <a:t> </a:t>
            </a:r>
            <a:endParaRPr lang="en-US" sz="3400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E27EC6B-E40D-47B5-B46D-7DDE6B81D4E4}" type="slidenum">
              <a:rPr lang="en-US"/>
              <a:pPr/>
              <a:t>19</a:t>
            </a:fld>
            <a:endParaRPr lang="en-US"/>
          </a:p>
        </p:txBody>
      </p:sp>
      <p:sp>
        <p:nvSpPr>
          <p:cNvPr id="373763" name="Rectangle 3"/>
          <p:cNvSpPr>
            <a:spLocks noChangeArrowheads="1"/>
          </p:cNvSpPr>
          <p:nvPr/>
        </p:nvSpPr>
        <p:spPr bwMode="auto">
          <a:xfrm>
            <a:off x="2598738" y="288448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0" y="1086295"/>
            <a:ext cx="902698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b="1" dirty="0" smtClean="0"/>
              <a:t>public</a:t>
            </a:r>
            <a:r>
              <a:rPr lang="en-US" sz="2000" dirty="0" smtClean="0"/>
              <a:t> </a:t>
            </a:r>
            <a:r>
              <a:rPr lang="en-US" sz="2000" b="1" dirty="0" smtClean="0"/>
              <a:t>class</a:t>
            </a:r>
            <a:r>
              <a:rPr lang="en-US" sz="2000" dirty="0" smtClean="0"/>
              <a:t> </a:t>
            </a:r>
            <a:r>
              <a:rPr lang="en-US" sz="2000" dirty="0" err="1" smtClean="0"/>
              <a:t>TestPassObject</a:t>
            </a:r>
            <a:r>
              <a:rPr lang="en-US" sz="2000" dirty="0" smtClean="0"/>
              <a:t> {</a:t>
            </a:r>
          </a:p>
          <a:p>
            <a:pPr>
              <a:buNone/>
            </a:pPr>
            <a:r>
              <a:rPr lang="en-US" sz="2000" b="1" dirty="0" smtClean="0"/>
              <a:t>    public</a:t>
            </a:r>
            <a:r>
              <a:rPr lang="en-US" sz="2000" dirty="0" smtClean="0"/>
              <a:t> </a:t>
            </a:r>
            <a:r>
              <a:rPr lang="en-US" sz="2000" b="1" dirty="0" smtClean="0"/>
              <a:t>static</a:t>
            </a:r>
            <a:r>
              <a:rPr lang="en-US" sz="2000" dirty="0" smtClean="0"/>
              <a:t> </a:t>
            </a:r>
            <a:r>
              <a:rPr lang="en-US" sz="2000" b="1" dirty="0" smtClean="0"/>
              <a:t>void</a:t>
            </a:r>
            <a:r>
              <a:rPr lang="en-US" sz="2000" dirty="0" smtClean="0"/>
              <a:t> main(String[] </a:t>
            </a:r>
            <a:r>
              <a:rPr lang="en-US" sz="2000" dirty="0" err="1" smtClean="0"/>
              <a:t>args</a:t>
            </a:r>
            <a:r>
              <a:rPr lang="en-US" sz="2000" dirty="0" smtClean="0"/>
              <a:t>){</a:t>
            </a:r>
          </a:p>
          <a:p>
            <a:pPr>
              <a:buNone/>
            </a:pPr>
            <a:r>
              <a:rPr lang="en-US" sz="2000" dirty="0" smtClean="0"/>
              <a:t>       Circle c[ ] = </a:t>
            </a:r>
            <a:r>
              <a:rPr lang="en-US" sz="2000" b="1" dirty="0" smtClean="0"/>
              <a:t>new</a:t>
            </a:r>
            <a:r>
              <a:rPr lang="en-US" sz="2000" dirty="0" smtClean="0"/>
              <a:t> Circle[3]; 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fillCircle</a:t>
            </a:r>
            <a:r>
              <a:rPr lang="en-US" sz="2000" dirty="0" smtClean="0"/>
              <a:t>(c);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printArea</a:t>
            </a:r>
            <a:r>
              <a:rPr lang="en-US" sz="2000" dirty="0" smtClean="0"/>
              <a:t>(c); </a:t>
            </a:r>
          </a:p>
          <a:p>
            <a:pPr>
              <a:buNone/>
            </a:pPr>
            <a:r>
              <a:rPr lang="en-US" sz="2000" dirty="0"/>
              <a:t> </a:t>
            </a:r>
            <a:r>
              <a:rPr lang="en-US" sz="2000" dirty="0" smtClean="0"/>
              <a:t>  }//main</a:t>
            </a:r>
          </a:p>
          <a:p>
            <a:pPr>
              <a:buNone/>
            </a:pPr>
            <a:r>
              <a:rPr lang="en-US" sz="2000" b="1" dirty="0" smtClean="0"/>
              <a:t>    public</a:t>
            </a:r>
            <a:r>
              <a:rPr lang="en-US" sz="2000" dirty="0" smtClean="0"/>
              <a:t> </a:t>
            </a:r>
            <a:r>
              <a:rPr lang="en-US" sz="2000" b="1" dirty="0" smtClean="0"/>
              <a:t>static</a:t>
            </a:r>
            <a:r>
              <a:rPr lang="en-US" sz="2000" dirty="0" smtClean="0"/>
              <a:t> </a:t>
            </a:r>
            <a:r>
              <a:rPr lang="en-US" sz="2000" b="1" dirty="0" smtClean="0"/>
              <a:t>void</a:t>
            </a:r>
            <a:r>
              <a:rPr lang="en-US" sz="2000" dirty="0" smtClean="0"/>
              <a:t> </a:t>
            </a:r>
            <a:r>
              <a:rPr lang="en-US" sz="2000" dirty="0" err="1" smtClean="0"/>
              <a:t>printArea</a:t>
            </a:r>
            <a:r>
              <a:rPr lang="en-US" sz="2000" dirty="0" smtClean="0"/>
              <a:t>(Circle c[ ]) { </a:t>
            </a:r>
          </a:p>
          <a:p>
            <a:pPr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for(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=0; </a:t>
            </a:r>
            <a:r>
              <a:rPr lang="en-US" sz="2000" dirty="0" err="1" smtClean="0"/>
              <a:t>i</a:t>
            </a:r>
            <a:r>
              <a:rPr lang="en-US" sz="2000" dirty="0" smtClean="0"/>
              <a:t>&lt;</a:t>
            </a:r>
            <a:r>
              <a:rPr lang="en-US" sz="2000" dirty="0" err="1" smtClean="0"/>
              <a:t>c.length</a:t>
            </a:r>
            <a:r>
              <a:rPr lang="en-US" sz="2000" dirty="0" smtClean="0"/>
              <a:t>; </a:t>
            </a:r>
            <a:r>
              <a:rPr lang="en-US" sz="2000" dirty="0" err="1" smtClean="0"/>
              <a:t>i</a:t>
            </a:r>
            <a:r>
              <a:rPr lang="en-US" sz="2000" dirty="0" smtClean="0"/>
              <a:t>++)</a:t>
            </a:r>
          </a:p>
          <a:p>
            <a:pPr>
              <a:buNone/>
            </a:pPr>
            <a:r>
              <a:rPr lang="en-US" sz="2000" dirty="0" smtClean="0"/>
              <a:t>  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 c[</a:t>
            </a:r>
            <a:r>
              <a:rPr lang="en-US" sz="2000" dirty="0" err="1" smtClean="0"/>
              <a:t>i</a:t>
            </a:r>
            <a:r>
              <a:rPr lang="en-US" sz="2000" dirty="0" smtClean="0"/>
              <a:t>].</a:t>
            </a:r>
            <a:r>
              <a:rPr lang="en-US" sz="2000" dirty="0" err="1" smtClean="0"/>
              <a:t>getArea</a:t>
            </a:r>
            <a:r>
              <a:rPr lang="en-US" sz="2000" dirty="0" smtClean="0"/>
              <a:t>());  </a:t>
            </a:r>
          </a:p>
          <a:p>
            <a:pPr>
              <a:buNone/>
            </a:pPr>
            <a:r>
              <a:rPr lang="en-US" sz="2000" dirty="0" smtClean="0"/>
              <a:t>     }//</a:t>
            </a:r>
            <a:r>
              <a:rPr lang="en-US" sz="2000" dirty="0" err="1" smtClean="0"/>
              <a:t>printArea</a:t>
            </a: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    public</a:t>
            </a:r>
            <a:r>
              <a:rPr lang="en-US" sz="2000" dirty="0" smtClean="0"/>
              <a:t> </a:t>
            </a:r>
            <a:r>
              <a:rPr lang="en-US" sz="2000" b="1" dirty="0" smtClean="0"/>
              <a:t>static</a:t>
            </a:r>
            <a:r>
              <a:rPr lang="en-US" sz="2000" dirty="0" smtClean="0"/>
              <a:t> </a:t>
            </a:r>
            <a:r>
              <a:rPr lang="en-US" sz="2000" b="1" dirty="0" smtClean="0"/>
              <a:t>void</a:t>
            </a:r>
            <a:r>
              <a:rPr lang="en-US" sz="2000" dirty="0" smtClean="0"/>
              <a:t> </a:t>
            </a:r>
            <a:r>
              <a:rPr lang="en-US" sz="2000" dirty="0" err="1" smtClean="0"/>
              <a:t>fillCircle</a:t>
            </a:r>
            <a:r>
              <a:rPr lang="en-US" sz="2000" dirty="0" smtClean="0"/>
              <a:t>(Circle c[ ]) { </a:t>
            </a:r>
          </a:p>
          <a:p>
            <a:pPr>
              <a:buNone/>
            </a:pPr>
            <a:r>
              <a:rPr lang="en-US" sz="2000" dirty="0" smtClean="0"/>
              <a:t>       for(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=0; </a:t>
            </a:r>
            <a:r>
              <a:rPr lang="en-US" sz="2000" dirty="0" err="1" smtClean="0"/>
              <a:t>i</a:t>
            </a:r>
            <a:r>
              <a:rPr lang="en-US" sz="2000" dirty="0" smtClean="0"/>
              <a:t>&lt;</a:t>
            </a:r>
            <a:r>
              <a:rPr lang="en-US" sz="2000" dirty="0" err="1" smtClean="0"/>
              <a:t>c.length</a:t>
            </a:r>
            <a:r>
              <a:rPr lang="en-US" sz="2000" dirty="0" smtClean="0"/>
              <a:t>; </a:t>
            </a:r>
            <a:r>
              <a:rPr lang="en-US" sz="2000" dirty="0" err="1" smtClean="0"/>
              <a:t>i</a:t>
            </a:r>
            <a:r>
              <a:rPr lang="en-US" sz="2000" dirty="0" smtClean="0"/>
              <a:t>++){</a:t>
            </a:r>
          </a:p>
          <a:p>
            <a:pPr>
              <a:buNone/>
            </a:pPr>
            <a:r>
              <a:rPr lang="en-US" sz="2000" dirty="0" smtClean="0"/>
              <a:t>          c[</a:t>
            </a:r>
            <a:r>
              <a:rPr lang="en-US" sz="2000" dirty="0" err="1" smtClean="0"/>
              <a:t>i</a:t>
            </a:r>
            <a:r>
              <a:rPr lang="en-US" sz="2000" dirty="0" smtClean="0"/>
              <a:t>]=new Circle( );  </a:t>
            </a:r>
          </a:p>
          <a:p>
            <a:pPr>
              <a:buNone/>
            </a:pPr>
            <a:r>
              <a:rPr lang="en-US" sz="2000" dirty="0" smtClean="0"/>
              <a:t>          double r=</a:t>
            </a:r>
            <a:r>
              <a:rPr lang="en-US" sz="2000" dirty="0" err="1" smtClean="0"/>
              <a:t>Double.parseDouble</a:t>
            </a:r>
            <a:r>
              <a:rPr lang="en-US" sz="2000" dirty="0" smtClean="0"/>
              <a:t>(</a:t>
            </a:r>
            <a:r>
              <a:rPr lang="en-US" sz="2000" dirty="0" err="1" smtClean="0"/>
              <a:t>JOptionPane.showInputDialog</a:t>
            </a:r>
            <a:r>
              <a:rPr lang="en-US" sz="2000" dirty="0" smtClean="0"/>
              <a:t>(“enter radius”));</a:t>
            </a:r>
          </a:p>
          <a:p>
            <a:pPr>
              <a:buNone/>
            </a:pPr>
            <a:r>
              <a:rPr lang="en-US" sz="2000" dirty="0" smtClean="0"/>
              <a:t>          c[</a:t>
            </a:r>
            <a:r>
              <a:rPr lang="en-US" sz="2000" dirty="0" err="1" smtClean="0"/>
              <a:t>i</a:t>
            </a:r>
            <a:r>
              <a:rPr lang="en-US" sz="2000" dirty="0" smtClean="0"/>
              <a:t>].</a:t>
            </a:r>
            <a:r>
              <a:rPr lang="en-US" sz="2000" dirty="0" err="1" smtClean="0"/>
              <a:t>setRadius</a:t>
            </a:r>
            <a:r>
              <a:rPr lang="en-US" sz="2000" dirty="0" smtClean="0"/>
              <a:t>(r);  </a:t>
            </a:r>
          </a:p>
          <a:p>
            <a:pPr>
              <a:buNone/>
            </a:pPr>
            <a:r>
              <a:rPr lang="en-US" sz="2000" dirty="0" smtClean="0"/>
              <a:t>        }//for</a:t>
            </a:r>
          </a:p>
          <a:p>
            <a:pPr>
              <a:buNone/>
            </a:pPr>
            <a:r>
              <a:rPr lang="en-US" sz="2000" dirty="0" smtClean="0"/>
              <a:t>     }//</a:t>
            </a:r>
            <a:r>
              <a:rPr lang="en-US" sz="2000" dirty="0" err="1" smtClean="0"/>
              <a:t>fillCircle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} //class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34847"/>
          </a:xfrm>
        </p:spPr>
        <p:txBody>
          <a:bodyPr/>
          <a:lstStyle/>
          <a:p>
            <a:r>
              <a:rPr lang="en-US" dirty="0" smtClean="0"/>
              <a:t>this keyword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4700"/>
            <a:ext cx="7467600" cy="5349252"/>
          </a:xfrm>
        </p:spPr>
        <p:txBody>
          <a:bodyPr>
            <a:normAutofit/>
          </a:bodyPr>
          <a:lstStyle/>
          <a:p>
            <a:pPr algn="just"/>
            <a:r>
              <a:rPr lang="en-US" i="1" dirty="0" smtClean="0"/>
              <a:t>this</a:t>
            </a:r>
            <a:r>
              <a:rPr lang="en-US" dirty="0" smtClean="0"/>
              <a:t> (small letters) : refers to the object itself, it also can be used inside a constructor to invoke another constructor of the same class.</a:t>
            </a:r>
          </a:p>
          <a:p>
            <a:pPr>
              <a:buNone/>
            </a:pPr>
            <a:r>
              <a:rPr lang="en-US" dirty="0" smtClean="0"/>
              <a:t>class Circle {</a:t>
            </a:r>
          </a:p>
          <a:p>
            <a:pPr>
              <a:buNone/>
            </a:pPr>
            <a:r>
              <a:rPr lang="en-US" dirty="0" smtClean="0"/>
              <a:t>  double radius;</a:t>
            </a:r>
          </a:p>
          <a:p>
            <a:pPr>
              <a:buNone/>
            </a:pPr>
            <a:r>
              <a:rPr lang="en-US" dirty="0" smtClean="0"/>
              <a:t>  Circle(){</a:t>
            </a:r>
          </a:p>
          <a:p>
            <a:pPr>
              <a:buNone/>
            </a:pPr>
            <a:r>
              <a:rPr lang="en-US" dirty="0" smtClean="0"/>
              <a:t>     this(1);</a:t>
            </a:r>
          </a:p>
          <a:p>
            <a:pPr>
              <a:buNone/>
            </a:pPr>
            <a:r>
              <a:rPr lang="en-US" dirty="0" smtClean="0"/>
              <a:t>   }</a:t>
            </a:r>
          </a:p>
          <a:p>
            <a:pPr>
              <a:buNone/>
            </a:pPr>
            <a:r>
              <a:rPr lang="en-US" dirty="0" smtClean="0"/>
              <a:t>  Circle(double radius){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this.radius</a:t>
            </a:r>
            <a:r>
              <a:rPr lang="en-US" dirty="0" smtClean="0"/>
              <a:t>=radius; </a:t>
            </a:r>
          </a:p>
          <a:p>
            <a:pPr>
              <a:buNone/>
            </a:pPr>
            <a:r>
              <a:rPr lang="en-US" dirty="0" smtClean="0"/>
              <a:t>   }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AC5ED3-6C84-4B4B-B95F-6FFF44BC644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28750"/>
          </a:xfrm>
        </p:spPr>
        <p:txBody>
          <a:bodyPr/>
          <a:lstStyle/>
          <a:p>
            <a:r>
              <a:rPr lang="en-US"/>
              <a:t>Passing Objects to Methods</a:t>
            </a:r>
            <a:endParaRPr lang="en-US" b="1">
              <a:latin typeface="Book Antiqua" pitchFamily="18" charset="0"/>
            </a:endParaRPr>
          </a:p>
        </p:txBody>
      </p:sp>
      <p:sp>
        <p:nvSpPr>
          <p:cNvPr id="3696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57350"/>
            <a:ext cx="7848600" cy="245745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Passing by value for primitive type value (the value is passed to the parameter)</a:t>
            </a:r>
          </a:p>
          <a:p>
            <a:pPr>
              <a:spcBef>
                <a:spcPct val="50000"/>
              </a:spcBef>
            </a:pPr>
            <a:r>
              <a:rPr lang="en-US" dirty="0"/>
              <a:t>Passing by value for reference type value (the value is the reference to the </a:t>
            </a:r>
            <a:r>
              <a:rPr lang="en-US" dirty="0" smtClean="0"/>
              <a:t>object just as passing by reference)</a:t>
            </a:r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DFCD8EF-7045-4F97-9382-C77283F47F54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3252"/>
          </a:xfrm>
        </p:spPr>
        <p:txBody>
          <a:bodyPr/>
          <a:lstStyle/>
          <a:p>
            <a:r>
              <a:rPr lang="en-US" dirty="0" smtClean="0"/>
              <a:t>Example – passing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5855" y="1047890"/>
            <a:ext cx="8531375" cy="537301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b="1" dirty="0" smtClean="0"/>
              <a:t>public</a:t>
            </a:r>
            <a:r>
              <a:rPr lang="en-US" sz="2000" dirty="0" smtClean="0"/>
              <a:t> </a:t>
            </a:r>
            <a:r>
              <a:rPr lang="en-US" sz="2000" b="1" dirty="0" smtClean="0"/>
              <a:t>class</a:t>
            </a:r>
            <a:r>
              <a:rPr lang="en-US" sz="2000" dirty="0" smtClean="0"/>
              <a:t> </a:t>
            </a:r>
            <a:r>
              <a:rPr lang="en-US" sz="2000" dirty="0" err="1" smtClean="0"/>
              <a:t>TestPassObject</a:t>
            </a:r>
            <a:r>
              <a:rPr lang="en-US" sz="2000" dirty="0" smtClean="0"/>
              <a:t> {</a:t>
            </a:r>
          </a:p>
          <a:p>
            <a:pPr>
              <a:buNone/>
            </a:pPr>
            <a:r>
              <a:rPr lang="en-US" sz="2000" b="1" dirty="0" smtClean="0"/>
              <a:t>    public</a:t>
            </a:r>
            <a:r>
              <a:rPr lang="en-US" sz="2000" dirty="0" smtClean="0"/>
              <a:t> </a:t>
            </a:r>
            <a:r>
              <a:rPr lang="en-US" sz="2000" b="1" dirty="0" smtClean="0"/>
              <a:t>static</a:t>
            </a:r>
            <a:r>
              <a:rPr lang="en-US" sz="2000" dirty="0" smtClean="0"/>
              <a:t> </a:t>
            </a:r>
            <a:r>
              <a:rPr lang="en-US" sz="2000" b="1" dirty="0" smtClean="0"/>
              <a:t>void</a:t>
            </a:r>
            <a:r>
              <a:rPr lang="en-US" sz="2000" dirty="0" smtClean="0"/>
              <a:t> main(String[] </a:t>
            </a:r>
            <a:r>
              <a:rPr lang="en-US" sz="2000" dirty="0" err="1" smtClean="0"/>
              <a:t>args</a:t>
            </a:r>
            <a:r>
              <a:rPr lang="en-US" sz="2000" dirty="0" smtClean="0"/>
              <a:t>){</a:t>
            </a:r>
          </a:p>
          <a:p>
            <a:pPr>
              <a:buNone/>
            </a:pPr>
            <a:r>
              <a:rPr lang="en-US" sz="2000" dirty="0" smtClean="0"/>
              <a:t>       Circle c1 = </a:t>
            </a:r>
            <a:r>
              <a:rPr lang="en-US" sz="2000" b="1" dirty="0" smtClean="0"/>
              <a:t>new</a:t>
            </a:r>
            <a:r>
              <a:rPr lang="en-US" sz="2000" dirty="0" smtClean="0"/>
              <a:t> Circle(</a:t>
            </a:r>
            <a:r>
              <a:rPr lang="en-US" sz="2000" b="1" dirty="0" smtClean="0"/>
              <a:t>1</a:t>
            </a:r>
            <a:r>
              <a:rPr lang="en-US" sz="2000" dirty="0" smtClean="0"/>
              <a:t>); 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fillCircle</a:t>
            </a:r>
            <a:r>
              <a:rPr lang="en-US" sz="2000" dirty="0" smtClean="0"/>
              <a:t>(c1);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printArea</a:t>
            </a:r>
            <a:r>
              <a:rPr lang="en-US" sz="2000" dirty="0" smtClean="0"/>
              <a:t>(c1); 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</a:t>
            </a:r>
            <a:r>
              <a:rPr lang="en-US" sz="2000" b="1" dirty="0" smtClean="0"/>
              <a:t>"Radius of c1 is "</a:t>
            </a:r>
            <a:r>
              <a:rPr lang="en-US" sz="2000" dirty="0" smtClean="0"/>
              <a:t> + c1.getRadius()); </a:t>
            </a:r>
          </a:p>
          <a:p>
            <a:pPr>
              <a:buNone/>
            </a:pPr>
            <a:r>
              <a:rPr lang="en-US" sz="2000" dirty="0" smtClean="0"/>
              <a:t>   }//main</a:t>
            </a:r>
          </a:p>
          <a:p>
            <a:pPr>
              <a:buNone/>
            </a:pPr>
            <a:r>
              <a:rPr lang="en-US" sz="2000" b="1" dirty="0" smtClean="0"/>
              <a:t>    public</a:t>
            </a:r>
            <a:r>
              <a:rPr lang="en-US" sz="2000" dirty="0" smtClean="0"/>
              <a:t> </a:t>
            </a:r>
            <a:r>
              <a:rPr lang="en-US" sz="2000" b="1" dirty="0" smtClean="0"/>
              <a:t>static</a:t>
            </a:r>
            <a:r>
              <a:rPr lang="en-US" sz="2000" dirty="0" smtClean="0"/>
              <a:t> </a:t>
            </a:r>
            <a:r>
              <a:rPr lang="en-US" sz="2000" b="1" dirty="0" smtClean="0"/>
              <a:t>void</a:t>
            </a:r>
            <a:r>
              <a:rPr lang="en-US" sz="2000" dirty="0" smtClean="0"/>
              <a:t> </a:t>
            </a:r>
            <a:r>
              <a:rPr lang="en-US" sz="2000" dirty="0" err="1" smtClean="0"/>
              <a:t>printArea</a:t>
            </a:r>
            <a:r>
              <a:rPr lang="en-US" sz="2000" dirty="0" smtClean="0"/>
              <a:t>(Circle c) { </a:t>
            </a:r>
          </a:p>
          <a:p>
            <a:pPr>
              <a:buNone/>
            </a:pPr>
            <a:r>
              <a:rPr lang="en-US" sz="2000" dirty="0" smtClean="0"/>
              <a:t>        </a:t>
            </a:r>
            <a:r>
              <a:rPr lang="en-US" sz="2000" dirty="0" err="1" smtClean="0"/>
              <a:t>System.out.println</a:t>
            </a:r>
            <a:r>
              <a:rPr lang="en-US" sz="2000" dirty="0" smtClean="0"/>
              <a:t>( </a:t>
            </a:r>
            <a:r>
              <a:rPr lang="en-US" sz="2000" dirty="0" err="1" smtClean="0"/>
              <a:t>c.getArea</a:t>
            </a:r>
            <a:r>
              <a:rPr lang="en-US" sz="2000" dirty="0" smtClean="0"/>
              <a:t>());  </a:t>
            </a:r>
          </a:p>
          <a:p>
            <a:pPr>
              <a:buNone/>
            </a:pPr>
            <a:r>
              <a:rPr lang="en-US" sz="2000" dirty="0" smtClean="0"/>
              <a:t>     }//</a:t>
            </a:r>
            <a:r>
              <a:rPr lang="en-US" sz="2000" dirty="0" err="1" smtClean="0"/>
              <a:t>printArea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    public</a:t>
            </a:r>
            <a:r>
              <a:rPr lang="en-US" sz="2000" dirty="0" smtClean="0"/>
              <a:t> </a:t>
            </a:r>
            <a:r>
              <a:rPr lang="en-US" sz="2000" b="1" dirty="0" smtClean="0"/>
              <a:t>static</a:t>
            </a:r>
            <a:r>
              <a:rPr lang="en-US" sz="2000" dirty="0" smtClean="0"/>
              <a:t> </a:t>
            </a:r>
            <a:r>
              <a:rPr lang="en-US" sz="2000" b="1" dirty="0" smtClean="0"/>
              <a:t>void</a:t>
            </a:r>
            <a:r>
              <a:rPr lang="en-US" sz="2000" dirty="0" smtClean="0"/>
              <a:t> </a:t>
            </a:r>
            <a:r>
              <a:rPr lang="en-US" sz="2000" dirty="0" err="1" smtClean="0"/>
              <a:t>fillCircle</a:t>
            </a:r>
            <a:r>
              <a:rPr lang="en-US" sz="2000" dirty="0" smtClean="0"/>
              <a:t>(Circle c) { </a:t>
            </a:r>
          </a:p>
          <a:p>
            <a:pPr>
              <a:buNone/>
            </a:pPr>
            <a:r>
              <a:rPr lang="en-US" sz="2000" dirty="0" smtClean="0"/>
              <a:t>       double r=</a:t>
            </a:r>
            <a:r>
              <a:rPr lang="en-US" sz="2000" dirty="0" err="1" smtClean="0"/>
              <a:t>Double.parseDouble</a:t>
            </a:r>
            <a:r>
              <a:rPr lang="en-US" sz="2000" dirty="0" smtClean="0"/>
              <a:t>(</a:t>
            </a:r>
            <a:r>
              <a:rPr lang="en-US" sz="2000" dirty="0" err="1" smtClean="0"/>
              <a:t>JOptionPane.showInputDialog</a:t>
            </a:r>
            <a:r>
              <a:rPr lang="en-US" sz="2000" dirty="0" smtClean="0"/>
              <a:t>(“enter radius”));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r>
              <a:rPr lang="en-US" sz="2000" dirty="0" err="1" smtClean="0"/>
              <a:t>c.setRadius</a:t>
            </a:r>
            <a:r>
              <a:rPr lang="en-US" sz="2000" dirty="0" smtClean="0"/>
              <a:t>(r);  </a:t>
            </a:r>
          </a:p>
          <a:p>
            <a:pPr>
              <a:buNone/>
            </a:pPr>
            <a:r>
              <a:rPr lang="en-US" sz="2000" dirty="0" smtClean="0"/>
              <a:t>     }//</a:t>
            </a:r>
            <a:r>
              <a:rPr lang="en-US" sz="2000" dirty="0" err="1" smtClean="0"/>
              <a:t>fillCircle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 } //class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96AC5ED3-6C84-4B4B-B95F-6FFF44BC644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r>
              <a:rPr lang="en-US"/>
              <a:t>Passing Objects to Methods, cont.</a:t>
            </a:r>
            <a:endParaRPr lang="en-US" b="1">
              <a:latin typeface="Book Antiqua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93AE9B2-119D-4BBA-BD17-B8BB50E19895}" type="slidenum">
              <a:rPr lang="en-US"/>
              <a:pPr/>
              <a:t>5</a:t>
            </a:fld>
            <a:endParaRPr lang="en-US"/>
          </a:p>
        </p:txBody>
      </p:sp>
      <p:sp>
        <p:nvSpPr>
          <p:cNvPr id="370691" name="Rectangle 3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3" name="Rectangle 5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4" name="Rectangle 6"/>
          <p:cNvSpPr>
            <a:spLocks noChangeArrowheads="1"/>
          </p:cNvSpPr>
          <p:nvPr/>
        </p:nvSpPr>
        <p:spPr bwMode="auto">
          <a:xfrm>
            <a:off x="2571750" y="2713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846714" y="2084319"/>
          <a:ext cx="1728225" cy="1723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225"/>
              </a:tblGrid>
              <a:tr h="5344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Stack</a:t>
                      </a:r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main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c1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03900" y="2123229"/>
          <a:ext cx="2419515" cy="28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9515"/>
              </a:tblGrid>
              <a:tr h="53767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</a:p>
                  </a:txBody>
                  <a:tcPr/>
                </a:tc>
              </a:tr>
              <a:tr h="2353329">
                <a:tc>
                  <a:txBody>
                    <a:bodyPr/>
                    <a:lstStyle/>
                    <a:p>
                      <a:pPr algn="l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57520" y="2737710"/>
            <a:ext cx="2112275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smtClean="0"/>
              <a:t>:Circle</a:t>
            </a:r>
          </a:p>
          <a:p>
            <a:r>
              <a:rPr lang="en-US" sz="2000" dirty="0" smtClean="0"/>
              <a:t>radius=</a:t>
            </a:r>
          </a:p>
          <a:p>
            <a:pPr algn="ctr"/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1384385" y="2852925"/>
            <a:ext cx="2573135" cy="4608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r>
              <a:rPr lang="en-US"/>
              <a:t>Passing Objects to Methods, cont.</a:t>
            </a:r>
            <a:endParaRPr lang="en-US" b="1">
              <a:latin typeface="Book Antiqua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93AE9B2-119D-4BBA-BD17-B8BB50E19895}" type="slidenum">
              <a:rPr lang="en-US"/>
              <a:pPr/>
              <a:t>6</a:t>
            </a:fld>
            <a:endParaRPr lang="en-US"/>
          </a:p>
        </p:txBody>
      </p:sp>
      <p:sp>
        <p:nvSpPr>
          <p:cNvPr id="370691" name="Rectangle 3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3" name="Rectangle 5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4" name="Rectangle 6"/>
          <p:cNvSpPr>
            <a:spLocks noChangeArrowheads="1"/>
          </p:cNvSpPr>
          <p:nvPr/>
        </p:nvSpPr>
        <p:spPr bwMode="auto">
          <a:xfrm>
            <a:off x="2571750" y="2713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01070" y="2084319"/>
          <a:ext cx="2649945" cy="2802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945"/>
              </a:tblGrid>
              <a:tr h="5344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Stack</a:t>
                      </a:r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err="1" smtClean="0"/>
                        <a:t>fillCircle</a:t>
                      </a:r>
                      <a:endParaRPr lang="en-US" u="sng" dirty="0" smtClean="0"/>
                    </a:p>
                    <a:p>
                      <a:pPr algn="l"/>
                      <a:r>
                        <a:rPr lang="en-US" u="none" dirty="0" smtClean="0"/>
                        <a:t>c</a:t>
                      </a:r>
                      <a:endParaRPr lang="en-US" u="none" dirty="0"/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/>
                        <a:t>main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c1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03900" y="2123229"/>
          <a:ext cx="2419515" cy="28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9515"/>
              </a:tblGrid>
              <a:tr h="53767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</a:p>
                  </a:txBody>
                  <a:tcPr/>
                </a:tc>
              </a:tr>
              <a:tr h="2353329">
                <a:tc>
                  <a:txBody>
                    <a:bodyPr/>
                    <a:lstStyle/>
                    <a:p>
                      <a:pPr algn="l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57520" y="2737710"/>
            <a:ext cx="2112275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smtClean="0"/>
              <a:t>:Circle</a:t>
            </a:r>
          </a:p>
          <a:p>
            <a:r>
              <a:rPr lang="en-US" sz="2000" dirty="0" smtClean="0"/>
              <a:t>radius=</a:t>
            </a:r>
          </a:p>
          <a:p>
            <a:pPr algn="ctr"/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885120" y="3044951"/>
            <a:ext cx="3072400" cy="13825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769905" y="2968140"/>
            <a:ext cx="3110805" cy="1152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r>
              <a:rPr lang="en-US"/>
              <a:t>Passing Objects to Methods, cont.</a:t>
            </a:r>
            <a:endParaRPr lang="en-US" b="1">
              <a:latin typeface="Book Antiqua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93AE9B2-119D-4BBA-BD17-B8BB50E19895}" type="slidenum">
              <a:rPr lang="en-US"/>
              <a:pPr/>
              <a:t>7</a:t>
            </a:fld>
            <a:endParaRPr lang="en-US"/>
          </a:p>
        </p:txBody>
      </p:sp>
      <p:sp>
        <p:nvSpPr>
          <p:cNvPr id="370691" name="Rectangle 3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3" name="Rectangle 5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4" name="Rectangle 6"/>
          <p:cNvSpPr>
            <a:spLocks noChangeArrowheads="1"/>
          </p:cNvSpPr>
          <p:nvPr/>
        </p:nvSpPr>
        <p:spPr bwMode="auto">
          <a:xfrm>
            <a:off x="2571750" y="2713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01070" y="2084319"/>
          <a:ext cx="2649945" cy="2802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945"/>
              </a:tblGrid>
              <a:tr h="5344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Stack</a:t>
                      </a:r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err="1" smtClean="0"/>
                        <a:t>fillCircle</a:t>
                      </a:r>
                      <a:endParaRPr lang="en-US" u="sng" dirty="0" smtClean="0"/>
                    </a:p>
                    <a:p>
                      <a:pPr algn="l"/>
                      <a:r>
                        <a:rPr lang="en-US" u="none" dirty="0" smtClean="0"/>
                        <a:t>c</a:t>
                      </a:r>
                      <a:endParaRPr lang="en-US" u="none" dirty="0"/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/>
                        <a:t>main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c1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03900" y="2123229"/>
          <a:ext cx="2419515" cy="28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9515"/>
              </a:tblGrid>
              <a:tr h="53767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</a:p>
                  </a:txBody>
                  <a:tcPr/>
                </a:tc>
              </a:tr>
              <a:tr h="2353329">
                <a:tc>
                  <a:txBody>
                    <a:bodyPr/>
                    <a:lstStyle/>
                    <a:p>
                      <a:pPr algn="l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57520" y="2737710"/>
            <a:ext cx="2112275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smtClean="0"/>
              <a:t>:Circle</a:t>
            </a:r>
          </a:p>
          <a:p>
            <a:r>
              <a:rPr lang="en-US" sz="2000" dirty="0" smtClean="0"/>
              <a:t>radius= 20</a:t>
            </a:r>
          </a:p>
          <a:p>
            <a:pPr algn="ctr"/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885120" y="3044951"/>
            <a:ext cx="3072400" cy="13825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769905" y="2968140"/>
            <a:ext cx="3110805" cy="1152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r>
              <a:rPr lang="en-US"/>
              <a:t>Passing Objects to Methods, cont.</a:t>
            </a:r>
            <a:endParaRPr lang="en-US" b="1">
              <a:latin typeface="Book Antiqua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93AE9B2-119D-4BBA-BD17-B8BB50E19895}" type="slidenum">
              <a:rPr lang="en-US"/>
              <a:pPr/>
              <a:t>8</a:t>
            </a:fld>
            <a:endParaRPr lang="en-US"/>
          </a:p>
        </p:txBody>
      </p:sp>
      <p:sp>
        <p:nvSpPr>
          <p:cNvPr id="370691" name="Rectangle 3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3" name="Rectangle 5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4" name="Rectangle 6"/>
          <p:cNvSpPr>
            <a:spLocks noChangeArrowheads="1"/>
          </p:cNvSpPr>
          <p:nvPr/>
        </p:nvSpPr>
        <p:spPr bwMode="auto">
          <a:xfrm>
            <a:off x="2571750" y="2713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01070" y="2084319"/>
          <a:ext cx="2649945" cy="2802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945"/>
              </a:tblGrid>
              <a:tr h="5344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Stack</a:t>
                      </a:r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err="1" smtClean="0"/>
                        <a:t>printArea</a:t>
                      </a:r>
                      <a:endParaRPr lang="en-US" u="sng" dirty="0" smtClean="0"/>
                    </a:p>
                    <a:p>
                      <a:pPr algn="l"/>
                      <a:r>
                        <a:rPr lang="en-US" u="none" dirty="0" smtClean="0"/>
                        <a:t>c</a:t>
                      </a:r>
                      <a:endParaRPr lang="en-US" u="none" dirty="0"/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/>
                        <a:t>main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c1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03900" y="2123229"/>
          <a:ext cx="2419515" cy="28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9515"/>
              </a:tblGrid>
              <a:tr h="53767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</a:p>
                  </a:txBody>
                  <a:tcPr/>
                </a:tc>
              </a:tr>
              <a:tr h="2353329">
                <a:tc>
                  <a:txBody>
                    <a:bodyPr/>
                    <a:lstStyle/>
                    <a:p>
                      <a:pPr algn="l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57520" y="2737710"/>
            <a:ext cx="2112275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smtClean="0"/>
              <a:t>:Circle</a:t>
            </a:r>
          </a:p>
          <a:p>
            <a:r>
              <a:rPr lang="en-US" sz="2000" dirty="0" smtClean="0"/>
              <a:t>radius= 20</a:t>
            </a:r>
          </a:p>
          <a:p>
            <a:pPr algn="ctr"/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885120" y="3044951"/>
            <a:ext cx="3072400" cy="13825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769905" y="2968140"/>
            <a:ext cx="3110805" cy="1152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492250" y="2315256"/>
          <a:ext cx="2393310" cy="9985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3310"/>
              </a:tblGrid>
              <a:tr h="99853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</a:p>
                    <a:p>
                      <a:r>
                        <a:rPr lang="en-US" dirty="0" smtClean="0"/>
                        <a:t>1256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762000"/>
          </a:xfrm>
        </p:spPr>
        <p:txBody>
          <a:bodyPr/>
          <a:lstStyle/>
          <a:p>
            <a:r>
              <a:rPr lang="en-US"/>
              <a:t>Passing Objects to Methods, cont.</a:t>
            </a:r>
            <a:endParaRPr lang="en-US" b="1">
              <a:latin typeface="Book Antiqua" pitchFamily="18" charset="0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93AE9B2-119D-4BBA-BD17-B8BB50E19895}" type="slidenum">
              <a:rPr lang="en-US"/>
              <a:pPr/>
              <a:t>9</a:t>
            </a:fld>
            <a:endParaRPr lang="en-US"/>
          </a:p>
        </p:txBody>
      </p:sp>
      <p:sp>
        <p:nvSpPr>
          <p:cNvPr id="370691" name="Rectangle 3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2" name="Rectangle 4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3" name="Rectangle 5"/>
          <p:cNvSpPr>
            <a:spLocks noChangeArrowheads="1"/>
          </p:cNvSpPr>
          <p:nvPr/>
        </p:nvSpPr>
        <p:spPr bwMode="auto">
          <a:xfrm>
            <a:off x="2598738" y="21145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70694" name="Rectangle 6"/>
          <p:cNvSpPr>
            <a:spLocks noChangeArrowheads="1"/>
          </p:cNvSpPr>
          <p:nvPr/>
        </p:nvSpPr>
        <p:spPr bwMode="auto">
          <a:xfrm>
            <a:off x="2571750" y="2713038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01070" y="2084319"/>
          <a:ext cx="2649945" cy="1723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9945"/>
              </a:tblGrid>
              <a:tr h="5344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Stack</a:t>
                      </a:r>
                    </a:p>
                  </a:txBody>
                  <a:tcPr/>
                </a:tc>
              </a:tr>
              <a:tr h="1079100">
                <a:tc>
                  <a:txBody>
                    <a:bodyPr/>
                    <a:lstStyle/>
                    <a:p>
                      <a:pPr algn="l"/>
                      <a:r>
                        <a:rPr lang="en-US" u="sng" dirty="0" smtClean="0"/>
                        <a:t>main</a:t>
                      </a:r>
                    </a:p>
                    <a:p>
                      <a:pPr algn="l"/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c1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803900" y="2123229"/>
          <a:ext cx="2419515" cy="289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9515"/>
              </a:tblGrid>
              <a:tr h="53767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Heap</a:t>
                      </a:r>
                    </a:p>
                  </a:txBody>
                  <a:tcPr/>
                </a:tc>
              </a:tr>
              <a:tr h="2353329">
                <a:tc>
                  <a:txBody>
                    <a:bodyPr/>
                    <a:lstStyle/>
                    <a:p>
                      <a:pPr algn="l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957520" y="2737710"/>
            <a:ext cx="2112275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smtClean="0"/>
              <a:t>:Circle</a:t>
            </a:r>
          </a:p>
          <a:p>
            <a:r>
              <a:rPr lang="en-US" sz="2000" dirty="0" smtClean="0"/>
              <a:t>radius= 20</a:t>
            </a:r>
          </a:p>
          <a:p>
            <a:pPr algn="ctr"/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923525" y="3044952"/>
            <a:ext cx="3033995" cy="3072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492250" y="2315256"/>
          <a:ext cx="2393310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3310"/>
              </a:tblGrid>
              <a:tr h="998530"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</a:p>
                    <a:p>
                      <a:r>
                        <a:rPr lang="en-US" dirty="0" smtClean="0"/>
                        <a:t>1256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Radius of c1 is 20</a:t>
                      </a:r>
                      <a:endParaRPr lang="en-US" dirty="0" smtClean="0"/>
                    </a:p>
                    <a:p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20532</TotalTime>
  <Words>709</Words>
  <Application>Microsoft Office PowerPoint</Application>
  <PresentationFormat>On-screen Show (4:3)</PresentationFormat>
  <Paragraphs>202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Book Antiqua</vt:lpstr>
      <vt:lpstr>Century Schoolbook</vt:lpstr>
      <vt:lpstr>Courier</vt:lpstr>
      <vt:lpstr>Courier New</vt:lpstr>
      <vt:lpstr>Monotype Sorts</vt:lpstr>
      <vt:lpstr>Times New Roman</vt:lpstr>
      <vt:lpstr>Wingdings</vt:lpstr>
      <vt:lpstr>Wingdings 2</vt:lpstr>
      <vt:lpstr>Oriel</vt:lpstr>
      <vt:lpstr>Microsoft Word Picture</vt:lpstr>
      <vt:lpstr>Part 2: Objects and Classes </vt:lpstr>
      <vt:lpstr>this keyword</vt:lpstr>
      <vt:lpstr>Passing Objects to Methods</vt:lpstr>
      <vt:lpstr>Example – passing objects</vt:lpstr>
      <vt:lpstr>Passing Objects to Methods, cont.</vt:lpstr>
      <vt:lpstr>Passing Objects to Methods, cont.</vt:lpstr>
      <vt:lpstr>Passing Objects to Methods, cont.</vt:lpstr>
      <vt:lpstr>Passing Objects to Methods, cont.</vt:lpstr>
      <vt:lpstr>Passing Objects to Methods, cont.</vt:lpstr>
      <vt:lpstr>Can you trace the following:</vt:lpstr>
      <vt:lpstr>Can you trace the following:</vt:lpstr>
      <vt:lpstr>Example – passing primitive data type</vt:lpstr>
      <vt:lpstr>Example – passing primitive data type</vt:lpstr>
      <vt:lpstr>Example – passing primitive data type</vt:lpstr>
      <vt:lpstr>Example – passing primitive data type</vt:lpstr>
      <vt:lpstr>Example – passing primitive data type</vt:lpstr>
      <vt:lpstr>Array of Objects</vt:lpstr>
      <vt:lpstr>Array of Objects, cont.</vt:lpstr>
      <vt:lpstr>Array of Objects, cont.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 Objects and Classes</dc:title>
  <dc:creator>Y. Daniel Liang</dc:creator>
  <cp:lastModifiedBy>Huda Saadeh</cp:lastModifiedBy>
  <cp:revision>264</cp:revision>
  <dcterms:created xsi:type="dcterms:W3CDTF">1995-06-10T17:31:50Z</dcterms:created>
  <dcterms:modified xsi:type="dcterms:W3CDTF">2015-10-13T11:27:30Z</dcterms:modified>
</cp:coreProperties>
</file>