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58"/>
  </p:notesMasterIdLst>
  <p:handoutMasterIdLst>
    <p:handoutMasterId r:id="rId59"/>
  </p:handoutMasterIdLst>
  <p:sldIdLst>
    <p:sldId id="265" r:id="rId5"/>
    <p:sldId id="310" r:id="rId6"/>
    <p:sldId id="324" r:id="rId7"/>
    <p:sldId id="325" r:id="rId8"/>
    <p:sldId id="430" r:id="rId9"/>
    <p:sldId id="431" r:id="rId10"/>
    <p:sldId id="489" r:id="rId11"/>
    <p:sldId id="326" r:id="rId12"/>
    <p:sldId id="327" r:id="rId13"/>
    <p:sldId id="479" r:id="rId14"/>
    <p:sldId id="328" r:id="rId15"/>
    <p:sldId id="329" r:id="rId16"/>
    <p:sldId id="333" r:id="rId17"/>
    <p:sldId id="454" r:id="rId18"/>
    <p:sldId id="335" r:id="rId19"/>
    <p:sldId id="426" r:id="rId20"/>
    <p:sldId id="337" r:id="rId21"/>
    <p:sldId id="338" r:id="rId22"/>
    <p:sldId id="339" r:id="rId23"/>
    <p:sldId id="340" r:id="rId24"/>
    <p:sldId id="490" r:id="rId25"/>
    <p:sldId id="487" r:id="rId26"/>
    <p:sldId id="348" r:id="rId27"/>
    <p:sldId id="350" r:id="rId28"/>
    <p:sldId id="352" r:id="rId29"/>
    <p:sldId id="353" r:id="rId30"/>
    <p:sldId id="467" r:id="rId31"/>
    <p:sldId id="471" r:id="rId32"/>
    <p:sldId id="488" r:id="rId33"/>
    <p:sldId id="464" r:id="rId34"/>
    <p:sldId id="434" r:id="rId35"/>
    <p:sldId id="485" r:id="rId36"/>
    <p:sldId id="367" r:id="rId37"/>
    <p:sldId id="368" r:id="rId38"/>
    <p:sldId id="369" r:id="rId39"/>
    <p:sldId id="370" r:id="rId40"/>
    <p:sldId id="371" r:id="rId41"/>
    <p:sldId id="372" r:id="rId42"/>
    <p:sldId id="373" r:id="rId43"/>
    <p:sldId id="493" r:id="rId44"/>
    <p:sldId id="374" r:id="rId45"/>
    <p:sldId id="375" r:id="rId46"/>
    <p:sldId id="384" r:id="rId47"/>
    <p:sldId id="439" r:id="rId48"/>
    <p:sldId id="477" r:id="rId49"/>
    <p:sldId id="385" r:id="rId50"/>
    <p:sldId id="387" r:id="rId51"/>
    <p:sldId id="495" r:id="rId52"/>
    <p:sldId id="391" r:id="rId53"/>
    <p:sldId id="392" r:id="rId54"/>
    <p:sldId id="394" r:id="rId55"/>
    <p:sldId id="398" r:id="rId56"/>
    <p:sldId id="401" r:id="rId57"/>
  </p:sldIdLst>
  <p:sldSz cx="12188825" cy="6858000"/>
  <p:notesSz cx="6858000" cy="9144000"/>
  <p:custDataLst>
    <p:tags r:id="rId60"/>
  </p:custData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12FF6-3DF0-0828-5EF4-B011DD308DF6}" v="71" dt="2019-12-18T08:47:29.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1" autoAdjust="0"/>
    <p:restoredTop sz="97869" autoAdjust="0"/>
  </p:normalViewPr>
  <p:slideViewPr>
    <p:cSldViewPr showGuides="1">
      <p:cViewPr varScale="1">
        <p:scale>
          <a:sx n="86" d="100"/>
          <a:sy n="86" d="100"/>
        </p:scale>
        <p:origin x="72" y="28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0"/>
    </p:cViewPr>
  </p:sorterViewPr>
  <p:notesViewPr>
    <p:cSldViewPr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5E640B8-84E0-4918-8D32-2DA907C40CB3}" type="datetime1">
              <a:rPr lang="en-GB" smtClean="0"/>
              <a:t>18/12/2019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9F912AB-2776-42F2-A957-313FC7EFEDB9}" type="slidenum">
              <a:rPr lang="en-GB" smtClean="0"/>
              <a:t>‹#›</a:t>
            </a:fld>
            <a:endParaRPr lang="en-GB"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CCBA2-4B54-4BA8-A1FE-CF186AA3561A}" type="datetime1">
              <a:rPr lang="en-GB" noProof="0" smtClean="0"/>
              <a:pPr/>
              <a:t>18/12/2019</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en-GB" noProof="0" smtClean="0"/>
              <a:t>‹#›</a:t>
            </a:fld>
            <a:endParaRPr lang="en-GB"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3"/>
          <p:cNvSpPr>
            <a:spLocks noGrp="1"/>
          </p:cNvSpPr>
          <p:nvPr>
            <p:ph type="sldNum" sz="quarter" idx="11"/>
          </p:nvPr>
        </p:nvSpPr>
        <p:spPr/>
        <p:txBody>
          <a:bodyPr/>
          <a:lstStyle/>
          <a:p>
            <a:pPr rtl="0"/>
            <a:fld id="{F93199CD-3E1B-4AE6-990F-76F925F5EA9F}" type="slidenum">
              <a:rPr lang="en-GB" smtClean="0"/>
              <a:t>1</a:t>
            </a:fld>
            <a:endParaRPr lang="en-GB" dirty="0"/>
          </a:p>
        </p:txBody>
      </p:sp>
    </p:spTree>
    <p:extLst>
      <p:ext uri="{BB962C8B-B14F-4D97-AF65-F5344CB8AC3E}">
        <p14:creationId xmlns:p14="http://schemas.microsoft.com/office/powerpoint/2010/main" val="227517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3"/>
          <p:cNvSpPr>
            <a:spLocks noGrp="1"/>
          </p:cNvSpPr>
          <p:nvPr>
            <p:ph type="sldNum" sz="quarter" idx="11"/>
          </p:nvPr>
        </p:nvSpPr>
        <p:spPr/>
        <p:txBody>
          <a:bodyPr/>
          <a:lstStyle/>
          <a:p>
            <a:pPr rtl="0"/>
            <a:fld id="{F93199CD-3E1B-4AE6-990F-76F925F5EA9F}" type="slidenum">
              <a:rPr lang="en-GB" smtClean="0"/>
              <a:t>2</a:t>
            </a:fld>
            <a:endParaRPr lang="en-GB" dirty="0"/>
          </a:p>
        </p:txBody>
      </p:sp>
    </p:spTree>
    <p:extLst>
      <p:ext uri="{BB962C8B-B14F-4D97-AF65-F5344CB8AC3E}">
        <p14:creationId xmlns:p14="http://schemas.microsoft.com/office/powerpoint/2010/main" val="322294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t>The rate of drug release from this polymer matrix diffusion-controlled DDS is time dependent and is defined at steady state by       </a:t>
                </a:r>
                <a14:m>
                  <m:oMath xmlns:m="http://schemas.openxmlformats.org/officeDocument/2006/math">
                    <m:f>
                      <m:fPr>
                        <m:ctrlPr>
                          <a:rPr lang="en-US" sz="1200" i="1" smtClean="0">
                            <a:solidFill>
                              <a:schemeClr val="accent1"/>
                            </a:solidFill>
                            <a:latin typeface="Cambria Math" panose="02040503050406030204" pitchFamily="18" charset="0"/>
                          </a:rPr>
                        </m:ctrlPr>
                      </m:fPr>
                      <m:num>
                        <m:r>
                          <a:rPr lang="en-US" sz="1200" i="1">
                            <a:solidFill>
                              <a:schemeClr val="accent1"/>
                            </a:solidFill>
                            <a:latin typeface="Cambria Math"/>
                          </a:rPr>
                          <m:t>𝑄</m:t>
                        </m:r>
                      </m:num>
                      <m:den>
                        <m:r>
                          <a:rPr lang="en-US" sz="1200" i="1">
                            <a:solidFill>
                              <a:schemeClr val="accent1"/>
                            </a:solidFill>
                            <a:latin typeface="Cambria Math"/>
                          </a:rPr>
                          <m:t>𝑡</m:t>
                        </m:r>
                        <m:f>
                          <m:fPr>
                            <m:type m:val="skw"/>
                            <m:ctrlPr>
                              <a:rPr lang="en-US" sz="1200" i="1">
                                <a:solidFill>
                                  <a:schemeClr val="accent1"/>
                                </a:solidFill>
                                <a:latin typeface="Cambria Math" panose="02040503050406030204" pitchFamily="18" charset="0"/>
                              </a:rPr>
                            </m:ctrlPr>
                          </m:fPr>
                          <m:num>
                            <m:r>
                              <a:rPr lang="en-US" sz="1200" i="1">
                                <a:solidFill>
                                  <a:schemeClr val="accent1"/>
                                </a:solidFill>
                                <a:latin typeface="Cambria Math"/>
                              </a:rPr>
                              <m:t>1</m:t>
                            </m:r>
                          </m:num>
                          <m:den>
                            <m:r>
                              <a:rPr lang="en-US" sz="1200" i="1">
                                <a:solidFill>
                                  <a:schemeClr val="accent1"/>
                                </a:solidFill>
                                <a:latin typeface="Cambria Math"/>
                              </a:rPr>
                              <m:t>2</m:t>
                            </m:r>
                          </m:den>
                        </m:f>
                      </m:den>
                    </m:f>
                    <m:r>
                      <a:rPr lang="en-US" sz="1200" i="1">
                        <a:solidFill>
                          <a:schemeClr val="accent1"/>
                        </a:solidFill>
                        <a:latin typeface="Cambria Math"/>
                      </a:rPr>
                      <m:t>=(2</m:t>
                    </m:r>
                    <m:r>
                      <a:rPr lang="en-US" sz="1200" i="1">
                        <a:solidFill>
                          <a:schemeClr val="accent1"/>
                        </a:solidFill>
                        <a:latin typeface="Cambria Math"/>
                      </a:rPr>
                      <m:t>𝐴𝐶𝑟𝐷</m:t>
                    </m:r>
                    <m:sSup>
                      <m:sSupPr>
                        <m:ctrlPr>
                          <a:rPr lang="en-US" sz="1200" i="1">
                            <a:solidFill>
                              <a:schemeClr val="accent1"/>
                            </a:solidFill>
                            <a:latin typeface="Cambria Math" panose="02040503050406030204" pitchFamily="18" charset="0"/>
                          </a:rPr>
                        </m:ctrlPr>
                      </m:sSupPr>
                      <m:e>
                        <m:r>
                          <a:rPr lang="en-US" sz="1200" b="0" i="1" smtClean="0">
                            <a:solidFill>
                              <a:schemeClr val="accent1"/>
                            </a:solidFill>
                            <a:latin typeface="Cambria Math" panose="02040503050406030204" pitchFamily="18" charset="0"/>
                          </a:rPr>
                          <m:t>𝑝</m:t>
                        </m:r>
                        <m:r>
                          <a:rPr lang="en-US" sz="1200" i="1">
                            <a:solidFill>
                              <a:schemeClr val="accent1"/>
                            </a:solidFill>
                            <a:latin typeface="Cambria Math"/>
                          </a:rPr>
                          <m:t>)</m:t>
                        </m:r>
                      </m:e>
                      <m:sup>
                        <m:f>
                          <m:fPr>
                            <m:type m:val="skw"/>
                            <m:ctrlPr>
                              <a:rPr lang="en-US" sz="1200" i="1">
                                <a:solidFill>
                                  <a:schemeClr val="accent1"/>
                                </a:solidFill>
                                <a:latin typeface="Cambria Math" panose="02040503050406030204" pitchFamily="18" charset="0"/>
                              </a:rPr>
                            </m:ctrlPr>
                          </m:fPr>
                          <m:num>
                            <m:r>
                              <a:rPr lang="en-US" sz="1200" i="1">
                                <a:solidFill>
                                  <a:schemeClr val="accent1"/>
                                </a:solidFill>
                                <a:latin typeface="Cambria Math"/>
                              </a:rPr>
                              <m:t>1</m:t>
                            </m:r>
                          </m:num>
                          <m:den>
                            <m:r>
                              <a:rPr lang="en-US" sz="1200" i="1">
                                <a:solidFill>
                                  <a:schemeClr val="accent1"/>
                                </a:solidFill>
                                <a:latin typeface="Cambria Math"/>
                              </a:rPr>
                              <m:t>2</m:t>
                            </m:r>
                          </m:den>
                        </m:f>
                      </m:sup>
                    </m:sSup>
                  </m:oMath>
                </a14:m>
                <a:endParaRPr lang="en-US" sz="1200" dirty="0"/>
              </a:p>
              <a:p>
                <a:pPr marL="0" indent="0">
                  <a:buNone/>
                </a:pPr>
                <a:r>
                  <a:rPr lang="en-US" sz="1200" dirty="0"/>
                  <a:t>Where </a:t>
                </a:r>
                <a:r>
                  <a:rPr lang="en-US" sz="1200" dirty="0">
                    <a:solidFill>
                      <a:schemeClr val="accent1"/>
                    </a:solidFill>
                  </a:rPr>
                  <a:t>A</a:t>
                </a:r>
                <a:r>
                  <a:rPr lang="en-US" sz="1200" dirty="0"/>
                  <a:t> is the initial drug loading dose in the polymer matrix; </a:t>
                </a:r>
                <a:r>
                  <a:rPr lang="en-US" sz="1200" dirty="0">
                    <a:solidFill>
                      <a:schemeClr val="accent1"/>
                    </a:solidFill>
                  </a:rPr>
                  <a:t>Cr</a:t>
                </a:r>
                <a:r>
                  <a:rPr lang="en-US" sz="1200" dirty="0"/>
                  <a:t> is the drug solubility in the polymer, which is also the drug reservoir concentration in the system, and </a:t>
                </a:r>
                <a:r>
                  <a:rPr lang="en-US" sz="1200" dirty="0" err="1">
                    <a:solidFill>
                      <a:schemeClr val="accent1"/>
                    </a:solidFill>
                  </a:rPr>
                  <a:t>Dp</a:t>
                </a:r>
                <a:r>
                  <a:rPr lang="en-US" sz="1200" dirty="0"/>
                  <a:t> is the diffusivity of the drug molecules in the polymer matrix.</a:t>
                </a:r>
              </a:p>
              <a:p>
                <a:endParaRPr lang="en-US" dirty="0"/>
              </a:p>
            </p:txBody>
          </p:sp>
        </mc:Choice>
        <mc:Fallback xmlns="">
          <p:sp>
            <p:nvSpPr>
              <p:cNvPr id="3" name="Notes Placeholder 2"/>
              <p:cNvSpPr>
                <a:spLocks noGrp="1"/>
              </p:cNvSpPr>
              <p:nvPr>
                <p:ph type="body" idx="1"/>
              </p:nvPr>
            </p:nvSpPr>
            <p:spPr/>
            <p:txBody>
              <a:bodyPr/>
              <a:lstStyle/>
              <a:p>
                <a:r>
                  <a:rPr lang="en-US" sz="1200" dirty="0" smtClean="0"/>
                  <a:t>The rate of drug release from this polymer matrix diffusion-controlled DDS is time dependent and is defined at steady state by       </a:t>
                </a:r>
                <a:r>
                  <a:rPr lang="en-US" sz="1200" i="0">
                    <a:solidFill>
                      <a:schemeClr val="accent1"/>
                    </a:solidFill>
                    <a:latin typeface="Cambria Math"/>
                  </a:rPr>
                  <a:t>𝑄</a:t>
                </a:r>
                <a:r>
                  <a:rPr lang="en-US" sz="1200" i="0" smtClean="0">
                    <a:solidFill>
                      <a:schemeClr val="accent1"/>
                    </a:solidFill>
                    <a:latin typeface="Cambria Math"/>
                  </a:rPr>
                  <a:t>/(</a:t>
                </a:r>
                <a:r>
                  <a:rPr lang="en-US" sz="1200" i="0">
                    <a:solidFill>
                      <a:schemeClr val="accent1"/>
                    </a:solidFill>
                    <a:latin typeface="Cambria Math"/>
                  </a:rPr>
                  <a:t>𝑡 1⁄2</a:t>
                </a:r>
                <a:r>
                  <a:rPr lang="en-US" sz="1200" i="0" smtClean="0">
                    <a:solidFill>
                      <a:schemeClr val="accent1"/>
                    </a:solidFill>
                    <a:latin typeface="Cambria Math"/>
                  </a:rPr>
                  <a:t>)</a:t>
                </a:r>
                <a:r>
                  <a:rPr lang="en-US" sz="1200" i="0">
                    <a:solidFill>
                      <a:schemeClr val="accent1"/>
                    </a:solidFill>
                    <a:latin typeface="Cambria Math"/>
                  </a:rPr>
                  <a:t>=(2𝐴𝐶𝑟𝐷〖</a:t>
                </a:r>
                <a:r>
                  <a:rPr lang="en-US" sz="1200" b="0" i="0" smtClean="0">
                    <a:solidFill>
                      <a:schemeClr val="accent1"/>
                    </a:solidFill>
                    <a:latin typeface="Cambria Math" panose="02040503050406030204" pitchFamily="18" charset="0"/>
                  </a:rPr>
                  <a:t>𝑝</a:t>
                </a:r>
                <a:r>
                  <a:rPr lang="en-US" sz="1200" i="0">
                    <a:solidFill>
                      <a:schemeClr val="accent1"/>
                    </a:solidFill>
                    <a:latin typeface="Cambria Math"/>
                  </a:rPr>
                  <a:t>)〗^(1⁄2)</a:t>
                </a:r>
                <a:endParaRPr lang="en-US" sz="1200" dirty="0" smtClean="0"/>
              </a:p>
              <a:p>
                <a:pPr marL="0" indent="0">
                  <a:buNone/>
                </a:pPr>
                <a:r>
                  <a:rPr lang="en-US" sz="1200" dirty="0" smtClean="0"/>
                  <a:t>Where </a:t>
                </a:r>
                <a:r>
                  <a:rPr lang="en-US" sz="1200" dirty="0" smtClean="0">
                    <a:solidFill>
                      <a:schemeClr val="accent1"/>
                    </a:solidFill>
                  </a:rPr>
                  <a:t>A</a:t>
                </a:r>
                <a:r>
                  <a:rPr lang="en-US" sz="1200" dirty="0" smtClean="0"/>
                  <a:t> is the initial drug loading dose in the polymer matrix; </a:t>
                </a:r>
                <a:r>
                  <a:rPr lang="en-US" sz="1200" dirty="0" smtClean="0">
                    <a:solidFill>
                      <a:schemeClr val="accent1"/>
                    </a:solidFill>
                  </a:rPr>
                  <a:t>Cr</a:t>
                </a:r>
                <a:r>
                  <a:rPr lang="en-US" sz="1200" dirty="0" smtClean="0"/>
                  <a:t> is the drug solubility in the polymer, which is also the drug reservoir concentration in the system, and </a:t>
                </a:r>
                <a:r>
                  <a:rPr lang="en-US" sz="1200" dirty="0" err="1" smtClean="0">
                    <a:solidFill>
                      <a:schemeClr val="accent1"/>
                    </a:solidFill>
                  </a:rPr>
                  <a:t>Dp</a:t>
                </a:r>
                <a:r>
                  <a:rPr lang="en-US" sz="1200" dirty="0" smtClean="0"/>
                  <a:t> is the diffusivity of the drug molecules in the polymer matrix.</a:t>
                </a:r>
                <a:endParaRPr lang="en-US" sz="1200" dirty="0"/>
              </a:p>
              <a:p>
                <a:endParaRPr lang="en-US" dirty="0"/>
              </a:p>
            </p:txBody>
          </p:sp>
        </mc:Fallback>
      </mc:AlternateContent>
      <p:sp>
        <p:nvSpPr>
          <p:cNvPr id="4" name="Date Placeholder 3"/>
          <p:cNvSpPr>
            <a:spLocks noGrp="1"/>
          </p:cNvSpPr>
          <p:nvPr>
            <p:ph type="dt" idx="10"/>
          </p:nvPr>
        </p:nvSpPr>
        <p:spPr/>
        <p:txBody>
          <a:bodyPr/>
          <a:lstStyle/>
          <a:p>
            <a:fld id="{0A8CCBA2-4B54-4BA8-A1FE-CF186AA3561A}" type="datetime1">
              <a:rPr lang="en-GB" noProof="0" smtClean="0"/>
              <a:pPr/>
              <a:t>18/12/2019</a:t>
            </a:fld>
            <a:endParaRPr lang="en-GB" noProof="0" dirty="0"/>
          </a:p>
        </p:txBody>
      </p:sp>
      <p:sp>
        <p:nvSpPr>
          <p:cNvPr id="5" name="Slide Number Placeholder 4"/>
          <p:cNvSpPr>
            <a:spLocks noGrp="1"/>
          </p:cNvSpPr>
          <p:nvPr>
            <p:ph type="sldNum" sz="quarter" idx="11"/>
          </p:nvPr>
        </p:nvSpPr>
        <p:spPr/>
        <p:txBody>
          <a:bodyPr/>
          <a:lstStyle/>
          <a:p>
            <a:pPr rtl="0"/>
            <a:fld id="{F93199CD-3E1B-4AE6-990F-76F925F5EA9F}" type="slidenum">
              <a:rPr lang="en-GB" noProof="0" smtClean="0"/>
              <a:t>24</a:t>
            </a:fld>
            <a:endParaRPr lang="en-GB" noProof="0" dirty="0"/>
          </a:p>
        </p:txBody>
      </p:sp>
    </p:spTree>
    <p:extLst>
      <p:ext uri="{BB962C8B-B14F-4D97-AF65-F5344CB8AC3E}">
        <p14:creationId xmlns:p14="http://schemas.microsoft.com/office/powerpoint/2010/main" val="1533604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drug reservoir can also be formulated by directly dispersing</a:t>
            </a:r>
            <a:r>
              <a:rPr lang="en-US" baseline="0" dirty="0"/>
              <a:t> the drug </a:t>
            </a:r>
            <a:r>
              <a:rPr lang="en-US" dirty="0"/>
              <a:t>in a pressure sensitive polymer.</a:t>
            </a:r>
            <a:r>
              <a:rPr lang="en-US" baseline="0" dirty="0"/>
              <a:t> </a:t>
            </a:r>
            <a:r>
              <a:rPr lang="en-US" baseline="0" dirty="0" err="1"/>
              <a:t>Eg</a:t>
            </a:r>
            <a:r>
              <a:rPr lang="en-US" baseline="0" dirty="0"/>
              <a:t>. , poly(isobutylene) or poly acrylate</a:t>
            </a:r>
            <a:endParaRPr lang="en-US" dirty="0"/>
          </a:p>
        </p:txBody>
      </p:sp>
      <p:sp>
        <p:nvSpPr>
          <p:cNvPr id="4" name="Slide Number Placeholder 3"/>
          <p:cNvSpPr>
            <a:spLocks noGrp="1"/>
          </p:cNvSpPr>
          <p:nvPr>
            <p:ph type="sldNum" sz="quarter" idx="10"/>
          </p:nvPr>
        </p:nvSpPr>
        <p:spPr/>
        <p:txBody>
          <a:bodyPr/>
          <a:lstStyle/>
          <a:p>
            <a:fld id="{FB6AA316-1E60-49E8-B46F-E41BF519697E}" type="slidenum">
              <a:rPr lang="en-US" smtClean="0"/>
              <a:t>26</a:t>
            </a:fld>
            <a:endParaRPr lang="en-US"/>
          </a:p>
        </p:txBody>
      </p:sp>
    </p:spTree>
    <p:extLst>
      <p:ext uri="{BB962C8B-B14F-4D97-AF65-F5344CB8AC3E}">
        <p14:creationId xmlns:p14="http://schemas.microsoft.com/office/powerpoint/2010/main" val="276795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A8CCBA2-4B54-4BA8-A1FE-CF186AA3561A}" type="datetime1">
              <a:rPr lang="en-GB" noProof="0" smtClean="0"/>
              <a:pPr/>
              <a:t>18/12/2019</a:t>
            </a:fld>
            <a:endParaRPr lang="en-GB" noProof="0" dirty="0"/>
          </a:p>
        </p:txBody>
      </p:sp>
      <p:sp>
        <p:nvSpPr>
          <p:cNvPr id="5" name="Slide Number Placeholder 4"/>
          <p:cNvSpPr>
            <a:spLocks noGrp="1"/>
          </p:cNvSpPr>
          <p:nvPr>
            <p:ph type="sldNum" sz="quarter" idx="11"/>
          </p:nvPr>
        </p:nvSpPr>
        <p:spPr/>
        <p:txBody>
          <a:bodyPr/>
          <a:lstStyle/>
          <a:p>
            <a:pPr rtl="0"/>
            <a:fld id="{F93199CD-3E1B-4AE6-990F-76F925F5EA9F}" type="slidenum">
              <a:rPr lang="en-GB" noProof="0" smtClean="0"/>
              <a:t>30</a:t>
            </a:fld>
            <a:endParaRPr lang="en-GB" noProof="0" dirty="0"/>
          </a:p>
        </p:txBody>
      </p:sp>
    </p:spTree>
    <p:extLst>
      <p:ext uri="{BB962C8B-B14F-4D97-AF65-F5344CB8AC3E}">
        <p14:creationId xmlns:p14="http://schemas.microsoft.com/office/powerpoint/2010/main" val="163966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The resultant drug-polymer dispersion is then molded to form a solid medicated disk in situ on a drug-impermeable metallic plastic laminate, with surrounding adhesive rim, by injection molding under instantaneous heating.</a:t>
            </a:r>
          </a:p>
          <a:p>
            <a:endParaRPr lang="en-US" dirty="0"/>
          </a:p>
        </p:txBody>
      </p:sp>
      <p:sp>
        <p:nvSpPr>
          <p:cNvPr id="4" name="Date Placeholder 3"/>
          <p:cNvSpPr>
            <a:spLocks noGrp="1"/>
          </p:cNvSpPr>
          <p:nvPr>
            <p:ph type="dt" idx="10"/>
          </p:nvPr>
        </p:nvSpPr>
        <p:spPr/>
        <p:txBody>
          <a:bodyPr/>
          <a:lstStyle/>
          <a:p>
            <a:fld id="{0A8CCBA2-4B54-4BA8-A1FE-CF186AA3561A}" type="datetime1">
              <a:rPr lang="en-GB" noProof="0" smtClean="0"/>
              <a:pPr/>
              <a:t>18/12/2019</a:t>
            </a:fld>
            <a:endParaRPr lang="en-GB" noProof="0" dirty="0"/>
          </a:p>
        </p:txBody>
      </p:sp>
      <p:sp>
        <p:nvSpPr>
          <p:cNvPr id="5" name="Slide Number Placeholder 4"/>
          <p:cNvSpPr>
            <a:spLocks noGrp="1"/>
          </p:cNvSpPr>
          <p:nvPr>
            <p:ph type="sldNum" sz="quarter" idx="11"/>
          </p:nvPr>
        </p:nvSpPr>
        <p:spPr/>
        <p:txBody>
          <a:bodyPr/>
          <a:lstStyle/>
          <a:p>
            <a:pPr rtl="0"/>
            <a:fld id="{F93199CD-3E1B-4AE6-990F-76F925F5EA9F}" type="slidenum">
              <a:rPr lang="en-GB" noProof="0" smtClean="0"/>
              <a:t>32</a:t>
            </a:fld>
            <a:endParaRPr lang="en-GB" noProof="0" dirty="0"/>
          </a:p>
        </p:txBody>
      </p:sp>
    </p:spTree>
    <p:extLst>
      <p:ext uri="{BB962C8B-B14F-4D97-AF65-F5344CB8AC3E}">
        <p14:creationId xmlns:p14="http://schemas.microsoft.com/office/powerpoint/2010/main" val="3730077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rtlCol="0" anchor="b">
            <a:normAutofit/>
          </a:bodyPr>
          <a:lstStyle>
            <a:lvl1pPr>
              <a:lnSpc>
                <a:spcPct val="80000"/>
              </a:lnSpc>
              <a:defRPr sz="6600">
                <a:solidFill>
                  <a:schemeClr val="tx1"/>
                </a:solidFill>
              </a:defRPr>
            </a:lvl1pPr>
          </a:lstStyle>
          <a:p>
            <a:pPr rtl="0"/>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rtlCol="0">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524FAD18-3452-4B34-A4E4-22E2785B07A3}" type="datetime1">
              <a:rPr lang="en-GB" noProof="0" smtClean="0"/>
              <a:pPr/>
              <a:t>18/12/2019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522412" y="381001"/>
            <a:ext cx="7391399" cy="5638800"/>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5460E6D5-3A36-474F-AC94-B8AFE39F4B9F}" type="datetime1">
              <a:rPr lang="en-GB" noProof="0" smtClean="0"/>
              <a:pPr/>
              <a:t>18/12/2019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lvl5pPr>
              <a:defRPr/>
            </a:lvl5pPr>
            <a:lvl6pPr>
              <a:defRPr/>
            </a:lvl6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lvl1pPr>
              <a:defRPr/>
            </a:lvl1pPr>
          </a:lstStyle>
          <a:p>
            <a:fld id="{C4A29AA5-5093-4317-9676-5AAD084B5371}" type="datetime1">
              <a:rPr lang="en-GB" noProof="0" smtClean="0"/>
              <a:pPr/>
              <a:t>18/12/2019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rtlCol="0" anchor="b">
            <a:normAutofit/>
          </a:bodyPr>
          <a:lstStyle>
            <a:lvl1pPr algn="l">
              <a:lnSpc>
                <a:spcPct val="80000"/>
              </a:lnSpc>
              <a:defRPr sz="4800" b="0" cap="none" baseline="0"/>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65213" y="5410200"/>
            <a:ext cx="8687333" cy="609601"/>
          </a:xfrm>
        </p:spPr>
        <p:txBody>
          <a:bodyPr rtlCol="0"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p:txBody>
          <a:bodyPr rtlCol="0"/>
          <a:lstStyle>
            <a:lvl1pPr>
              <a:defRPr/>
            </a:lvl1pPr>
          </a:lstStyle>
          <a:p>
            <a:fld id="{8747D80C-6BD3-4457-9BF2-F38B91E1760B}" type="datetime1">
              <a:rPr lang="en-GB" noProof="0" smtClean="0"/>
              <a:pPr/>
              <a:t>18/12/2019</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504781" y="1905001"/>
            <a:ext cx="4419599" cy="41148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229183" y="1905001"/>
            <a:ext cx="4419600" cy="41148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p:cNvSpPr>
            <a:spLocks noGrp="1"/>
          </p:cNvSpPr>
          <p:nvPr>
            <p:ph type="dt" sz="half" idx="10"/>
          </p:nvPr>
        </p:nvSpPr>
        <p:spPr/>
        <p:txBody>
          <a:bodyPr rtlCol="0"/>
          <a:lstStyle>
            <a:lvl1pPr>
              <a:defRPr/>
            </a:lvl1pPr>
          </a:lstStyle>
          <a:p>
            <a:fld id="{66C4F072-D182-4F34-9168-71309E6FC15D}" type="datetime1">
              <a:rPr lang="en-GB" noProof="0" smtClean="0"/>
              <a:pPr/>
              <a:t>18/12/2019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2411" y="1905000"/>
            <a:ext cx="4416552" cy="762000"/>
          </a:xfrm>
        </p:spPr>
        <p:txBody>
          <a:bodyPr rtlCol="0"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522411" y="2743201"/>
            <a:ext cx="4416552" cy="3276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249861" y="1905000"/>
            <a:ext cx="4416552" cy="762000"/>
          </a:xfrm>
        </p:spPr>
        <p:txBody>
          <a:bodyPr rtlCol="0"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249861" y="2743201"/>
            <a:ext cx="4416552" cy="3276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p:cNvSpPr>
            <a:spLocks noGrp="1"/>
          </p:cNvSpPr>
          <p:nvPr>
            <p:ph type="dt" sz="half" idx="10"/>
          </p:nvPr>
        </p:nvSpPr>
        <p:spPr/>
        <p:txBody>
          <a:bodyPr rtlCol="0"/>
          <a:lstStyle>
            <a:lvl1pPr>
              <a:defRPr/>
            </a:lvl1pPr>
          </a:lstStyle>
          <a:p>
            <a:fld id="{21C63926-2464-408C-8904-4232F2FB7505}" type="datetime1">
              <a:rPr lang="en-GB" noProof="0" smtClean="0"/>
              <a:pPr/>
              <a:t>18/12/2019</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Date Placeholder 2"/>
          <p:cNvSpPr>
            <a:spLocks noGrp="1"/>
          </p:cNvSpPr>
          <p:nvPr>
            <p:ph type="dt" sz="half" idx="10"/>
          </p:nvPr>
        </p:nvSpPr>
        <p:spPr/>
        <p:txBody>
          <a:bodyPr rtlCol="0"/>
          <a:lstStyle>
            <a:lvl1pPr>
              <a:defRPr/>
            </a:lvl1pPr>
          </a:lstStyle>
          <a:p>
            <a:fld id="{577B8FD6-44DF-43B3-A4BA-D401B01CA3D6}" type="datetime1">
              <a:rPr lang="en-GB" noProof="0" smtClean="0"/>
              <a:pPr/>
              <a:t>18/12/2019</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lvl1pPr>
          </a:lstStyle>
          <a:p>
            <a:fld id="{046A95A5-D665-4DFD-86CF-4B6DC5E916C0}" type="datetime1">
              <a:rPr lang="en-GB" smtClean="0"/>
              <a:pPr/>
              <a:t>18/12/2019</a:t>
            </a:fld>
            <a:endParaRPr lang="en-GB" dirty="0"/>
          </a:p>
        </p:txBody>
      </p:sp>
      <p:sp>
        <p:nvSpPr>
          <p:cNvPr id="3" name="Footer Placeholder 2"/>
          <p:cNvSpPr>
            <a:spLocks noGrp="1"/>
          </p:cNvSpPr>
          <p:nvPr>
            <p:ph type="ftr" sz="quarter" idx="11"/>
          </p:nvPr>
        </p:nvSpPr>
        <p:spPr/>
        <p:txBody>
          <a:bodyPr rtlCol="0"/>
          <a:lstStyle/>
          <a:p>
            <a:pPr rtl="0"/>
            <a:endParaRPr lang="en-US" noProof="0" dirty="0"/>
          </a:p>
        </p:txBody>
      </p:sp>
      <p:sp>
        <p:nvSpPr>
          <p:cNvPr id="4" name="Slide Number Placeholder 3"/>
          <p:cNvSpPr>
            <a:spLocks noGrp="1"/>
          </p:cNvSpPr>
          <p:nvPr>
            <p:ph type="sldNum" sz="quarter" idx="12"/>
          </p:nvPr>
        </p:nvSpPr>
        <p:spPr/>
        <p:txBody>
          <a:bodyPr rtlCol="0"/>
          <a:lstStyle/>
          <a:p>
            <a:pPr rtl="0"/>
            <a:fld id="{2A013F82-EE5E-44EE-A61D-E31C6657F26F}" type="slidenum">
              <a:rPr lang="en-US" noProof="0" smtClean="0"/>
              <a:t>‹#›</a:t>
            </a:fld>
            <a:endParaRPr lang="en-US"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rtlCol="0" anchor="b">
            <a:noAutofit/>
          </a:bodyPr>
          <a:lstStyle>
            <a:lvl1pPr algn="l">
              <a:lnSpc>
                <a:spcPct val="90000"/>
              </a:lnSpc>
              <a:defRPr sz="3600" b="0" baseline="0">
                <a:solidFill>
                  <a:schemeClr val="tx1"/>
                </a:solidFill>
              </a:defRPr>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4951414" y="685800"/>
            <a:ext cx="6400800" cy="53340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1065213" y="4648200"/>
            <a:ext cx="3581399" cy="1371600"/>
          </a:xfrm>
        </p:spPr>
        <p:txBody>
          <a:bodyPr rtlCol="0">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lvl1pPr>
              <a:defRPr/>
            </a:lvl1pPr>
          </a:lstStyle>
          <a:p>
            <a:fld id="{D1B8704E-D0C5-4444-8D2F-E840C3C7CB66}" type="datetime1">
              <a:rPr lang="en-GB" smtClean="0"/>
              <a:pPr/>
              <a:t>18/12/2019</a:t>
            </a:fld>
            <a:endParaRPr lang="en-GB"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t>‹#›</a:t>
            </a:fld>
            <a:endParaRPr lang="en-GB"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2" name="Title 1"/>
          <p:cNvSpPr>
            <a:spLocks noGrp="1"/>
          </p:cNvSpPr>
          <p:nvPr>
            <p:ph type="title"/>
          </p:nvPr>
        </p:nvSpPr>
        <p:spPr>
          <a:xfrm>
            <a:off x="1055604" y="1905000"/>
            <a:ext cx="3596607" cy="2667000"/>
          </a:xfrm>
        </p:spPr>
        <p:txBody>
          <a:bodyPr rtlCol="0" anchor="b">
            <a:normAutofit/>
          </a:bodyPr>
          <a:lstStyle>
            <a:lvl1pPr algn="l">
              <a:lnSpc>
                <a:spcPct val="90000"/>
              </a:lnSpc>
              <a:defRPr sz="3600" b="0" i="0" baseline="0">
                <a:solidFill>
                  <a:schemeClr val="tx1"/>
                </a:solidFill>
              </a:defRPr>
            </a:lvl1pPr>
          </a:lstStyle>
          <a:p>
            <a:pPr rtl="0"/>
            <a:r>
              <a:rPr lang="en-US" noProof="0"/>
              <a:t>Click to edit Master title style</a:t>
            </a:r>
            <a:endParaRPr lang="en-GB" noProof="0" dirty="0"/>
          </a:p>
        </p:txBody>
      </p:sp>
      <p:sp>
        <p:nvSpPr>
          <p:cNvPr id="4" name="Text Placeholder 3"/>
          <p:cNvSpPr>
            <a:spLocks noGrp="1"/>
          </p:cNvSpPr>
          <p:nvPr>
            <p:ph type="body" sz="half" idx="2"/>
          </p:nvPr>
        </p:nvSpPr>
        <p:spPr>
          <a:xfrm>
            <a:off x="1065213" y="4648200"/>
            <a:ext cx="3581399" cy="1371600"/>
          </a:xfrm>
        </p:spPr>
        <p:txBody>
          <a:bodyPr rtlCol="0">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noProof="0"/>
              <a:t>Click to edit Master text styles</a:t>
            </a:r>
          </a:p>
        </p:txBody>
      </p:sp>
      <p:sp>
        <p:nvSpPr>
          <p:cNvPr id="5" name="Date Placeholder 4"/>
          <p:cNvSpPr>
            <a:spLocks noGrp="1"/>
          </p:cNvSpPr>
          <p:nvPr>
            <p:ph type="dt" sz="half" idx="10"/>
          </p:nvPr>
        </p:nvSpPr>
        <p:spPr/>
        <p:txBody>
          <a:bodyPr rtlCol="0"/>
          <a:lstStyle>
            <a:lvl1pPr>
              <a:defRPr/>
            </a:lvl1pPr>
          </a:lstStyle>
          <a:p>
            <a:fld id="{B885DF5B-ECA0-4CD8-95E6-32A3810A8D0D}" type="datetime1">
              <a:rPr lang="en-GB" noProof="0" smtClean="0"/>
              <a:pPr/>
              <a:t>18/12/2019</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2A013F82-EE5E-44EE-A61D-E31C6657F26F}" type="slidenum">
              <a:rPr lang="en-GB" noProof="0" smtClean="0"/>
              <a:pPr/>
              <a:t>‹#›</a:t>
            </a:fld>
            <a:endParaRPr lang="en-GB"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63994019-A16A-49AD-89DF-43D74BC1D771}" type="datetime1">
              <a:rPr lang="en-GB" noProof="0" smtClean="0"/>
              <a:pPr/>
              <a:t>18/12/2019</a:t>
            </a:fld>
            <a:endParaRPr lang="en-GB" noProof="0"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n-GB" noProof="0"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2A013F82-EE5E-44EE-A61D-E31C6657F26F}" type="slidenum">
              <a:rPr lang="en-GB" noProof="0" smtClean="0"/>
              <a:pPr/>
              <a:t>‹#›</a:t>
            </a:fld>
            <a:endParaRPr lang="en-GB"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0.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77788" y="476672"/>
            <a:ext cx="9937104" cy="2895600"/>
          </a:xfrm>
        </p:spPr>
        <p:txBody>
          <a:bodyPr rtlCol="0">
            <a:normAutofit/>
          </a:bodyPr>
          <a:lstStyle/>
          <a:p>
            <a:r>
              <a:rPr lang="en-US" dirty="0">
                <a:solidFill>
                  <a:srgbClr val="FFFF00"/>
                </a:solidFill>
              </a:rPr>
              <a:t>Concepts and System Design for Rate-Controlled Drug Delivery</a:t>
            </a:r>
          </a:p>
        </p:txBody>
      </p:sp>
      <p:pic>
        <p:nvPicPr>
          <p:cNvPr id="1026" name="Picture 2" descr="Image result for concept and system design for rate controlled drug delivery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1135">
            <a:off x="5891696" y="3153994"/>
            <a:ext cx="4419600" cy="29527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7788" y="5805264"/>
            <a:ext cx="4115229" cy="584775"/>
          </a:xfrm>
          <a:prstGeom prst="rect">
            <a:avLst/>
          </a:prstGeom>
          <a:noFill/>
        </p:spPr>
        <p:txBody>
          <a:bodyPr wrap="none" rtlCol="0">
            <a:spAutoFit/>
          </a:bodyPr>
          <a:lstStyle/>
          <a:p>
            <a:r>
              <a:rPr lang="en-US" sz="3200" dirty="0">
                <a:solidFill>
                  <a:srgbClr val="00B0F0"/>
                </a:solidFill>
                <a:latin typeface="Comic Sans MS" panose="030F0702030302020204" pitchFamily="66" charset="0"/>
              </a:rPr>
              <a:t>Dr. Majed R. </a:t>
            </a:r>
            <a:r>
              <a:rPr lang="en-US" sz="3200" dirty="0" err="1">
                <a:solidFill>
                  <a:srgbClr val="00B0F0"/>
                </a:solidFill>
                <a:latin typeface="Comic Sans MS" panose="030F0702030302020204" pitchFamily="66" charset="0"/>
              </a:rPr>
              <a:t>Feddah</a:t>
            </a:r>
            <a:endParaRPr lang="en-US" sz="3200"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584"/>
            <a:ext cx="12188824" cy="6893584"/>
          </a:xfrm>
        </p:spPr>
      </p:pic>
      <p:sp>
        <p:nvSpPr>
          <p:cNvPr id="4" name="Date Placeholder 3"/>
          <p:cNvSpPr>
            <a:spLocks noGrp="1"/>
          </p:cNvSpPr>
          <p:nvPr>
            <p:ph type="dt" sz="half" idx="10"/>
          </p:nvPr>
        </p:nvSpPr>
        <p:spPr/>
        <p:txBody>
          <a:bodyPr/>
          <a:lstStyle/>
          <a:p>
            <a:fld id="{C4A29AA5-5093-4317-9676-5AAD084B5371}" type="datetime1">
              <a:rPr lang="en-GB" noProof="0" smtClean="0"/>
              <a:pPr/>
              <a:t>18/12/2019</a:t>
            </a:fld>
            <a:endParaRPr lang="en-GB" noProof="0" dirty="0"/>
          </a:p>
        </p:txBody>
      </p:sp>
    </p:spTree>
    <p:extLst>
      <p:ext uri="{BB962C8B-B14F-4D97-AF65-F5344CB8AC3E}">
        <p14:creationId xmlns:p14="http://schemas.microsoft.com/office/powerpoint/2010/main" val="78650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8583" cy="1371600"/>
          </a:xfrm>
        </p:spPr>
        <p:txBody>
          <a:bodyPr>
            <a:noAutofit/>
          </a:bodyPr>
          <a:lstStyle/>
          <a:p>
            <a:pPr algn="ctr"/>
            <a:r>
              <a:rPr lang="en-US" sz="4000" dirty="0">
                <a:solidFill>
                  <a:srgbClr val="FFFF00"/>
                </a:solidFill>
              </a:rPr>
              <a:t>II. CLASSIFICATION OF RATE-CONTROLLED DRUG DELIVERY SYSTMS</a:t>
            </a:r>
          </a:p>
        </p:txBody>
      </p:sp>
      <p:sp>
        <p:nvSpPr>
          <p:cNvPr id="3" name="Content Placeholder 2"/>
          <p:cNvSpPr>
            <a:spLocks noGrp="1"/>
          </p:cNvSpPr>
          <p:nvPr>
            <p:ph idx="1"/>
          </p:nvPr>
        </p:nvSpPr>
        <p:spPr>
          <a:xfrm>
            <a:off x="1522413" y="1904999"/>
            <a:ext cx="9134391" cy="4548337"/>
          </a:xfrm>
        </p:spPr>
        <p:txBody>
          <a:bodyPr>
            <a:noAutofit/>
          </a:bodyPr>
          <a:lstStyle/>
          <a:p>
            <a:r>
              <a:rPr lang="en-US" sz="3200" dirty="0"/>
              <a:t>Based on their technical sophistication controlled release drug delivery systems can be classified into four categories:  </a:t>
            </a:r>
            <a:r>
              <a:rPr lang="en-US" sz="3200" dirty="0">
                <a:solidFill>
                  <a:srgbClr val="00B0F0"/>
                </a:solidFill>
              </a:rPr>
              <a:t>(figure 3)</a:t>
            </a:r>
          </a:p>
          <a:p>
            <a:endParaRPr lang="en-US" sz="3000" dirty="0">
              <a:solidFill>
                <a:srgbClr val="00B0F0"/>
              </a:solidFill>
            </a:endParaRPr>
          </a:p>
          <a:p>
            <a:pPr marL="1147762" lvl="3" indent="-514350">
              <a:buFont typeface="+mj-lt"/>
              <a:buAutoNum type="arabicPeriod"/>
            </a:pPr>
            <a:r>
              <a:rPr lang="en-US" sz="3200" dirty="0"/>
              <a:t>Rate-preprogrammed DDS.</a:t>
            </a:r>
          </a:p>
          <a:p>
            <a:pPr marL="1147762" lvl="3" indent="-514350">
              <a:buFont typeface="+mj-lt"/>
              <a:buAutoNum type="arabicPeriod"/>
            </a:pPr>
            <a:r>
              <a:rPr lang="en-US" sz="3200" dirty="0"/>
              <a:t>Activation modulated DDS.</a:t>
            </a:r>
          </a:p>
          <a:p>
            <a:pPr marL="1147762" lvl="3" indent="-514350">
              <a:buFont typeface="+mj-lt"/>
              <a:buAutoNum type="arabicPeriod"/>
            </a:pPr>
            <a:r>
              <a:rPr lang="en-US" sz="3200" dirty="0"/>
              <a:t>Feedback regulated DDS.</a:t>
            </a:r>
          </a:p>
          <a:p>
            <a:pPr marL="1147762" lvl="3" indent="-514350">
              <a:buFont typeface="+mj-lt"/>
              <a:buAutoNum type="arabicPeriod"/>
            </a:pPr>
            <a:r>
              <a:rPr lang="en-US" sz="3200" dirty="0"/>
              <a:t>Site targeting DDS.</a:t>
            </a:r>
          </a:p>
        </p:txBody>
      </p:sp>
    </p:spTree>
    <p:extLst>
      <p:ext uri="{BB962C8B-B14F-4D97-AF65-F5344CB8AC3E}">
        <p14:creationId xmlns:p14="http://schemas.microsoft.com/office/powerpoint/2010/main" val="339214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73132" y="678340"/>
            <a:ext cx="5005855" cy="2681356"/>
          </a:xfrm>
          <a:prstGeom prst="rect">
            <a:avLst/>
          </a:prstGeom>
        </p:spPr>
      </p:pic>
      <p:sp>
        <p:nvSpPr>
          <p:cNvPr id="5" name="TextBox 4"/>
          <p:cNvSpPr txBox="1"/>
          <p:nvPr/>
        </p:nvSpPr>
        <p:spPr>
          <a:xfrm>
            <a:off x="6958508" y="144658"/>
            <a:ext cx="4039183" cy="461665"/>
          </a:xfrm>
          <a:prstGeom prst="rect">
            <a:avLst/>
          </a:prstGeom>
          <a:noFill/>
        </p:spPr>
        <p:txBody>
          <a:bodyPr wrap="none" rtlCol="0">
            <a:spAutoFit/>
          </a:bodyPr>
          <a:lstStyle/>
          <a:p>
            <a:r>
              <a:rPr lang="en-US" sz="2400" b="1" dirty="0">
                <a:solidFill>
                  <a:srgbClr val="FFFF00"/>
                </a:solidFill>
              </a:rPr>
              <a:t>2. Activation modulated DDS</a:t>
            </a:r>
          </a:p>
        </p:txBody>
      </p:sp>
      <p:sp>
        <p:nvSpPr>
          <p:cNvPr id="6" name="TextBox 5"/>
          <p:cNvSpPr txBox="1"/>
          <p:nvPr/>
        </p:nvSpPr>
        <p:spPr>
          <a:xfrm>
            <a:off x="713925" y="144658"/>
            <a:ext cx="4057521" cy="461665"/>
          </a:xfrm>
          <a:prstGeom prst="rect">
            <a:avLst/>
          </a:prstGeom>
          <a:noFill/>
        </p:spPr>
        <p:txBody>
          <a:bodyPr wrap="none" rtlCol="0">
            <a:spAutoFit/>
          </a:bodyPr>
          <a:lstStyle/>
          <a:p>
            <a:r>
              <a:rPr lang="en-US" sz="2400" b="1" dirty="0">
                <a:solidFill>
                  <a:srgbClr val="FFFF00"/>
                </a:solidFill>
              </a:rPr>
              <a:t>1. Rate-preprogrammed DDS</a:t>
            </a:r>
          </a:p>
        </p:txBody>
      </p:sp>
      <p:sp>
        <p:nvSpPr>
          <p:cNvPr id="7" name="TextBox 6"/>
          <p:cNvSpPr txBox="1"/>
          <p:nvPr/>
        </p:nvSpPr>
        <p:spPr>
          <a:xfrm>
            <a:off x="909836" y="3429000"/>
            <a:ext cx="3773790" cy="461665"/>
          </a:xfrm>
          <a:prstGeom prst="rect">
            <a:avLst/>
          </a:prstGeom>
          <a:noFill/>
        </p:spPr>
        <p:txBody>
          <a:bodyPr wrap="none" rtlCol="0">
            <a:spAutoFit/>
          </a:bodyPr>
          <a:lstStyle/>
          <a:p>
            <a:r>
              <a:rPr lang="en-US" sz="2400" b="1" dirty="0">
                <a:solidFill>
                  <a:srgbClr val="FFFF00"/>
                </a:solidFill>
              </a:rPr>
              <a:t>3. Feedback regulated DDS</a:t>
            </a:r>
          </a:p>
        </p:txBody>
      </p:sp>
      <p:pic>
        <p:nvPicPr>
          <p:cNvPr id="8" name="Picture 7"/>
          <p:cNvPicPr>
            <a:picLocks noChangeAspect="1"/>
          </p:cNvPicPr>
          <p:nvPr/>
        </p:nvPicPr>
        <p:blipFill>
          <a:blip r:embed="rId3"/>
          <a:stretch>
            <a:fillRect/>
          </a:stretch>
        </p:blipFill>
        <p:spPr>
          <a:xfrm>
            <a:off x="470562" y="3977354"/>
            <a:ext cx="5011137" cy="2631255"/>
          </a:xfrm>
          <a:prstGeom prst="rect">
            <a:avLst/>
          </a:prstGeom>
        </p:spPr>
      </p:pic>
      <p:pic>
        <p:nvPicPr>
          <p:cNvPr id="10" name="Picture 9"/>
          <p:cNvPicPr>
            <a:picLocks noChangeAspect="1"/>
          </p:cNvPicPr>
          <p:nvPr/>
        </p:nvPicPr>
        <p:blipFill>
          <a:blip r:embed="rId4"/>
          <a:stretch>
            <a:fillRect/>
          </a:stretch>
        </p:blipFill>
        <p:spPr>
          <a:xfrm>
            <a:off x="6382444" y="3976409"/>
            <a:ext cx="4896543" cy="2632201"/>
          </a:xfrm>
          <a:prstGeom prst="rect">
            <a:avLst/>
          </a:prstGeom>
        </p:spPr>
      </p:pic>
      <p:sp>
        <p:nvSpPr>
          <p:cNvPr id="11" name="TextBox 10"/>
          <p:cNvSpPr txBox="1"/>
          <p:nvPr/>
        </p:nvSpPr>
        <p:spPr>
          <a:xfrm>
            <a:off x="7174532" y="3429000"/>
            <a:ext cx="2996846" cy="461665"/>
          </a:xfrm>
          <a:prstGeom prst="rect">
            <a:avLst/>
          </a:prstGeom>
          <a:noFill/>
        </p:spPr>
        <p:txBody>
          <a:bodyPr wrap="none" rtlCol="0">
            <a:spAutoFit/>
          </a:bodyPr>
          <a:lstStyle/>
          <a:p>
            <a:r>
              <a:rPr lang="en-US" sz="2400" b="1" dirty="0">
                <a:solidFill>
                  <a:srgbClr val="FFFF00"/>
                </a:solidFill>
              </a:rPr>
              <a:t>4. Site targeting DDS</a:t>
            </a:r>
          </a:p>
        </p:txBody>
      </p:sp>
      <p:pic>
        <p:nvPicPr>
          <p:cNvPr id="15" name="Picture 14"/>
          <p:cNvPicPr>
            <a:picLocks noChangeAspect="1"/>
          </p:cNvPicPr>
          <p:nvPr/>
        </p:nvPicPr>
        <p:blipFill>
          <a:blip r:embed="rId5"/>
          <a:stretch>
            <a:fillRect/>
          </a:stretch>
        </p:blipFill>
        <p:spPr>
          <a:xfrm>
            <a:off x="405779" y="692696"/>
            <a:ext cx="5112569" cy="2667000"/>
          </a:xfrm>
          <a:prstGeom prst="rect">
            <a:avLst/>
          </a:prstGeom>
        </p:spPr>
      </p:pic>
      <p:sp>
        <p:nvSpPr>
          <p:cNvPr id="2" name="TextBox 1"/>
          <p:cNvSpPr txBox="1"/>
          <p:nvPr/>
        </p:nvSpPr>
        <p:spPr>
          <a:xfrm>
            <a:off x="4582244" y="2019018"/>
            <a:ext cx="513282" cy="276999"/>
          </a:xfrm>
          <a:prstGeom prst="rect">
            <a:avLst/>
          </a:prstGeom>
          <a:noFill/>
        </p:spPr>
        <p:txBody>
          <a:bodyPr wrap="none" rtlCol="0">
            <a:spAutoFit/>
          </a:bodyPr>
          <a:lstStyle/>
          <a:p>
            <a:r>
              <a:rPr lang="en-US" sz="1200" b="1" dirty="0">
                <a:solidFill>
                  <a:schemeClr val="bg2"/>
                </a:solidFill>
              </a:rPr>
              <a:t>Drug</a:t>
            </a:r>
          </a:p>
        </p:txBody>
      </p:sp>
      <p:sp>
        <p:nvSpPr>
          <p:cNvPr id="4" name="Rectangle 3"/>
          <p:cNvSpPr/>
          <p:nvPr/>
        </p:nvSpPr>
        <p:spPr>
          <a:xfrm>
            <a:off x="4855556" y="116632"/>
            <a:ext cx="1635384" cy="523220"/>
          </a:xfrm>
          <a:prstGeom prst="rect">
            <a:avLst/>
          </a:prstGeom>
        </p:spPr>
        <p:txBody>
          <a:bodyPr wrap="none">
            <a:spAutoFit/>
          </a:bodyPr>
          <a:lstStyle/>
          <a:p>
            <a:r>
              <a:rPr lang="en-US" sz="2800" b="1" dirty="0"/>
              <a:t> </a:t>
            </a:r>
            <a:r>
              <a:rPr lang="en-US" sz="2800" b="1" dirty="0">
                <a:solidFill>
                  <a:srgbClr val="00B0F0"/>
                </a:solidFill>
              </a:rPr>
              <a:t>(figure 3)</a:t>
            </a:r>
          </a:p>
        </p:txBody>
      </p:sp>
    </p:spTree>
    <p:extLst>
      <p:ext uri="{BB962C8B-B14F-4D97-AF65-F5344CB8AC3E}">
        <p14:creationId xmlns:p14="http://schemas.microsoft.com/office/powerpoint/2010/main" val="318124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182644" y="4489856"/>
            <a:ext cx="3393663" cy="1850055"/>
          </a:xfrm>
          <a:prstGeom prst="rect">
            <a:avLst/>
          </a:prstGeom>
        </p:spPr>
      </p:pic>
      <p:sp>
        <p:nvSpPr>
          <p:cNvPr id="2" name="Title 1"/>
          <p:cNvSpPr>
            <a:spLocks noGrp="1"/>
          </p:cNvSpPr>
          <p:nvPr>
            <p:ph type="title"/>
          </p:nvPr>
        </p:nvSpPr>
        <p:spPr>
          <a:xfrm>
            <a:off x="1197403" y="260648"/>
            <a:ext cx="9144001" cy="771872"/>
          </a:xfrm>
        </p:spPr>
        <p:txBody>
          <a:bodyPr>
            <a:normAutofit/>
          </a:bodyPr>
          <a:lstStyle/>
          <a:p>
            <a:r>
              <a:rPr lang="en-US" sz="4000" dirty="0">
                <a:solidFill>
                  <a:srgbClr val="FFFF00"/>
                </a:solidFill>
              </a:rPr>
              <a:t>III. Rate preprogrammed D.D.S</a:t>
            </a:r>
          </a:p>
        </p:txBody>
      </p:sp>
      <p:sp>
        <p:nvSpPr>
          <p:cNvPr id="3" name="Content Placeholder 2"/>
          <p:cNvSpPr>
            <a:spLocks noGrp="1"/>
          </p:cNvSpPr>
          <p:nvPr>
            <p:ph idx="1"/>
          </p:nvPr>
        </p:nvSpPr>
        <p:spPr>
          <a:xfrm>
            <a:off x="606364" y="1340768"/>
            <a:ext cx="10969943" cy="4978308"/>
          </a:xfrm>
        </p:spPr>
        <p:txBody>
          <a:bodyPr>
            <a:noAutofit/>
          </a:bodyPr>
          <a:lstStyle/>
          <a:p>
            <a:pPr algn="justLow"/>
            <a:r>
              <a:rPr lang="en-US" sz="3200" dirty="0">
                <a:solidFill>
                  <a:schemeClr val="tx2"/>
                </a:solidFill>
              </a:rPr>
              <a:t>In this group of controlled release drug devilry systems, the release of drug molecules from the delivery systems has been prep-programmed at specific rate profiles. </a:t>
            </a:r>
          </a:p>
          <a:p>
            <a:pPr algn="justLow"/>
            <a:r>
              <a:rPr lang="en-US" sz="3200" dirty="0">
                <a:solidFill>
                  <a:schemeClr val="tx2"/>
                </a:solidFill>
              </a:rPr>
              <a:t>This was done by system design, which </a:t>
            </a:r>
            <a:r>
              <a:rPr lang="en-US" sz="3200" dirty="0">
                <a:solidFill>
                  <a:schemeClr val="accent2"/>
                </a:solidFill>
              </a:rPr>
              <a:t>controls the molecular diffusion of drug molecules in and/or across the barrier medium within or surrounding the delivery system. </a:t>
            </a:r>
          </a:p>
          <a:p>
            <a:pPr algn="justLow"/>
            <a:r>
              <a:rPr lang="en-US" sz="3200" dirty="0">
                <a:solidFill>
                  <a:schemeClr val="accent3">
                    <a:lumMod val="40000"/>
                    <a:lumOff val="60000"/>
                  </a:schemeClr>
                </a:solidFill>
              </a:rPr>
              <a:t>Fick’s lows of diffusion are often followed.</a:t>
            </a:r>
          </a:p>
          <a:p>
            <a:pPr algn="justLow"/>
            <a:r>
              <a:rPr lang="en-US" sz="3200" dirty="0"/>
              <a:t>These systems can be further classified as </a:t>
            </a:r>
          </a:p>
          <a:p>
            <a:pPr algn="justLow"/>
            <a:r>
              <a:rPr lang="en-US" sz="3200" dirty="0"/>
              <a:t>follows: </a:t>
            </a:r>
          </a:p>
          <a:p>
            <a:pPr algn="justLow"/>
            <a:endParaRPr lang="en-US" sz="3200" dirty="0">
              <a:solidFill>
                <a:schemeClr val="accent3">
                  <a:lumMod val="40000"/>
                  <a:lumOff val="60000"/>
                </a:schemeClr>
              </a:solidFill>
            </a:endParaRPr>
          </a:p>
        </p:txBody>
      </p:sp>
      <p:sp>
        <p:nvSpPr>
          <p:cNvPr id="5" name="TextBox 4"/>
          <p:cNvSpPr txBox="1"/>
          <p:nvPr/>
        </p:nvSpPr>
        <p:spPr>
          <a:xfrm>
            <a:off x="11254154" y="5486577"/>
            <a:ext cx="675185" cy="369332"/>
          </a:xfrm>
          <a:prstGeom prst="rect">
            <a:avLst/>
          </a:prstGeom>
          <a:noFill/>
        </p:spPr>
        <p:txBody>
          <a:bodyPr wrap="none" rtlCol="0">
            <a:spAutoFit/>
          </a:bodyPr>
          <a:lstStyle/>
          <a:p>
            <a:r>
              <a:rPr lang="en-US" b="1" dirty="0">
                <a:solidFill>
                  <a:schemeClr val="bg1"/>
                </a:solidFill>
              </a:rPr>
              <a:t>Drug</a:t>
            </a:r>
          </a:p>
        </p:txBody>
      </p:sp>
    </p:spTree>
    <p:extLst>
      <p:ext uri="{BB962C8B-B14F-4D97-AF65-F5344CB8AC3E}">
        <p14:creationId xmlns:p14="http://schemas.microsoft.com/office/powerpoint/2010/main" val="8625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332656"/>
            <a:ext cx="9144001" cy="723528"/>
          </a:xfrm>
        </p:spPr>
        <p:txBody>
          <a:bodyPr>
            <a:normAutofit/>
          </a:bodyPr>
          <a:lstStyle/>
          <a:p>
            <a:r>
              <a:rPr lang="en-US" sz="4400" dirty="0">
                <a:solidFill>
                  <a:srgbClr val="FFFF00"/>
                </a:solidFill>
              </a:rPr>
              <a:t>1. Rate-preprogrammed DDS</a:t>
            </a:r>
          </a:p>
        </p:txBody>
      </p:sp>
      <p:sp>
        <p:nvSpPr>
          <p:cNvPr id="3" name="Content Placeholder 2"/>
          <p:cNvSpPr>
            <a:spLocks noGrp="1"/>
          </p:cNvSpPr>
          <p:nvPr>
            <p:ph idx="1"/>
          </p:nvPr>
        </p:nvSpPr>
        <p:spPr>
          <a:xfrm>
            <a:off x="765820" y="1412776"/>
            <a:ext cx="10369153" cy="4824536"/>
          </a:xfrm>
        </p:spPr>
        <p:txBody>
          <a:bodyPr>
            <a:normAutofit/>
          </a:bodyPr>
          <a:lstStyle/>
          <a:p>
            <a:pPr marL="0" indent="0">
              <a:buNone/>
            </a:pPr>
            <a:r>
              <a:rPr lang="en-US" sz="3600" dirty="0">
                <a:solidFill>
                  <a:schemeClr val="accent3"/>
                </a:solidFill>
              </a:rPr>
              <a:t>A</a:t>
            </a:r>
            <a:r>
              <a:rPr lang="en-US" sz="3600" dirty="0"/>
              <a:t>. </a:t>
            </a:r>
            <a:r>
              <a:rPr lang="en-US" sz="3600" dirty="0">
                <a:solidFill>
                  <a:schemeClr val="accent3"/>
                </a:solidFill>
              </a:rPr>
              <a:t>Polymer Membrane Permeation-Controlled DDS . </a:t>
            </a:r>
          </a:p>
          <a:p>
            <a:pPr marL="0" indent="0">
              <a:buNone/>
            </a:pPr>
            <a:r>
              <a:rPr lang="en-US" sz="3000" dirty="0"/>
              <a:t>	Progestasert IUD/Norplant sub-dermal implant / Ocusert 	System/Transderm-Nitro</a:t>
            </a:r>
          </a:p>
          <a:p>
            <a:pPr marL="0" indent="0">
              <a:buNone/>
            </a:pPr>
            <a:r>
              <a:rPr lang="en-US" sz="3600" dirty="0">
                <a:solidFill>
                  <a:schemeClr val="accent3"/>
                </a:solidFill>
              </a:rPr>
              <a:t>B. Polymer Matrix Diffusion-Controlled DDS.</a:t>
            </a:r>
          </a:p>
          <a:p>
            <a:pPr marL="0" indent="0">
              <a:buNone/>
            </a:pPr>
            <a:r>
              <a:rPr lang="en-US" sz="3000" dirty="0">
                <a:solidFill>
                  <a:schemeClr val="accent2"/>
                </a:solidFill>
              </a:rPr>
              <a:t>	</a:t>
            </a:r>
            <a:r>
              <a:rPr lang="en-US" sz="3000" dirty="0"/>
              <a:t>Nitro-</a:t>
            </a:r>
            <a:r>
              <a:rPr lang="en-US" sz="3000" dirty="0" err="1"/>
              <a:t>Dur</a:t>
            </a:r>
            <a:r>
              <a:rPr lang="en-US" sz="3000" dirty="0"/>
              <a:t> and  Compudose Subdermal implant</a:t>
            </a:r>
          </a:p>
          <a:p>
            <a:pPr marL="0" indent="0">
              <a:buNone/>
            </a:pPr>
            <a:r>
              <a:rPr lang="en-US" sz="3600" dirty="0">
                <a:solidFill>
                  <a:schemeClr val="accent3"/>
                </a:solidFill>
              </a:rPr>
              <a:t>C. Micro-reservoir Partition-Controlled DDS </a:t>
            </a:r>
          </a:p>
          <a:p>
            <a:pPr marL="0" indent="0">
              <a:buNone/>
            </a:pPr>
            <a:r>
              <a:rPr lang="en-US" sz="3000" dirty="0">
                <a:solidFill>
                  <a:schemeClr val="accent2"/>
                </a:solidFill>
              </a:rPr>
              <a:t>	</a:t>
            </a:r>
            <a:r>
              <a:rPr lang="en-US" sz="3000" dirty="0"/>
              <a:t>Transdermal </a:t>
            </a:r>
            <a:r>
              <a:rPr lang="en-US" sz="3000" dirty="0" err="1"/>
              <a:t>Nitrodisc</a:t>
            </a:r>
            <a:r>
              <a:rPr lang="en-US" sz="3000" dirty="0"/>
              <a:t> System</a:t>
            </a:r>
          </a:p>
        </p:txBody>
      </p:sp>
      <p:sp>
        <p:nvSpPr>
          <p:cNvPr id="4" name="Date Placeholder 3"/>
          <p:cNvSpPr>
            <a:spLocks noGrp="1"/>
          </p:cNvSpPr>
          <p:nvPr>
            <p:ph type="dt" sz="half" idx="10"/>
          </p:nvPr>
        </p:nvSpPr>
        <p:spPr/>
        <p:txBody>
          <a:bodyPr/>
          <a:lstStyle/>
          <a:p>
            <a:fld id="{C4A29AA5-5093-4317-9676-5AAD084B5371}" type="datetime1">
              <a:rPr lang="en-GB" noProof="0" smtClean="0"/>
              <a:pPr/>
              <a:t>18/12/2019</a:t>
            </a:fld>
            <a:endParaRPr lang="en-GB" noProof="0" dirty="0"/>
          </a:p>
        </p:txBody>
      </p:sp>
    </p:spTree>
    <p:extLst>
      <p:ext uri="{BB962C8B-B14F-4D97-AF65-F5344CB8AC3E}">
        <p14:creationId xmlns:p14="http://schemas.microsoft.com/office/powerpoint/2010/main" val="127770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2" y="332656"/>
            <a:ext cx="10969943" cy="710952"/>
          </a:xfrm>
        </p:spPr>
        <p:txBody>
          <a:bodyPr>
            <a:noAutofit/>
          </a:bodyPr>
          <a:lstStyle/>
          <a:p>
            <a:r>
              <a:rPr lang="en-US" sz="3600" dirty="0">
                <a:solidFill>
                  <a:srgbClr val="FFFF00"/>
                </a:solidFill>
              </a:rPr>
              <a:t>A. Polymer Membrane Permeation-Controlled DDS </a:t>
            </a:r>
          </a:p>
        </p:txBody>
      </p:sp>
      <p:sp>
        <p:nvSpPr>
          <p:cNvPr id="3" name="Content Placeholder 2"/>
          <p:cNvSpPr>
            <a:spLocks noGrp="1"/>
          </p:cNvSpPr>
          <p:nvPr>
            <p:ph idx="1"/>
          </p:nvPr>
        </p:nvSpPr>
        <p:spPr>
          <a:xfrm>
            <a:off x="693812" y="1196752"/>
            <a:ext cx="10969943" cy="4896544"/>
          </a:xfrm>
        </p:spPr>
        <p:txBody>
          <a:bodyPr>
            <a:noAutofit/>
          </a:bodyPr>
          <a:lstStyle/>
          <a:p>
            <a:pPr marL="0" indent="0" algn="just">
              <a:buNone/>
            </a:pPr>
            <a:r>
              <a:rPr lang="en-US" sz="3200" dirty="0"/>
              <a:t>    In this type, the drug formulation is totally or partially</a:t>
            </a:r>
          </a:p>
          <a:p>
            <a:pPr marL="0" indent="0" algn="just">
              <a:buNone/>
            </a:pPr>
            <a:r>
              <a:rPr lang="en-US" sz="3200" dirty="0"/>
              <a:t>    encapsulated within a drug reservoir compartment. </a:t>
            </a:r>
          </a:p>
          <a:p>
            <a:pPr algn="just"/>
            <a:r>
              <a:rPr lang="en-US" sz="3200" dirty="0"/>
              <a:t>The drug release surface is covered by a rate-controlling polymeric membrane having a specific permeability. </a:t>
            </a:r>
          </a:p>
          <a:p>
            <a:pPr algn="just"/>
            <a:r>
              <a:rPr lang="en-US" sz="3200" dirty="0"/>
              <a:t>The drug reservoir may exist in:</a:t>
            </a:r>
          </a:p>
          <a:p>
            <a:pPr marL="696912" lvl="1" indent="-457200" algn="just">
              <a:buFont typeface="+mj-lt"/>
              <a:buAutoNum type="arabicPeriod"/>
            </a:pPr>
            <a:r>
              <a:rPr lang="en-US" sz="3200" dirty="0"/>
              <a:t>Solid form. </a:t>
            </a:r>
          </a:p>
          <a:p>
            <a:pPr marL="696912" lvl="1" indent="-457200" algn="just">
              <a:buFont typeface="+mj-lt"/>
              <a:buAutoNum type="arabicPeriod"/>
            </a:pPr>
            <a:r>
              <a:rPr lang="en-US" sz="3200" dirty="0"/>
              <a:t>Suspension form.</a:t>
            </a:r>
          </a:p>
          <a:p>
            <a:pPr marL="696912" lvl="1" indent="-457200" algn="just">
              <a:buFont typeface="+mj-lt"/>
              <a:buAutoNum type="arabicPeriod"/>
            </a:pPr>
            <a:r>
              <a:rPr lang="en-US" sz="3200" dirty="0"/>
              <a:t>Solution form.</a:t>
            </a:r>
          </a:p>
          <a:p>
            <a:pPr algn="just"/>
            <a:endParaRPr lang="en-US" sz="3200" dirty="0"/>
          </a:p>
        </p:txBody>
      </p:sp>
    </p:spTree>
    <p:extLst>
      <p:ext uri="{BB962C8B-B14F-4D97-AF65-F5344CB8AC3E}">
        <p14:creationId xmlns:p14="http://schemas.microsoft.com/office/powerpoint/2010/main" val="120356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424136"/>
            <a:ext cx="10729192" cy="5976664"/>
          </a:xfrm>
        </p:spPr>
        <p:txBody>
          <a:bodyPr>
            <a:noAutofit/>
          </a:bodyPr>
          <a:lstStyle/>
          <a:p>
            <a:r>
              <a:rPr lang="en-US" sz="2800" dirty="0"/>
              <a:t>The polymeric membrane can be fabricated from:</a:t>
            </a:r>
          </a:p>
          <a:p>
            <a:pPr marL="915987" lvl="2" indent="-457200">
              <a:buClr>
                <a:srgbClr val="FFFF00"/>
              </a:buClr>
              <a:buFont typeface="+mj-lt"/>
              <a:buAutoNum type="arabicPeriod"/>
            </a:pPr>
            <a:r>
              <a:rPr lang="en-US" sz="2800" dirty="0">
                <a:solidFill>
                  <a:schemeClr val="accent2"/>
                </a:solidFill>
              </a:rPr>
              <a:t>Nonporous</a:t>
            </a:r>
            <a:r>
              <a:rPr lang="en-US" sz="2800" dirty="0"/>
              <a:t> (homogeneous or heterogeneous) polymeric material.</a:t>
            </a:r>
          </a:p>
          <a:p>
            <a:pPr marL="915987" lvl="2" indent="-457200">
              <a:buClr>
                <a:srgbClr val="FFFF00"/>
              </a:buClr>
              <a:buFont typeface="+mj-lt"/>
              <a:buAutoNum type="arabicPeriod"/>
            </a:pPr>
            <a:r>
              <a:rPr lang="en-US" sz="2800" dirty="0">
                <a:solidFill>
                  <a:schemeClr val="accent2"/>
                </a:solidFill>
              </a:rPr>
              <a:t>Microporous</a:t>
            </a:r>
            <a:r>
              <a:rPr lang="en-US" sz="2800" dirty="0"/>
              <a:t>.</a:t>
            </a:r>
          </a:p>
          <a:p>
            <a:pPr marL="915987" lvl="2" indent="-457200">
              <a:buClr>
                <a:srgbClr val="FFFF00"/>
              </a:buClr>
              <a:buFont typeface="+mj-lt"/>
              <a:buAutoNum type="arabicPeriod"/>
            </a:pPr>
            <a:r>
              <a:rPr lang="en-US" sz="2800" dirty="0">
                <a:solidFill>
                  <a:schemeClr val="accent2"/>
                </a:solidFill>
              </a:rPr>
              <a:t>Semipermeable membrane</a:t>
            </a:r>
            <a:r>
              <a:rPr lang="en-US" sz="2800" dirty="0"/>
              <a:t>. </a:t>
            </a:r>
          </a:p>
          <a:p>
            <a:r>
              <a:rPr lang="en-US" sz="2800" dirty="0"/>
              <a:t>The encapsulation of drug formulation inside the reservoir compartment is accomplished by:</a:t>
            </a:r>
          </a:p>
          <a:p>
            <a:pPr marL="915987" lvl="2" indent="-457200">
              <a:buClr>
                <a:srgbClr val="FFFF00"/>
              </a:buClr>
              <a:buFont typeface="+mj-lt"/>
              <a:buAutoNum type="arabicPeriod"/>
            </a:pPr>
            <a:r>
              <a:rPr lang="en-US" sz="2800" dirty="0">
                <a:solidFill>
                  <a:schemeClr val="accent2"/>
                </a:solidFill>
              </a:rPr>
              <a:t>Injection molding </a:t>
            </a:r>
            <a:r>
              <a:rPr lang="en-US" sz="2800" dirty="0"/>
              <a:t>(I.M.), or </a:t>
            </a:r>
            <a:r>
              <a:rPr lang="en-US" sz="2800" dirty="0">
                <a:solidFill>
                  <a:schemeClr val="accent2"/>
                </a:solidFill>
              </a:rPr>
              <a:t>Hot Melt Extrusion </a:t>
            </a:r>
            <a:r>
              <a:rPr lang="en-US" sz="2800" dirty="0"/>
              <a:t>(HME)</a:t>
            </a:r>
          </a:p>
          <a:p>
            <a:pPr marL="915987" lvl="2" indent="-457200">
              <a:buClr>
                <a:srgbClr val="FFFF00"/>
              </a:buClr>
              <a:buFont typeface="+mj-lt"/>
              <a:buAutoNum type="arabicPeriod"/>
            </a:pPr>
            <a:r>
              <a:rPr lang="en-US" sz="2800" dirty="0">
                <a:solidFill>
                  <a:schemeClr val="accent2"/>
                </a:solidFill>
              </a:rPr>
              <a:t>Spray drying</a:t>
            </a:r>
            <a:r>
              <a:rPr lang="en-US" sz="2800" dirty="0"/>
              <a:t>.</a:t>
            </a:r>
          </a:p>
          <a:p>
            <a:pPr marL="915987" lvl="2" indent="-457200">
              <a:buClr>
                <a:srgbClr val="FFFF00"/>
              </a:buClr>
              <a:buFont typeface="+mj-lt"/>
              <a:buAutoNum type="arabicPeriod"/>
            </a:pPr>
            <a:r>
              <a:rPr lang="en-US" sz="2800" dirty="0">
                <a:solidFill>
                  <a:schemeClr val="accent2"/>
                </a:solidFill>
              </a:rPr>
              <a:t>Capsulation</a:t>
            </a:r>
            <a:r>
              <a:rPr lang="en-US" sz="2800" dirty="0"/>
              <a:t>.</a:t>
            </a:r>
          </a:p>
          <a:p>
            <a:pPr marL="915987" lvl="2" indent="-457200">
              <a:buClr>
                <a:srgbClr val="FFFF00"/>
              </a:buClr>
              <a:buFont typeface="+mj-lt"/>
              <a:buAutoNum type="arabicPeriod"/>
            </a:pPr>
            <a:r>
              <a:rPr lang="en-US" sz="2800" dirty="0">
                <a:solidFill>
                  <a:schemeClr val="accent2"/>
                </a:solidFill>
              </a:rPr>
              <a:t>Microencapsulation,  Or other technique</a:t>
            </a:r>
            <a:r>
              <a:rPr lang="en-US" sz="2800" dirty="0"/>
              <a:t>. </a:t>
            </a:r>
          </a:p>
          <a:p>
            <a:pPr marL="0" indent="0">
              <a:buNone/>
            </a:pPr>
            <a:r>
              <a:rPr lang="en-US" sz="2800" dirty="0"/>
              <a:t>      (Figure 4)</a:t>
            </a:r>
          </a:p>
        </p:txBody>
      </p:sp>
      <p:sp>
        <p:nvSpPr>
          <p:cNvPr id="4" name="Date Placeholder 3"/>
          <p:cNvSpPr>
            <a:spLocks noGrp="1"/>
          </p:cNvSpPr>
          <p:nvPr>
            <p:ph type="dt" sz="half" idx="10"/>
          </p:nvPr>
        </p:nvSpPr>
        <p:spPr/>
        <p:txBody>
          <a:bodyPr/>
          <a:lstStyle/>
          <a:p>
            <a:fld id="{C4A29AA5-5093-4317-9676-5AAD084B5371}" type="datetime1">
              <a:rPr lang="en-GB" noProof="0" smtClean="0"/>
              <a:pPr/>
              <a:t>18/12/2019</a:t>
            </a:fld>
            <a:endParaRPr lang="en-GB" noProof="0" dirty="0"/>
          </a:p>
        </p:txBody>
      </p:sp>
    </p:spTree>
    <p:extLst>
      <p:ext uri="{BB962C8B-B14F-4D97-AF65-F5344CB8AC3E}">
        <p14:creationId xmlns:p14="http://schemas.microsoft.com/office/powerpoint/2010/main" val="143181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88" y="1124744"/>
            <a:ext cx="10969943" cy="4320480"/>
          </a:xfrm>
        </p:spPr>
        <p:txBody>
          <a:bodyPr>
            <a:normAutofit/>
          </a:bodyPr>
          <a:lstStyle/>
          <a:p>
            <a:pPr algn="just"/>
            <a:r>
              <a:rPr lang="en-US" sz="3200" dirty="0"/>
              <a:t>The release of drug molecules from this type of rate controlled drug delivery systems is controlled at a pre-programmed rate by controlling:</a:t>
            </a:r>
          </a:p>
          <a:p>
            <a:pPr marL="1090612" lvl="3" indent="-457200" algn="just">
              <a:buSzPct val="130000"/>
              <a:buFont typeface="+mj-lt"/>
              <a:buAutoNum type="arabicPeriod"/>
            </a:pPr>
            <a:r>
              <a:rPr lang="en-US" sz="3200" dirty="0">
                <a:solidFill>
                  <a:srgbClr val="92D050"/>
                </a:solidFill>
              </a:rPr>
              <a:t>The partition coefficient  of the drug molecule.</a:t>
            </a:r>
          </a:p>
          <a:p>
            <a:pPr marL="1090612" lvl="3" indent="-457200" algn="just">
              <a:buSzPct val="130000"/>
              <a:buFont typeface="+mj-lt"/>
              <a:buAutoNum type="arabicPeriod"/>
            </a:pPr>
            <a:r>
              <a:rPr lang="en-US" sz="3200" dirty="0">
                <a:solidFill>
                  <a:srgbClr val="92D050"/>
                </a:solidFill>
              </a:rPr>
              <a:t>The diffusivity of the drug molecule.</a:t>
            </a:r>
          </a:p>
          <a:p>
            <a:pPr marL="1090612" lvl="3" indent="-457200" algn="just">
              <a:buFont typeface="+mj-lt"/>
              <a:buAutoNum type="arabicPeriod"/>
            </a:pPr>
            <a:r>
              <a:rPr lang="en-US" sz="3200" dirty="0">
                <a:solidFill>
                  <a:srgbClr val="92D050"/>
                </a:solidFill>
              </a:rPr>
              <a:t> The thickness of the rate controlling membrane.</a:t>
            </a:r>
          </a:p>
          <a:p>
            <a:pPr algn="just"/>
            <a:r>
              <a:rPr lang="en-US" dirty="0"/>
              <a:t> </a:t>
            </a:r>
            <a:r>
              <a:rPr lang="en-US" sz="3200" dirty="0"/>
              <a:t>Representatives of this type of drug delivery system are follows:</a:t>
            </a:r>
          </a:p>
        </p:txBody>
      </p:sp>
    </p:spTree>
    <p:extLst>
      <p:ext uri="{BB962C8B-B14F-4D97-AF65-F5344CB8AC3E}">
        <p14:creationId xmlns:p14="http://schemas.microsoft.com/office/powerpoint/2010/main" val="427008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476672"/>
            <a:ext cx="4608512" cy="743744"/>
          </a:xfrm>
          <a:solidFill>
            <a:schemeClr val="accent2"/>
          </a:solidFill>
        </p:spPr>
        <p:txBody>
          <a:bodyPr>
            <a:normAutofit/>
          </a:bodyPr>
          <a:lstStyle/>
          <a:p>
            <a:r>
              <a:rPr lang="en-US" sz="4000" dirty="0">
                <a:solidFill>
                  <a:srgbClr val="FFFF00"/>
                </a:solidFill>
              </a:rPr>
              <a:t>Progestasert IUD</a:t>
            </a:r>
          </a:p>
        </p:txBody>
      </p:sp>
      <p:sp>
        <p:nvSpPr>
          <p:cNvPr id="3" name="Content Placeholder 2"/>
          <p:cNvSpPr>
            <a:spLocks noGrp="1"/>
          </p:cNvSpPr>
          <p:nvPr>
            <p:ph sz="half" idx="1"/>
          </p:nvPr>
        </p:nvSpPr>
        <p:spPr>
          <a:xfrm>
            <a:off x="335273" y="1471638"/>
            <a:ext cx="7006953" cy="4765674"/>
          </a:xfrm>
          <a:ln>
            <a:noFill/>
          </a:ln>
        </p:spPr>
        <p:txBody>
          <a:bodyPr>
            <a:noAutofit/>
          </a:bodyPr>
          <a:lstStyle/>
          <a:p>
            <a:r>
              <a:rPr lang="en-US" sz="3200" dirty="0"/>
              <a:t>Intrauterine device, the drug reservoir is a suspension of progesterone in silicone medical fluid &amp; encapsulated in the </a:t>
            </a:r>
            <a:r>
              <a:rPr lang="en-US" sz="3200" dirty="0">
                <a:solidFill>
                  <a:srgbClr val="92D050"/>
                </a:solidFill>
              </a:rPr>
              <a:t>vinyl acetate copolymer</a:t>
            </a:r>
            <a:r>
              <a:rPr lang="en-US" sz="3200" dirty="0"/>
              <a:t>. </a:t>
            </a:r>
          </a:p>
          <a:p>
            <a:r>
              <a:rPr lang="en-US" sz="3200" dirty="0"/>
              <a:t>It is designed to deliver natural progesterone continuously in the uterine cavity at daily dosage rate of at least 65µg/day to achieve </a:t>
            </a:r>
            <a:r>
              <a:rPr lang="en-US" sz="3200" dirty="0">
                <a:solidFill>
                  <a:srgbClr val="FFFF00"/>
                </a:solidFill>
              </a:rPr>
              <a:t>contraception for one year</a:t>
            </a:r>
          </a:p>
        </p:txBody>
      </p:sp>
      <p:pic>
        <p:nvPicPr>
          <p:cNvPr id="8"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226" y="1556792"/>
            <a:ext cx="4525115" cy="4320480"/>
          </a:xfrm>
          <a:prstGeom prst="rect">
            <a:avLst/>
          </a:prstGeom>
        </p:spPr>
      </p:pic>
    </p:spTree>
    <p:extLst>
      <p:ext uri="{BB962C8B-B14F-4D97-AF65-F5344CB8AC3E}">
        <p14:creationId xmlns:p14="http://schemas.microsoft.com/office/powerpoint/2010/main" val="20974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4572" y="476672"/>
            <a:ext cx="4608512" cy="1008112"/>
          </a:xfrm>
          <a:solidFill>
            <a:schemeClr val="accent2"/>
          </a:solidFill>
        </p:spPr>
        <p:txBody>
          <a:bodyPr>
            <a:normAutofit fontScale="90000"/>
          </a:bodyPr>
          <a:lstStyle/>
          <a:p>
            <a:pPr algn="ctr"/>
            <a:r>
              <a:rPr lang="en-US" dirty="0">
                <a:solidFill>
                  <a:srgbClr val="FFFF00"/>
                </a:solidFill>
              </a:rPr>
              <a:t>Norplant subdermal </a:t>
            </a:r>
            <a:br>
              <a:rPr lang="en-US" dirty="0">
                <a:solidFill>
                  <a:srgbClr val="FFFF00"/>
                </a:solidFill>
              </a:rPr>
            </a:br>
            <a:r>
              <a:rPr lang="en-US" dirty="0">
                <a:solidFill>
                  <a:srgbClr val="FFFF00"/>
                </a:solidFill>
              </a:rPr>
              <a:t>implant</a:t>
            </a:r>
          </a:p>
        </p:txBody>
      </p:sp>
      <p:sp>
        <p:nvSpPr>
          <p:cNvPr id="3" name="Content Placeholder 2"/>
          <p:cNvSpPr>
            <a:spLocks noGrp="1"/>
          </p:cNvSpPr>
          <p:nvPr>
            <p:ph sz="half" idx="1"/>
          </p:nvPr>
        </p:nvSpPr>
        <p:spPr>
          <a:xfrm>
            <a:off x="189756" y="548680"/>
            <a:ext cx="7344816" cy="5472608"/>
          </a:xfrm>
        </p:spPr>
        <p:txBody>
          <a:bodyPr>
            <a:noAutofit/>
          </a:bodyPr>
          <a:lstStyle/>
          <a:p>
            <a:r>
              <a:rPr lang="en-US" sz="3000" dirty="0"/>
              <a:t>Made from </a:t>
            </a:r>
            <a:r>
              <a:rPr lang="en-US" sz="3000" dirty="0">
                <a:solidFill>
                  <a:schemeClr val="accent3">
                    <a:lumMod val="60000"/>
                    <a:lumOff val="40000"/>
                  </a:schemeClr>
                </a:solidFill>
              </a:rPr>
              <a:t>Non-porous</a:t>
            </a:r>
            <a:r>
              <a:rPr lang="en-US" sz="3000" dirty="0"/>
              <a:t> silicone medical grade tubing (with both ends sealed with silicone medical grade adhesive) to encapsulate either:</a:t>
            </a:r>
          </a:p>
          <a:p>
            <a:pPr>
              <a:buFont typeface="Wingdings" panose="05000000000000000000" pitchFamily="2" charset="2"/>
              <a:buChar char="Ø"/>
            </a:pPr>
            <a:r>
              <a:rPr lang="en-US" sz="3000" dirty="0">
                <a:solidFill>
                  <a:schemeClr val="accent2"/>
                </a:solidFill>
              </a:rPr>
              <a:t>Levonorgestrel crystals alone </a:t>
            </a:r>
            <a:r>
              <a:rPr lang="en-US" sz="3000" dirty="0">
                <a:solidFill>
                  <a:schemeClr val="accent1"/>
                </a:solidFill>
              </a:rPr>
              <a:t>(</a:t>
            </a:r>
            <a:r>
              <a:rPr lang="en-US" sz="2800" dirty="0">
                <a:solidFill>
                  <a:schemeClr val="accent1"/>
                </a:solidFill>
              </a:rPr>
              <a:t>generation I)</a:t>
            </a:r>
            <a:r>
              <a:rPr lang="en-US" sz="2800" dirty="0">
                <a:solidFill>
                  <a:schemeClr val="accent2"/>
                </a:solidFill>
              </a:rPr>
              <a:t>.</a:t>
            </a:r>
          </a:p>
          <a:p>
            <a:pPr>
              <a:buFont typeface="Wingdings" panose="05000000000000000000" pitchFamily="2" charset="2"/>
              <a:buChar char="Ø"/>
            </a:pPr>
            <a:r>
              <a:rPr lang="en-US" sz="3000" dirty="0">
                <a:solidFill>
                  <a:schemeClr val="accent2"/>
                </a:solidFill>
              </a:rPr>
              <a:t> Levonorgestrel in silicone elastomer matrix “Solid dispersion” </a:t>
            </a:r>
            <a:r>
              <a:rPr lang="en-US" sz="3000" dirty="0">
                <a:solidFill>
                  <a:schemeClr val="accent1"/>
                </a:solidFill>
              </a:rPr>
              <a:t>(generation II). </a:t>
            </a:r>
          </a:p>
          <a:p>
            <a:r>
              <a:rPr lang="en-US" sz="3000" dirty="0"/>
              <a:t>It is designed for the continuous subcutaneous release of levonorgestrel at a daily dosage rate of 30µg, to each subject (6 unites of I or 2 untints of II) </a:t>
            </a:r>
            <a:r>
              <a:rPr lang="en-US" sz="3000" dirty="0">
                <a:solidFill>
                  <a:srgbClr val="FFFF00"/>
                </a:solidFill>
              </a:rPr>
              <a:t>for 7 years</a:t>
            </a:r>
            <a:r>
              <a:rPr lang="en-US" sz="3000" dirty="0"/>
              <a: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4572" y="1484784"/>
            <a:ext cx="4608512" cy="4608512"/>
          </a:xfrm>
        </p:spPr>
      </p:pic>
    </p:spTree>
    <p:extLst>
      <p:ext uri="{BB962C8B-B14F-4D97-AF65-F5344CB8AC3E}">
        <p14:creationId xmlns:p14="http://schemas.microsoft.com/office/powerpoint/2010/main" val="333785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046740" y="5013176"/>
            <a:ext cx="3095177" cy="1844824"/>
          </a:xfrm>
          <a:prstGeom prst="rect">
            <a:avLst/>
          </a:prstGeom>
        </p:spPr>
      </p:pic>
      <p:sp>
        <p:nvSpPr>
          <p:cNvPr id="13" name="Title 12"/>
          <p:cNvSpPr>
            <a:spLocks noGrp="1"/>
          </p:cNvSpPr>
          <p:nvPr>
            <p:ph type="title"/>
          </p:nvPr>
        </p:nvSpPr>
        <p:spPr>
          <a:xfrm>
            <a:off x="1989956" y="415939"/>
            <a:ext cx="4608512" cy="771872"/>
          </a:xfrm>
        </p:spPr>
        <p:txBody>
          <a:bodyPr rtlCol="0">
            <a:normAutofit/>
          </a:bodyPr>
          <a:lstStyle/>
          <a:p>
            <a:pPr rtl="0"/>
            <a:r>
              <a:rPr lang="en-GB" sz="4800" b="1" dirty="0">
                <a:solidFill>
                  <a:srgbClr val="FFFF00"/>
                </a:solidFill>
              </a:rPr>
              <a:t>I. Introduction</a:t>
            </a:r>
            <a:endParaRPr lang="en-US" sz="4800" b="1" dirty="0">
              <a:solidFill>
                <a:srgbClr val="FFFF00"/>
              </a:solidFill>
            </a:endParaRPr>
          </a:p>
        </p:txBody>
      </p:sp>
      <p:sp>
        <p:nvSpPr>
          <p:cNvPr id="14" name="Content Placeholder 13"/>
          <p:cNvSpPr>
            <a:spLocks noGrp="1"/>
          </p:cNvSpPr>
          <p:nvPr>
            <p:ph idx="1"/>
          </p:nvPr>
        </p:nvSpPr>
        <p:spPr>
          <a:xfrm>
            <a:off x="909836" y="1240328"/>
            <a:ext cx="10369152" cy="5544616"/>
          </a:xfrm>
        </p:spPr>
        <p:txBody>
          <a:bodyPr rtlCol="0">
            <a:noAutofit/>
          </a:bodyPr>
          <a:lstStyle/>
          <a:p>
            <a:pPr algn="just"/>
            <a:r>
              <a:rPr lang="en-US" sz="3000" dirty="0">
                <a:solidFill>
                  <a:schemeClr val="tx2"/>
                </a:solidFill>
              </a:rPr>
              <a:t>For many decade treatment of an acute disease or chronic illness has been mostly accomplished by delivery of drugs to patients using various pharmaceutical dosage forms, including tablets, capsules, pills, suppositories, creams, ointments, liquids, aerosols, and </a:t>
            </a:r>
            <a:r>
              <a:rPr lang="en-US" sz="3000" dirty="0" err="1">
                <a:solidFill>
                  <a:schemeClr val="tx2"/>
                </a:solidFill>
              </a:rPr>
              <a:t>injectables</a:t>
            </a:r>
            <a:r>
              <a:rPr lang="en-US" sz="3000" dirty="0">
                <a:solidFill>
                  <a:schemeClr val="tx2"/>
                </a:solidFill>
              </a:rPr>
              <a:t>, as drug carriers. </a:t>
            </a:r>
          </a:p>
          <a:p>
            <a:pPr algn="just"/>
            <a:r>
              <a:rPr lang="en-US" sz="3000" dirty="0">
                <a:solidFill>
                  <a:schemeClr val="tx2"/>
                </a:solidFill>
              </a:rPr>
              <a:t>These medications gives prompt release of drug. </a:t>
            </a:r>
          </a:p>
          <a:p>
            <a:pPr algn="just"/>
            <a:r>
              <a:rPr lang="en-US" sz="3000" dirty="0">
                <a:solidFill>
                  <a:schemeClr val="tx2"/>
                </a:solidFill>
              </a:rPr>
              <a:t>To achieve &amp; to maintain the therapeutic concentration in the body it is necessary to take the medication several times a day. </a:t>
            </a:r>
          </a:p>
          <a:p>
            <a:pPr marL="0" indent="0" algn="just">
              <a:buNone/>
            </a:pPr>
            <a:r>
              <a:rPr lang="en-US" sz="3200" dirty="0">
                <a:solidFill>
                  <a:srgbClr val="FFFF00"/>
                </a:solidFill>
              </a:rPr>
              <a:t>This results in a significant fluctuation in drug </a:t>
            </a:r>
          </a:p>
          <a:p>
            <a:pPr marL="0" indent="0" algn="just">
              <a:buNone/>
            </a:pPr>
            <a:r>
              <a:rPr lang="en-US" sz="3200" dirty="0">
                <a:solidFill>
                  <a:srgbClr val="FFFF00"/>
                </a:solidFill>
              </a:rPr>
              <a:t>Levels</a:t>
            </a:r>
            <a:r>
              <a:rPr lang="en-US" sz="3000" dirty="0">
                <a:solidFill>
                  <a:srgbClr val="FFFF00"/>
                </a:solidFill>
              </a:rPr>
              <a:t>  </a:t>
            </a:r>
            <a:r>
              <a:rPr lang="en-US" sz="3000" dirty="0">
                <a:solidFill>
                  <a:srgbClr val="00B050"/>
                </a:solidFill>
              </a:rPr>
              <a:t>(Figure 1)</a:t>
            </a:r>
          </a:p>
          <a:p>
            <a:pPr rtl="0"/>
            <a:endParaRPr lang="en-US" sz="3000" dirty="0">
              <a:solidFill>
                <a:schemeClr val="tx2"/>
              </a:solidFill>
            </a:endParaRPr>
          </a:p>
        </p:txBody>
      </p:sp>
      <p:pic>
        <p:nvPicPr>
          <p:cNvPr id="4" name="Picture 3"/>
          <p:cNvPicPr>
            <a:picLocks noChangeAspect="1"/>
          </p:cNvPicPr>
          <p:nvPr/>
        </p:nvPicPr>
        <p:blipFill>
          <a:blip r:embed="rId4"/>
          <a:stretch>
            <a:fillRect/>
          </a:stretch>
        </p:blipFill>
        <p:spPr>
          <a:xfrm>
            <a:off x="10811137" y="21283"/>
            <a:ext cx="1377688" cy="1219045"/>
          </a:xfrm>
          <a:prstGeom prst="rect">
            <a:avLst/>
          </a:prstGeom>
        </p:spPr>
      </p:pic>
      <p:pic>
        <p:nvPicPr>
          <p:cNvPr id="5" name="Picture 4"/>
          <p:cNvPicPr>
            <a:picLocks noChangeAspect="1"/>
          </p:cNvPicPr>
          <p:nvPr/>
        </p:nvPicPr>
        <p:blipFill>
          <a:blip r:embed="rId5"/>
          <a:stretch>
            <a:fillRect/>
          </a:stretch>
        </p:blipFill>
        <p:spPr>
          <a:xfrm>
            <a:off x="17776" y="-17610"/>
            <a:ext cx="1876269" cy="1219045"/>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8168" y="1700808"/>
            <a:ext cx="4824536" cy="4464496"/>
          </a:xfrm>
        </p:spPr>
      </p:pic>
      <p:sp>
        <p:nvSpPr>
          <p:cNvPr id="2" name="Title 1"/>
          <p:cNvSpPr>
            <a:spLocks noGrp="1"/>
          </p:cNvSpPr>
          <p:nvPr>
            <p:ph type="title"/>
          </p:nvPr>
        </p:nvSpPr>
        <p:spPr>
          <a:xfrm>
            <a:off x="7088168" y="923523"/>
            <a:ext cx="4824536" cy="771872"/>
          </a:xfrm>
          <a:solidFill>
            <a:schemeClr val="accent2"/>
          </a:solidFill>
        </p:spPr>
        <p:txBody>
          <a:bodyPr>
            <a:normAutofit/>
          </a:bodyPr>
          <a:lstStyle/>
          <a:p>
            <a:pPr algn="ctr"/>
            <a:r>
              <a:rPr lang="en-US" sz="4400" b="1" dirty="0">
                <a:solidFill>
                  <a:srgbClr val="FFFF00"/>
                </a:solidFill>
              </a:rPr>
              <a:t>Ocusert System</a:t>
            </a:r>
          </a:p>
        </p:txBody>
      </p:sp>
      <p:sp>
        <p:nvSpPr>
          <p:cNvPr id="3" name="Content Placeholder 2"/>
          <p:cNvSpPr>
            <a:spLocks noGrp="1"/>
          </p:cNvSpPr>
          <p:nvPr>
            <p:ph sz="half" idx="1"/>
          </p:nvPr>
        </p:nvSpPr>
        <p:spPr>
          <a:xfrm>
            <a:off x="119323" y="908720"/>
            <a:ext cx="6911193" cy="5256584"/>
          </a:xfrm>
        </p:spPr>
        <p:txBody>
          <a:bodyPr>
            <a:noAutofit/>
          </a:bodyPr>
          <a:lstStyle/>
          <a:p>
            <a:pPr algn="just"/>
            <a:r>
              <a:rPr lang="en-US" sz="3000" dirty="0">
                <a:solidFill>
                  <a:schemeClr val="tx2"/>
                </a:solidFill>
              </a:rPr>
              <a:t>The drug reservoir is a thin disk of pilocarpine alginate complex sandwiched between two transparent sheets of </a:t>
            </a:r>
            <a:r>
              <a:rPr lang="en-US" sz="3000" dirty="0">
                <a:solidFill>
                  <a:srgbClr val="FFFF00"/>
                </a:solidFill>
              </a:rPr>
              <a:t>microporous</a:t>
            </a:r>
            <a:r>
              <a:rPr lang="en-US" sz="3000" dirty="0">
                <a:solidFill>
                  <a:schemeClr val="tx2"/>
                </a:solidFill>
              </a:rPr>
              <a:t> </a:t>
            </a:r>
            <a:r>
              <a:rPr lang="en-US" sz="3000" dirty="0">
                <a:solidFill>
                  <a:srgbClr val="92D050"/>
                </a:solidFill>
              </a:rPr>
              <a:t>ethylene-vinyl acetate copolymer membrane</a:t>
            </a:r>
            <a:r>
              <a:rPr lang="en-US" sz="3000" dirty="0">
                <a:solidFill>
                  <a:schemeClr val="tx2"/>
                </a:solidFill>
              </a:rPr>
              <a:t>. </a:t>
            </a:r>
          </a:p>
          <a:p>
            <a:pPr algn="just"/>
            <a:r>
              <a:rPr lang="en-US" sz="3000" dirty="0">
                <a:solidFill>
                  <a:schemeClr val="tx2"/>
                </a:solidFill>
              </a:rPr>
              <a:t>The microporous membrane permit the tears fluid to penetrate into the drug reservoir compartment to dissolve pilocarpine from the complex. Pilocarpine molecules are then released at constant rate of 20 µg to 40µg/ hr. for </a:t>
            </a:r>
            <a:r>
              <a:rPr lang="en-US" sz="2900" dirty="0">
                <a:solidFill>
                  <a:schemeClr val="tx2"/>
                </a:solidFill>
              </a:rPr>
              <a:t>management of glaucoma for up to </a:t>
            </a:r>
            <a:r>
              <a:rPr lang="en-US" sz="2900" dirty="0">
                <a:solidFill>
                  <a:srgbClr val="FFFF00"/>
                </a:solidFill>
              </a:rPr>
              <a:t>7 days</a:t>
            </a:r>
            <a:r>
              <a:rPr lang="en-US" sz="2900" dirty="0">
                <a:solidFill>
                  <a:schemeClr val="tx2"/>
                </a:solidFill>
              </a:rPr>
              <a:t>.</a:t>
            </a:r>
          </a:p>
        </p:txBody>
      </p:sp>
    </p:spTree>
    <p:extLst>
      <p:ext uri="{BB962C8B-B14F-4D97-AF65-F5344CB8AC3E}">
        <p14:creationId xmlns:p14="http://schemas.microsoft.com/office/powerpoint/2010/main" val="371622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948" y="476672"/>
            <a:ext cx="5220072" cy="691481"/>
          </a:xfrm>
        </p:spPr>
        <p:txBody>
          <a:bodyPr/>
          <a:lstStyle/>
          <a:p>
            <a:r>
              <a:rPr lang="en-US" b="1" dirty="0">
                <a:solidFill>
                  <a:srgbClr val="FFFF00"/>
                </a:solidFill>
              </a:rPr>
              <a:t>Ocusert Components</a:t>
            </a:r>
          </a:p>
        </p:txBody>
      </p:sp>
      <p:pic>
        <p:nvPicPr>
          <p:cNvPr id="4" name="Picture 3"/>
          <p:cNvPicPr>
            <a:picLocks noChangeAspect="1"/>
          </p:cNvPicPr>
          <p:nvPr/>
        </p:nvPicPr>
        <p:blipFill>
          <a:blip r:embed="rId2">
            <a:lum bright="-40000" contrast="40000"/>
          </a:blip>
          <a:stretch>
            <a:fillRect/>
          </a:stretch>
        </p:blipFill>
        <p:spPr>
          <a:xfrm>
            <a:off x="1701924" y="1556792"/>
            <a:ext cx="8904121" cy="4652945"/>
          </a:xfrm>
          <a:prstGeom prst="rect">
            <a:avLst/>
          </a:prstGeom>
        </p:spPr>
      </p:pic>
    </p:spTree>
    <p:extLst>
      <p:ext uri="{BB962C8B-B14F-4D97-AF65-F5344CB8AC3E}">
        <p14:creationId xmlns:p14="http://schemas.microsoft.com/office/powerpoint/2010/main" val="6587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7B8FD6-44DF-43B3-A4BA-D401B01CA3D6}" type="datetime1">
              <a:rPr lang="en-GB" noProof="0" smtClean="0"/>
              <a:pPr/>
              <a:t>18/12/2019</a:t>
            </a:fld>
            <a:endParaRPr lang="en-GB" noProof="0" dirty="0"/>
          </a:p>
        </p:txBody>
      </p:sp>
      <p:sp>
        <p:nvSpPr>
          <p:cNvPr id="4" name="Title 1"/>
          <p:cNvSpPr txBox="1">
            <a:spLocks/>
          </p:cNvSpPr>
          <p:nvPr/>
        </p:nvSpPr>
        <p:spPr>
          <a:xfrm>
            <a:off x="1125860" y="1484784"/>
            <a:ext cx="10081119" cy="273630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5400" b="1" dirty="0">
                <a:solidFill>
                  <a:srgbClr val="FFFF00"/>
                </a:solidFill>
              </a:rPr>
              <a:t>B. Polymer Matrix Diffusion-Controlled DDS</a:t>
            </a:r>
          </a:p>
        </p:txBody>
      </p:sp>
    </p:spTree>
    <p:extLst>
      <p:ext uri="{BB962C8B-B14F-4D97-AF65-F5344CB8AC3E}">
        <p14:creationId xmlns:p14="http://schemas.microsoft.com/office/powerpoint/2010/main" val="92585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1844" y="836712"/>
            <a:ext cx="10657184" cy="5760640"/>
          </a:xfrm>
        </p:spPr>
        <p:txBody>
          <a:bodyPr>
            <a:noAutofit/>
          </a:bodyPr>
          <a:lstStyle/>
          <a:p>
            <a:pPr algn="just"/>
            <a:r>
              <a:rPr lang="en-US" sz="2900" dirty="0"/>
              <a:t>In this type of preprogramed DDS the drug reservoir is prepared by homogeneously dispersing drug particles in a rate-controlling polymer matrix fabricated from either:</a:t>
            </a:r>
          </a:p>
          <a:p>
            <a:pPr marL="1314450" lvl="2" indent="-514350" algn="just">
              <a:buClr>
                <a:srgbClr val="FFFF00"/>
              </a:buClr>
              <a:buSzPct val="130000"/>
              <a:tabLst>
                <a:tab pos="1971675" algn="l"/>
              </a:tabLst>
            </a:pPr>
            <a:r>
              <a:rPr lang="en-US" sz="2900" dirty="0">
                <a:solidFill>
                  <a:schemeClr val="accent1"/>
                </a:solidFill>
              </a:rPr>
              <a:t>Lipophilic or </a:t>
            </a:r>
          </a:p>
          <a:p>
            <a:pPr marL="1314450" lvl="2" indent="-514350" algn="just">
              <a:buClr>
                <a:srgbClr val="FFFF00"/>
              </a:buClr>
              <a:buSzPct val="130000"/>
              <a:tabLst>
                <a:tab pos="1971675" algn="l"/>
              </a:tabLst>
            </a:pPr>
            <a:r>
              <a:rPr lang="en-US" sz="2900" dirty="0">
                <a:solidFill>
                  <a:schemeClr val="accent1"/>
                </a:solidFill>
              </a:rPr>
              <a:t>Hydrophilic polymer.</a:t>
            </a:r>
          </a:p>
          <a:p>
            <a:r>
              <a:rPr lang="en-US" sz="2800" dirty="0"/>
              <a:t>The drug dispersion in the polymer matrix is accomplished by either:</a:t>
            </a:r>
          </a:p>
          <a:p>
            <a:pPr marL="914400" lvl="1" indent="-514350">
              <a:buSzPct val="121000"/>
              <a:buFont typeface="+mj-lt"/>
              <a:buAutoNum type="arabicPeriod"/>
            </a:pPr>
            <a:r>
              <a:rPr lang="en-US" sz="2900" dirty="0"/>
              <a:t>Blending the fine  drug particles with a liquid polymer or viscous polymer, followed by `cross-linking of the polymer chains.</a:t>
            </a:r>
          </a:p>
          <a:p>
            <a:pPr marL="914400" lvl="1" indent="-514350">
              <a:buSzPct val="121000"/>
              <a:buFont typeface="+mj-lt"/>
              <a:buAutoNum type="arabicPeriod"/>
            </a:pPr>
            <a:r>
              <a:rPr lang="en-US" sz="2900" dirty="0"/>
              <a:t>Mixing drug solids with a rubbery polymer at an elevated temp.</a:t>
            </a:r>
          </a:p>
          <a:p>
            <a:pPr marL="914400" lvl="1" indent="-514350">
              <a:buSzPct val="121000"/>
              <a:buFont typeface="+mj-lt"/>
              <a:buAutoNum type="arabicPeriod"/>
            </a:pPr>
            <a:r>
              <a:rPr lang="en-US" sz="2800" dirty="0"/>
              <a:t>Dissolving the drug &amp; the polymer in a common solvent, followed by solvent evaporation at elevated temp. &amp; under vacuum.</a:t>
            </a:r>
            <a:r>
              <a:rPr lang="en-US" sz="2900" dirty="0"/>
              <a:t> </a:t>
            </a:r>
          </a:p>
          <a:p>
            <a:pPr marL="914400" lvl="1" indent="-514350">
              <a:buSzPct val="121000"/>
              <a:buFont typeface="+mj-lt"/>
              <a:buAutoNum type="arabicPeriod"/>
            </a:pPr>
            <a:endParaRPr lang="en-US" sz="2900" dirty="0"/>
          </a:p>
        </p:txBody>
      </p:sp>
      <p:sp>
        <p:nvSpPr>
          <p:cNvPr id="5" name="Title 1"/>
          <p:cNvSpPr txBox="1">
            <a:spLocks/>
          </p:cNvSpPr>
          <p:nvPr/>
        </p:nvSpPr>
        <p:spPr>
          <a:xfrm>
            <a:off x="1161865" y="188640"/>
            <a:ext cx="10081119" cy="648072"/>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4000" b="1" dirty="0">
                <a:solidFill>
                  <a:srgbClr val="FFFF00"/>
                </a:solidFill>
              </a:rPr>
              <a:t>B. Polymer Matrix Diffusion-Controlled DDS</a:t>
            </a:r>
          </a:p>
        </p:txBody>
      </p:sp>
    </p:spTree>
    <p:extLst>
      <p:ext uri="{BB962C8B-B14F-4D97-AF65-F5344CB8AC3E}">
        <p14:creationId xmlns:p14="http://schemas.microsoft.com/office/powerpoint/2010/main" val="380377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6992" y="1594877"/>
                <a:ext cx="10945216" cy="5026278"/>
              </a:xfrm>
            </p:spPr>
            <p:txBody>
              <a:bodyPr>
                <a:noAutofit/>
              </a:bodyPr>
              <a:lstStyle/>
              <a:p>
                <a:r>
                  <a:rPr lang="en-US" sz="3000" dirty="0"/>
                  <a:t>The release of drug molecules from this type of DDS is controlled at a pre-programmed rate by controlling the:</a:t>
                </a:r>
              </a:p>
              <a:p>
                <a:pPr lvl="2"/>
                <a:r>
                  <a:rPr lang="en-US" sz="3000" dirty="0">
                    <a:solidFill>
                      <a:srgbClr val="00B050"/>
                    </a:solidFill>
                  </a:rPr>
                  <a:t>Loading dose. </a:t>
                </a:r>
              </a:p>
              <a:p>
                <a:pPr lvl="2"/>
                <a:r>
                  <a:rPr lang="en-US" sz="3000" dirty="0">
                    <a:solidFill>
                      <a:srgbClr val="00B050"/>
                    </a:solidFill>
                  </a:rPr>
                  <a:t>Drug solubility in the polymer.</a:t>
                </a:r>
              </a:p>
              <a:p>
                <a:pPr lvl="2"/>
                <a:r>
                  <a:rPr lang="en-US" sz="3000" dirty="0">
                    <a:solidFill>
                      <a:srgbClr val="00B050"/>
                    </a:solidFill>
                  </a:rPr>
                  <a:t>Diffusivity in the polymer matrix. </a:t>
                </a:r>
              </a:p>
              <a:p>
                <a:pPr marL="0" indent="0">
                  <a:buSzPct val="130000"/>
                  <a:buNone/>
                </a:pPr>
                <a:r>
                  <a:rPr lang="en-US" sz="3200" dirty="0">
                    <a:solidFill>
                      <a:srgbClr val="FFFF00"/>
                    </a:solidFill>
                  </a:rPr>
                  <a:t>	</a:t>
                </a:r>
                <a14:m>
                  <m:oMath xmlns:m="http://schemas.openxmlformats.org/officeDocument/2006/math">
                    <m:f>
                      <m:fPr>
                        <m:ctrlPr>
                          <a:rPr lang="en-US" sz="3200" i="1">
                            <a:solidFill>
                              <a:srgbClr val="FFFF00"/>
                            </a:solidFill>
                            <a:latin typeface="Cambria Math" panose="02040503050406030204" pitchFamily="18" charset="0"/>
                          </a:rPr>
                        </m:ctrlPr>
                      </m:fPr>
                      <m:num>
                        <m:r>
                          <a:rPr lang="en-US" sz="3200" i="1">
                            <a:solidFill>
                              <a:srgbClr val="FFFF00"/>
                            </a:solidFill>
                            <a:latin typeface="Cambria Math"/>
                          </a:rPr>
                          <m:t>𝑄</m:t>
                        </m:r>
                      </m:num>
                      <m:den>
                        <m:r>
                          <a:rPr lang="en-US" sz="3200" i="1">
                            <a:solidFill>
                              <a:srgbClr val="FFFF00"/>
                            </a:solidFill>
                            <a:latin typeface="Cambria Math"/>
                          </a:rPr>
                          <m:t>𝑡</m:t>
                        </m:r>
                        <m:f>
                          <m:fPr>
                            <m:ctrlPr>
                              <a:rPr lang="en-US" sz="3200" i="1">
                                <a:solidFill>
                                  <a:srgbClr val="FFFF00"/>
                                </a:solidFill>
                                <a:latin typeface="Cambria Math" panose="02040503050406030204" pitchFamily="18" charset="0"/>
                              </a:rPr>
                            </m:ctrlPr>
                          </m:fPr>
                          <m:num>
                            <m:r>
                              <a:rPr lang="en-US" sz="3200" i="1">
                                <a:solidFill>
                                  <a:srgbClr val="FFFF00"/>
                                </a:solidFill>
                                <a:latin typeface="Cambria Math"/>
                              </a:rPr>
                              <m:t>1</m:t>
                            </m:r>
                          </m:num>
                          <m:den>
                            <m:r>
                              <a:rPr lang="en-US" sz="3200" i="1">
                                <a:solidFill>
                                  <a:srgbClr val="FFFF00"/>
                                </a:solidFill>
                                <a:latin typeface="Cambria Math"/>
                              </a:rPr>
                              <m:t>2</m:t>
                            </m:r>
                          </m:den>
                        </m:f>
                      </m:den>
                    </m:f>
                  </m:oMath>
                </a14:m>
                <a:r>
                  <a:rPr lang="en-US" sz="3200" dirty="0">
                    <a:solidFill>
                      <a:srgbClr val="FFFF00"/>
                    </a:solidFill>
                  </a:rPr>
                  <a:t> </a:t>
                </a:r>
                <a14:m>
                  <m:oMath xmlns:m="http://schemas.openxmlformats.org/officeDocument/2006/math">
                    <m:r>
                      <a:rPr lang="en-US" sz="3200" i="1" dirty="0">
                        <a:solidFill>
                          <a:srgbClr val="FFFF00"/>
                        </a:solidFill>
                        <a:latin typeface="Cambria Math"/>
                        <a:ea typeface="Cambria Math"/>
                      </a:rPr>
                      <m:t>=(2</m:t>
                    </m:r>
                    <m:r>
                      <a:rPr lang="en-US" sz="3200" i="1" dirty="0">
                        <a:solidFill>
                          <a:srgbClr val="FFFF00"/>
                        </a:solidFill>
                        <a:latin typeface="Cambria Math"/>
                        <a:ea typeface="Cambria Math"/>
                      </a:rPr>
                      <m:t>𝐴𝐶𝑅</m:t>
                    </m:r>
                  </m:oMath>
                </a14:m>
                <a:r>
                  <a:rPr lang="en-US" sz="3200" dirty="0">
                    <a:solidFill>
                      <a:srgbClr val="FFFF00"/>
                    </a:solidFill>
                  </a:rPr>
                  <a:t>D</a:t>
                </a:r>
                <a:r>
                  <a:rPr lang="en-US" sz="3200" baseline="-25000" dirty="0">
                    <a:solidFill>
                      <a:srgbClr val="FFFF00"/>
                    </a:solidFill>
                  </a:rPr>
                  <a:t>p</a:t>
                </a:r>
                <a:r>
                  <a:rPr lang="en-US" sz="3200" dirty="0">
                    <a:solidFill>
                      <a:srgbClr val="FFFF00"/>
                    </a:solidFill>
                  </a:rPr>
                  <a:t>)</a:t>
                </a:r>
                <a14:m>
                  <m:oMath xmlns:m="http://schemas.openxmlformats.org/officeDocument/2006/math">
                    <m:f>
                      <m:fPr>
                        <m:type m:val="skw"/>
                        <m:ctrlPr>
                          <a:rPr lang="en-US" sz="2000" i="1" baseline="30000" smtClean="0">
                            <a:solidFill>
                              <a:srgbClr val="FFFF00"/>
                            </a:solidFill>
                            <a:latin typeface="Cambria Math" panose="02040503050406030204" pitchFamily="18" charset="0"/>
                          </a:rPr>
                        </m:ctrlPr>
                      </m:fPr>
                      <m:num>
                        <m:r>
                          <a:rPr lang="en-US" sz="2000" b="0" i="1" baseline="30000" smtClean="0">
                            <a:solidFill>
                              <a:srgbClr val="FFFF00"/>
                            </a:solidFill>
                            <a:latin typeface="Cambria Math"/>
                          </a:rPr>
                          <m:t>1</m:t>
                        </m:r>
                      </m:num>
                      <m:den>
                        <m:r>
                          <a:rPr lang="en-US" sz="2000" b="0" i="1" baseline="30000" smtClean="0">
                            <a:solidFill>
                              <a:srgbClr val="FFFF00"/>
                            </a:solidFill>
                            <a:latin typeface="Cambria Math"/>
                          </a:rPr>
                          <m:t>2</m:t>
                        </m:r>
                      </m:den>
                    </m:f>
                  </m:oMath>
                </a14:m>
                <a:r>
                  <a:rPr lang="en-US" sz="3200" dirty="0">
                    <a:solidFill>
                      <a:srgbClr val="FFFF00"/>
                    </a:solidFill>
                  </a:rPr>
                  <a:t> </a:t>
                </a:r>
                <a:r>
                  <a:rPr lang="en-US" sz="3200" baseline="-25000" dirty="0">
                    <a:solidFill>
                      <a:srgbClr val="FFFF00"/>
                    </a:solidFill>
                  </a:rPr>
                  <a:t>			</a:t>
                </a:r>
                <a:r>
                  <a:rPr lang="en-US" sz="3200" dirty="0">
                    <a:solidFill>
                      <a:srgbClr val="FFFF00"/>
                    </a:solidFill>
                  </a:rPr>
                  <a:t>Eq. 2</a:t>
                </a:r>
              </a:p>
              <a:p>
                <a:pPr marL="0" indent="0">
                  <a:buSzPct val="130000"/>
                  <a:buNone/>
                </a:pPr>
                <a:r>
                  <a:rPr lang="en-US" sz="2700" dirty="0"/>
                  <a:t>Where </a:t>
                </a:r>
                <a:r>
                  <a:rPr lang="en-US" sz="2700" dirty="0">
                    <a:solidFill>
                      <a:srgbClr val="FFFF00"/>
                    </a:solidFill>
                  </a:rPr>
                  <a:t>A</a:t>
                </a:r>
                <a:r>
                  <a:rPr lang="en-US" sz="2700" dirty="0"/>
                  <a:t> is the initial drug loading dose in the polymer matrix; </a:t>
                </a:r>
                <a14:m>
                  <m:oMath xmlns:m="http://schemas.openxmlformats.org/officeDocument/2006/math">
                    <m:r>
                      <a:rPr lang="en-US" sz="2700" i="1" dirty="0" smtClean="0">
                        <a:solidFill>
                          <a:srgbClr val="FFFF00"/>
                        </a:solidFill>
                        <a:latin typeface="Cambria Math"/>
                        <a:ea typeface="Cambria Math"/>
                      </a:rPr>
                      <m:t>𝐶</m:t>
                    </m:r>
                    <m:r>
                      <a:rPr lang="en-US" sz="2700" i="1" baseline="-25000" dirty="0">
                        <a:solidFill>
                          <a:srgbClr val="FFFF00"/>
                        </a:solidFill>
                        <a:latin typeface="Cambria Math"/>
                        <a:ea typeface="Cambria Math"/>
                      </a:rPr>
                      <m:t>𝑅</m:t>
                    </m:r>
                  </m:oMath>
                </a14:m>
                <a:r>
                  <a:rPr lang="en-US" sz="2700" dirty="0"/>
                  <a:t> is the drug solubility in the polymer, which also the drug reservoir concentration in the system, and </a:t>
                </a:r>
                <a:r>
                  <a:rPr lang="en-US" sz="2700" dirty="0" err="1">
                    <a:solidFill>
                      <a:srgbClr val="FFFF00"/>
                    </a:solidFill>
                  </a:rPr>
                  <a:t>D</a:t>
                </a:r>
                <a:r>
                  <a:rPr lang="en-US" sz="2700" baseline="-25000" dirty="0" err="1">
                    <a:solidFill>
                      <a:srgbClr val="FFFF00"/>
                    </a:solidFill>
                  </a:rPr>
                  <a:t>p</a:t>
                </a:r>
                <a:r>
                  <a:rPr lang="en-US" sz="2700" dirty="0"/>
                  <a:t> is the diffusivity of the drug molecules in the polymer matrix.</a:t>
                </a:r>
              </a:p>
              <a:p>
                <a:pPr marL="0" indent="0">
                  <a:buSzPct val="13000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6992" y="1594877"/>
                <a:ext cx="10945216" cy="5026278"/>
              </a:xfrm>
              <a:blipFill>
                <a:blip r:embed="rId3"/>
                <a:stretch>
                  <a:fillRect l="-1114" t="-2427" r="-72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xmlns="" id="{49BF2B1E-C736-43EF-B083-B92811410FE4}"/>
              </a:ext>
            </a:extLst>
          </p:cNvPr>
          <p:cNvSpPr txBox="1"/>
          <p:nvPr/>
        </p:nvSpPr>
        <p:spPr>
          <a:xfrm>
            <a:off x="318448" y="244807"/>
            <a:ext cx="1110381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FFFF00"/>
                </a:solidFill>
              </a:rPr>
              <a:t>The resultant drug polymer dispersion is then molded or extruded to form a drug delivery device of various shapes and sizes designed for specific application.​</a:t>
            </a:r>
            <a:endParaRPr lang="en-US">
              <a:solidFill>
                <a:srgbClr val="FFFF00"/>
              </a:solidFill>
            </a:endParaRPr>
          </a:p>
        </p:txBody>
      </p:sp>
    </p:spTree>
    <p:extLst>
      <p:ext uri="{BB962C8B-B14F-4D97-AF65-F5344CB8AC3E}">
        <p14:creationId xmlns:p14="http://schemas.microsoft.com/office/powerpoint/2010/main" val="281772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1529" y="1268760"/>
            <a:ext cx="2031118" cy="184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72269" y="1049186"/>
            <a:ext cx="2964691" cy="656148"/>
          </a:xfrm>
          <a:solidFill>
            <a:schemeClr val="accent2"/>
          </a:solidFill>
        </p:spPr>
        <p:txBody>
          <a:bodyPr>
            <a:normAutofit/>
          </a:bodyPr>
          <a:lstStyle/>
          <a:p>
            <a:r>
              <a:rPr lang="en-US" sz="3800" b="1" dirty="0">
                <a:solidFill>
                  <a:srgbClr val="FFFF00"/>
                </a:solidFill>
              </a:rPr>
              <a:t>Nitro-</a:t>
            </a:r>
            <a:r>
              <a:rPr lang="en-US" sz="3800" b="1" dirty="0" err="1">
                <a:solidFill>
                  <a:srgbClr val="FFFF00"/>
                </a:solidFill>
              </a:rPr>
              <a:t>Dur</a:t>
            </a:r>
            <a:endParaRPr lang="en-US" sz="3800" b="1" dirty="0">
              <a:solidFill>
                <a:srgbClr val="FFFF00"/>
              </a:solidFill>
            </a:endParaRPr>
          </a:p>
        </p:txBody>
      </p:sp>
      <p:sp>
        <p:nvSpPr>
          <p:cNvPr id="3" name="Content Placeholder 2"/>
          <p:cNvSpPr>
            <a:spLocks noGrp="1"/>
          </p:cNvSpPr>
          <p:nvPr>
            <p:ph idx="1"/>
          </p:nvPr>
        </p:nvSpPr>
        <p:spPr>
          <a:xfrm>
            <a:off x="773455" y="1795858"/>
            <a:ext cx="10153128" cy="4824536"/>
          </a:xfrm>
        </p:spPr>
        <p:txBody>
          <a:bodyPr>
            <a:noAutofit/>
          </a:bodyPr>
          <a:lstStyle/>
          <a:p>
            <a:pPr algn="just"/>
            <a:r>
              <a:rPr lang="en-US" sz="2800" dirty="0">
                <a:solidFill>
                  <a:srgbClr val="FFFF00"/>
                </a:solidFill>
              </a:rPr>
              <a:t>Is Transdermal drug Delivery (TDD) system produced by</a:t>
            </a:r>
            <a:r>
              <a:rPr lang="en-US" sz="3100" dirty="0">
                <a:solidFill>
                  <a:srgbClr val="FFFF00"/>
                </a:solidFill>
              </a:rPr>
              <a:t>:</a:t>
            </a:r>
          </a:p>
          <a:p>
            <a:pPr marL="514350" indent="-514350" algn="just">
              <a:buClr>
                <a:srgbClr val="FFFF00"/>
              </a:buClr>
              <a:buFont typeface="+mj-lt"/>
              <a:buAutoNum type="arabicPeriod"/>
            </a:pPr>
            <a:r>
              <a:rPr lang="en-US" sz="3100" dirty="0"/>
              <a:t>Heating an aqueous solution of water-soluble </a:t>
            </a:r>
          </a:p>
          <a:p>
            <a:pPr marL="458787" lvl="2" indent="0" algn="just">
              <a:buClr>
                <a:srgbClr val="FFFF00"/>
              </a:buClr>
              <a:buNone/>
            </a:pPr>
            <a:r>
              <a:rPr lang="en-US" sz="2500" dirty="0"/>
              <a:t> </a:t>
            </a:r>
            <a:r>
              <a:rPr lang="en-US" sz="3100" dirty="0"/>
              <a:t>polymer</a:t>
            </a:r>
            <a:r>
              <a:rPr lang="en-US" sz="2500" dirty="0"/>
              <a:t>,   </a:t>
            </a:r>
            <a:r>
              <a:rPr lang="en-US" sz="3100" dirty="0">
                <a:solidFill>
                  <a:schemeClr val="accent1"/>
                </a:solidFill>
              </a:rPr>
              <a:t>(glycerol, &amp; polyvinyl alcohol).</a:t>
            </a:r>
          </a:p>
          <a:p>
            <a:pPr marL="514350" indent="-514350" algn="just">
              <a:buClr>
                <a:srgbClr val="FFFF00"/>
              </a:buClr>
              <a:buFont typeface="+mj-lt"/>
              <a:buAutoNum type="arabicPeriod"/>
            </a:pPr>
            <a:r>
              <a:rPr lang="en-US" sz="3100" dirty="0"/>
              <a:t>The temp. is then lowered.</a:t>
            </a:r>
          </a:p>
          <a:p>
            <a:pPr marL="514350" indent="-514350" algn="just">
              <a:buClr>
                <a:srgbClr val="FFFF00"/>
              </a:buClr>
              <a:buFont typeface="+mj-lt"/>
              <a:buAutoNum type="arabicPeriod"/>
            </a:pPr>
            <a:r>
              <a:rPr lang="en-US" sz="3100" dirty="0"/>
              <a:t> Then “Nitroglycerin &amp; </a:t>
            </a:r>
            <a:r>
              <a:rPr lang="en-US" sz="3100" dirty="0">
                <a:solidFill>
                  <a:srgbClr val="FFFF00"/>
                </a:solidFill>
              </a:rPr>
              <a:t>lactose”</a:t>
            </a:r>
            <a:r>
              <a:rPr lang="en-US" sz="3100" dirty="0"/>
              <a:t> triturated and dispersed just above the congealing </a:t>
            </a:r>
            <a:r>
              <a:rPr lang="en-US" sz="3100" dirty="0">
                <a:solidFill>
                  <a:srgbClr val="FFFF00"/>
                </a:solidFill>
              </a:rPr>
              <a:t>temp. </a:t>
            </a:r>
            <a:r>
              <a:rPr lang="en-US" sz="3100" dirty="0"/>
              <a:t>of the solution.</a:t>
            </a:r>
          </a:p>
          <a:p>
            <a:pPr marL="514350" indent="-514350" algn="just">
              <a:buClr>
                <a:srgbClr val="FFFF00"/>
              </a:buClr>
              <a:buFont typeface="+mj-lt"/>
              <a:buAutoNum type="arabicPeriod"/>
            </a:pPr>
            <a:r>
              <a:rPr lang="en-US" sz="3100" dirty="0"/>
              <a:t>The mixture is solidified in a mold at or below room temp. &amp; then sliced to form a medicated polymer disk.</a:t>
            </a:r>
          </a:p>
          <a:p>
            <a:pPr algn="just"/>
            <a:endParaRPr lang="en-US" sz="3100" dirty="0"/>
          </a:p>
          <a:p>
            <a:pPr algn="just"/>
            <a:endParaRPr lang="en-US" sz="3100" dirty="0"/>
          </a:p>
          <a:p>
            <a:pPr algn="just"/>
            <a:endParaRPr lang="en-US" sz="3100" dirty="0"/>
          </a:p>
        </p:txBody>
      </p:sp>
      <p:sp>
        <p:nvSpPr>
          <p:cNvPr id="4" name="Rectangle 3"/>
          <p:cNvSpPr/>
          <p:nvPr/>
        </p:nvSpPr>
        <p:spPr>
          <a:xfrm>
            <a:off x="773455" y="404664"/>
            <a:ext cx="10729192" cy="553998"/>
          </a:xfrm>
          <a:prstGeom prst="rect">
            <a:avLst/>
          </a:prstGeom>
        </p:spPr>
        <p:txBody>
          <a:bodyPr wrap="square">
            <a:spAutoFit/>
          </a:bodyPr>
          <a:lstStyle/>
          <a:p>
            <a:r>
              <a:rPr lang="en-US" sz="3000" dirty="0">
                <a:solidFill>
                  <a:schemeClr val="accent1"/>
                </a:solidFill>
              </a:rPr>
              <a:t>Representatives of this type of drug delivery system are as follows:</a:t>
            </a:r>
          </a:p>
        </p:txBody>
      </p:sp>
    </p:spTree>
    <p:extLst>
      <p:ext uri="{BB962C8B-B14F-4D97-AF65-F5344CB8AC3E}">
        <p14:creationId xmlns:p14="http://schemas.microsoft.com/office/powerpoint/2010/main" val="230801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1844" y="224644"/>
            <a:ext cx="10225136" cy="3240360"/>
          </a:xfrm>
        </p:spPr>
        <p:txBody>
          <a:bodyPr>
            <a:noAutofit/>
          </a:bodyPr>
          <a:lstStyle/>
          <a:p>
            <a:r>
              <a:rPr lang="en-US" sz="3200" dirty="0"/>
              <a:t>After assembly onto a drug </a:t>
            </a:r>
            <a:r>
              <a:rPr lang="en-US" sz="3200" dirty="0">
                <a:solidFill>
                  <a:srgbClr val="FFFF00"/>
                </a:solidFill>
              </a:rPr>
              <a:t>impermeable metallic plastic laminate</a:t>
            </a:r>
            <a:r>
              <a:rPr lang="en-US" sz="3200" dirty="0"/>
              <a:t>, a patch type TDD system is assembled with an adhesive rim surrounding the medicated disk </a:t>
            </a:r>
            <a:r>
              <a:rPr lang="en-US" sz="3200" dirty="0">
                <a:solidFill>
                  <a:schemeClr val="accent1"/>
                </a:solidFill>
              </a:rPr>
              <a:t>(figure 10).</a:t>
            </a:r>
          </a:p>
          <a:p>
            <a:r>
              <a:rPr lang="en-US" sz="3200" dirty="0">
                <a:solidFill>
                  <a:srgbClr val="00B050"/>
                </a:solidFill>
              </a:rPr>
              <a:t>This TDDS provide a continuous  transdermal infusion of Nitroglycerin at dosage rate of 0.5 mg/cm</a:t>
            </a:r>
            <a:r>
              <a:rPr lang="en-US" sz="3200" baseline="30000" dirty="0">
                <a:solidFill>
                  <a:srgbClr val="00B050"/>
                </a:solidFill>
              </a:rPr>
              <a:t>2</a:t>
            </a:r>
            <a:r>
              <a:rPr lang="en-US" sz="3200" dirty="0">
                <a:solidFill>
                  <a:srgbClr val="00B050"/>
                </a:solidFill>
              </a:rPr>
              <a:t>/day (24 hr.).</a:t>
            </a:r>
          </a:p>
          <a:p>
            <a:r>
              <a:rPr lang="en-US" sz="3200" dirty="0">
                <a:solidFill>
                  <a:srgbClr val="00B050"/>
                </a:solidFill>
              </a:rPr>
              <a:t>Used  for the treatment of </a:t>
            </a:r>
            <a:r>
              <a:rPr lang="en-US" sz="3200" dirty="0">
                <a:solidFill>
                  <a:srgbClr val="FFFF00"/>
                </a:solidFill>
              </a:rPr>
              <a:t>Angina Pectoris</a:t>
            </a:r>
            <a:r>
              <a:rPr lang="en-US" sz="3200" dirty="0">
                <a:solidFill>
                  <a:srgbClr val="00B050"/>
                </a:solidFill>
              </a:rPr>
              <a:t>. </a:t>
            </a:r>
          </a:p>
        </p:txBody>
      </p:sp>
      <p:pic>
        <p:nvPicPr>
          <p:cNvPr id="4"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875"/>
                    </a14:imgEffect>
                  </a14:imgLayer>
                </a14:imgProps>
              </a:ext>
            </a:extLst>
          </a:blip>
          <a:stretch>
            <a:fillRect/>
          </a:stretch>
        </p:blipFill>
        <p:spPr>
          <a:xfrm>
            <a:off x="2061964" y="3573016"/>
            <a:ext cx="8350753" cy="3096344"/>
          </a:xfrm>
          <a:prstGeom prst="rect">
            <a:avLst/>
          </a:prstGeom>
        </p:spPr>
      </p:pic>
      <p:sp>
        <p:nvSpPr>
          <p:cNvPr id="5" name="TextBox 4"/>
          <p:cNvSpPr txBox="1"/>
          <p:nvPr/>
        </p:nvSpPr>
        <p:spPr>
          <a:xfrm>
            <a:off x="2422004" y="3501008"/>
            <a:ext cx="1399742" cy="461665"/>
          </a:xfrm>
          <a:prstGeom prst="rect">
            <a:avLst/>
          </a:prstGeom>
          <a:noFill/>
        </p:spPr>
        <p:txBody>
          <a:bodyPr wrap="none" rtlCol="0">
            <a:spAutoFit/>
          </a:bodyPr>
          <a:lstStyle/>
          <a:p>
            <a:r>
              <a:rPr lang="en-US" sz="2400" b="1" dirty="0">
                <a:solidFill>
                  <a:schemeClr val="bg1"/>
                </a:solidFill>
              </a:rPr>
              <a:t>Figure 10</a:t>
            </a:r>
          </a:p>
        </p:txBody>
      </p:sp>
    </p:spTree>
    <p:extLst>
      <p:ext uri="{BB962C8B-B14F-4D97-AF65-F5344CB8AC3E}">
        <p14:creationId xmlns:p14="http://schemas.microsoft.com/office/powerpoint/2010/main" val="34291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9" y="44624"/>
            <a:ext cx="7477898" cy="771872"/>
          </a:xfrm>
        </p:spPr>
        <p:txBody>
          <a:bodyPr>
            <a:normAutofit/>
          </a:bodyPr>
          <a:lstStyle/>
          <a:p>
            <a:r>
              <a:rPr lang="en-US" sz="4000" dirty="0">
                <a:solidFill>
                  <a:srgbClr val="FFFF00"/>
                </a:solidFill>
              </a:rPr>
              <a:t>Compudose Subdermal implant</a:t>
            </a:r>
            <a:endParaRPr lang="en-US" sz="4000" dirty="0"/>
          </a:p>
        </p:txBody>
      </p:sp>
      <p:sp>
        <p:nvSpPr>
          <p:cNvPr id="3" name="Content Placeholder 2"/>
          <p:cNvSpPr>
            <a:spLocks noGrp="1"/>
          </p:cNvSpPr>
          <p:nvPr>
            <p:ph idx="1"/>
          </p:nvPr>
        </p:nvSpPr>
        <p:spPr>
          <a:xfrm>
            <a:off x="670834" y="1020799"/>
            <a:ext cx="10824178" cy="3848362"/>
          </a:xfrm>
        </p:spPr>
        <p:txBody>
          <a:bodyPr>
            <a:noAutofit/>
          </a:bodyPr>
          <a:lstStyle/>
          <a:p>
            <a:pPr marL="457200" indent="-457200">
              <a:buClr>
                <a:srgbClr val="FFFF00"/>
              </a:buClr>
              <a:buSzPct val="120000"/>
              <a:buFont typeface="+mj-lt"/>
              <a:buAutoNum type="arabicPeriod"/>
            </a:pPr>
            <a:r>
              <a:rPr lang="en-US" sz="3200" dirty="0"/>
              <a:t>Dispersing micronized estradiol crystal in a viscous silicon elastomer.</a:t>
            </a:r>
          </a:p>
          <a:p>
            <a:pPr marL="457200" indent="-457200">
              <a:buClr>
                <a:srgbClr val="FFFF00"/>
              </a:buClr>
              <a:buSzPct val="120000"/>
              <a:buFont typeface="+mj-lt"/>
              <a:buAutoNum type="arabicPeriod"/>
            </a:pPr>
            <a:r>
              <a:rPr lang="en-US" sz="3200" dirty="0"/>
              <a:t>Coating the dispersing polymer around a rigid (drug free) silicon rod by extrusion to form a cylindrical implant.</a:t>
            </a:r>
          </a:p>
          <a:p>
            <a:pPr marL="457200" indent="-457200">
              <a:buClr>
                <a:srgbClr val="FFFF00"/>
              </a:buClr>
              <a:buSzPct val="120000"/>
              <a:buFont typeface="+mj-lt"/>
              <a:buAutoNum type="arabicPeriod"/>
            </a:pPr>
            <a:r>
              <a:rPr lang="en-US" sz="3200" dirty="0"/>
              <a:t>Compudose  Implant  is designed for subcutaneous implantation  for growth promotion.</a:t>
            </a:r>
          </a:p>
          <a:p>
            <a:pPr marL="457200" indent="-457200">
              <a:buClr>
                <a:srgbClr val="FFFF00"/>
              </a:buClr>
              <a:buSzPct val="120000"/>
              <a:buFont typeface="+mj-lt"/>
              <a:buAutoNum type="arabicPeriod"/>
            </a:pPr>
            <a:r>
              <a:rPr lang="en-US" sz="3200" dirty="0">
                <a:solidFill>
                  <a:schemeClr val="accent2"/>
                </a:solidFill>
              </a:rPr>
              <a:t>It</a:t>
            </a:r>
            <a:r>
              <a:rPr lang="en-US" sz="3200" dirty="0"/>
              <a:t> </a:t>
            </a:r>
            <a:r>
              <a:rPr lang="en-US" sz="3200" dirty="0">
                <a:solidFill>
                  <a:schemeClr val="accent2"/>
                </a:solidFill>
              </a:rPr>
              <a:t>release a controlled dose of estradiol  for 200 or 400 days</a:t>
            </a:r>
            <a:r>
              <a:rPr lang="en-US" sz="3200" dirty="0"/>
              <a:t>.</a:t>
            </a:r>
          </a:p>
        </p:txBody>
      </p:sp>
      <p:grpSp>
        <p:nvGrpSpPr>
          <p:cNvPr id="4" name="Group 3"/>
          <p:cNvGrpSpPr/>
          <p:nvPr/>
        </p:nvGrpSpPr>
        <p:grpSpPr>
          <a:xfrm>
            <a:off x="3166599" y="5217807"/>
            <a:ext cx="4657543" cy="1324020"/>
            <a:chOff x="3166599" y="5217807"/>
            <a:chExt cx="4657543" cy="1324020"/>
          </a:xfrm>
        </p:grpSpPr>
        <p:sp>
          <p:nvSpPr>
            <p:cNvPr id="6" name="Can 5"/>
            <p:cNvSpPr/>
            <p:nvPr/>
          </p:nvSpPr>
          <p:spPr>
            <a:xfrm rot="16200000">
              <a:off x="5895895" y="3905694"/>
              <a:ext cx="616134" cy="3240360"/>
            </a:xfrm>
            <a:prstGeom prst="can">
              <a:avLst>
                <a:gd name="adj" fmla="val 66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655790" y="5385924"/>
              <a:ext cx="228067" cy="304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231604" y="5589240"/>
              <a:ext cx="1496194" cy="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66599" y="5257877"/>
              <a:ext cx="1417183" cy="400110"/>
            </a:xfrm>
            <a:prstGeom prst="rect">
              <a:avLst/>
            </a:prstGeom>
            <a:noFill/>
          </p:spPr>
          <p:txBody>
            <a:bodyPr wrap="none" rtlCol="0">
              <a:spAutoFit/>
            </a:bodyPr>
            <a:lstStyle/>
            <a:p>
              <a:r>
                <a:rPr lang="en-US" sz="2000" b="1" dirty="0"/>
                <a:t>Silicon Rod</a:t>
              </a:r>
            </a:p>
          </p:txBody>
        </p:sp>
        <p:sp>
          <p:nvSpPr>
            <p:cNvPr id="10" name="TextBox 9"/>
            <p:cNvSpPr txBox="1"/>
            <p:nvPr/>
          </p:nvSpPr>
          <p:spPr>
            <a:xfrm>
              <a:off x="5160839" y="5833941"/>
              <a:ext cx="2013693" cy="707886"/>
            </a:xfrm>
            <a:prstGeom prst="rect">
              <a:avLst/>
            </a:prstGeom>
            <a:noFill/>
          </p:spPr>
          <p:txBody>
            <a:bodyPr wrap="none" rtlCol="0">
              <a:spAutoFit/>
            </a:bodyPr>
            <a:lstStyle/>
            <a:p>
              <a:r>
                <a:rPr lang="en-US" sz="2000" dirty="0"/>
                <a:t>Estradiol Packing</a:t>
              </a:r>
            </a:p>
            <a:p>
              <a:r>
                <a:rPr lang="en-US" sz="2000" dirty="0"/>
                <a:t>Polymer Matrix</a:t>
              </a:r>
            </a:p>
          </p:txBody>
        </p:sp>
      </p:grpSp>
    </p:spTree>
    <p:extLst>
      <p:ext uri="{BB962C8B-B14F-4D97-AF65-F5344CB8AC3E}">
        <p14:creationId xmlns:p14="http://schemas.microsoft.com/office/powerpoint/2010/main" val="237291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188640"/>
            <a:ext cx="9144001" cy="864096"/>
          </a:xfrm>
        </p:spPr>
        <p:txBody>
          <a:bodyPr>
            <a:normAutofit/>
          </a:bodyPr>
          <a:lstStyle/>
          <a:p>
            <a:r>
              <a:rPr lang="en-US" dirty="0">
                <a:solidFill>
                  <a:srgbClr val="FFFF00"/>
                </a:solidFill>
              </a:rPr>
              <a:t>Compudose Cattle Growth Implant</a:t>
            </a:r>
          </a:p>
        </p:txBody>
      </p:sp>
      <p:sp>
        <p:nvSpPr>
          <p:cNvPr id="3" name="Content Placeholder 2"/>
          <p:cNvSpPr>
            <a:spLocks noGrp="1"/>
          </p:cNvSpPr>
          <p:nvPr>
            <p:ph idx="1"/>
          </p:nvPr>
        </p:nvSpPr>
        <p:spPr>
          <a:xfrm>
            <a:off x="981844" y="1052736"/>
            <a:ext cx="10153127" cy="5400599"/>
          </a:xfrm>
        </p:spPr>
        <p:txBody>
          <a:bodyPr>
            <a:noAutofit/>
          </a:bodyPr>
          <a:lstStyle/>
          <a:p>
            <a:pPr>
              <a:buClr>
                <a:srgbClr val="FFFF00"/>
              </a:buClr>
            </a:pPr>
            <a:r>
              <a:rPr lang="en-US" sz="2900" dirty="0"/>
              <a:t>Microcrystalline estradiol in a silicon rubber matrix, which is then used to coat a biocompatible inert core of silicone rubber.</a:t>
            </a:r>
          </a:p>
          <a:p>
            <a:pPr>
              <a:buClr>
                <a:srgbClr val="FFFF00"/>
              </a:buClr>
            </a:pPr>
            <a:r>
              <a:rPr lang="en-US" sz="2900" dirty="0"/>
              <a:t>Implants placed under skin of animals.</a:t>
            </a:r>
          </a:p>
          <a:p>
            <a:pPr>
              <a:buClr>
                <a:srgbClr val="FFFF00"/>
              </a:buClr>
            </a:pPr>
            <a:r>
              <a:rPr lang="en-US" sz="2900" dirty="0"/>
              <a:t>Estradiol release into systemic circulation.</a:t>
            </a:r>
          </a:p>
          <a:p>
            <a:pPr>
              <a:buClr>
                <a:srgbClr val="FFFF00"/>
              </a:buClr>
            </a:pPr>
            <a:r>
              <a:rPr lang="en-US" sz="2900" dirty="0"/>
              <a:t>Stimulate animals Pituitary Gland.</a:t>
            </a:r>
          </a:p>
          <a:p>
            <a:pPr>
              <a:buClr>
                <a:srgbClr val="FFFF00"/>
              </a:buClr>
            </a:pPr>
            <a:r>
              <a:rPr lang="en-US" sz="2900" dirty="0"/>
              <a:t>Increase in growth hormone production.</a:t>
            </a:r>
          </a:p>
          <a:p>
            <a:pPr>
              <a:buClr>
                <a:srgbClr val="FFFF00"/>
              </a:buClr>
            </a:pPr>
            <a:r>
              <a:rPr lang="en-US" sz="2900" dirty="0"/>
              <a:t>Animal gain weight at higher rate.</a:t>
            </a:r>
          </a:p>
          <a:p>
            <a:pPr>
              <a:buClr>
                <a:srgbClr val="FFFF00"/>
              </a:buClr>
            </a:pPr>
            <a:r>
              <a:rPr lang="en-US" sz="2900" dirty="0"/>
              <a:t>At end of growing period, implant easily removed.</a:t>
            </a:r>
          </a:p>
          <a:p>
            <a:pPr>
              <a:buClr>
                <a:srgbClr val="FFFF00"/>
              </a:buClr>
            </a:pPr>
            <a:r>
              <a:rPr lang="en-US" sz="2900" dirty="0"/>
              <a:t>Available as </a:t>
            </a:r>
            <a:r>
              <a:rPr lang="en-US" sz="2900" dirty="0">
                <a:solidFill>
                  <a:srgbClr val="FFFF00"/>
                </a:solidFill>
              </a:rPr>
              <a:t>Campudose-400</a:t>
            </a:r>
            <a:r>
              <a:rPr lang="en-US" sz="2900" dirty="0"/>
              <a:t> and </a:t>
            </a:r>
            <a:r>
              <a:rPr lang="en-US" sz="2900" dirty="0">
                <a:solidFill>
                  <a:schemeClr val="accent2"/>
                </a:solidFill>
              </a:rPr>
              <a:t>Campudose-200</a:t>
            </a:r>
            <a:r>
              <a:rPr lang="en-US" sz="2900" dirty="0"/>
              <a:t>.</a:t>
            </a:r>
          </a:p>
          <a:p>
            <a:endParaRPr lang="en-US" sz="2900" dirty="0"/>
          </a:p>
        </p:txBody>
      </p:sp>
      <p:sp>
        <p:nvSpPr>
          <p:cNvPr id="4" name="Date Placeholder 3"/>
          <p:cNvSpPr>
            <a:spLocks noGrp="1"/>
          </p:cNvSpPr>
          <p:nvPr>
            <p:ph type="dt" sz="half" idx="10"/>
          </p:nvPr>
        </p:nvSpPr>
        <p:spPr/>
        <p:txBody>
          <a:bodyPr/>
          <a:lstStyle/>
          <a:p>
            <a:fld id="{C4A29AA5-5093-4317-9676-5AAD084B5371}" type="datetime1">
              <a:rPr lang="en-GB" noProof="0" smtClean="0"/>
              <a:pPr/>
              <a:t>18/12/2019</a:t>
            </a:fld>
            <a:endParaRPr lang="en-GB" noProof="0" dirty="0"/>
          </a:p>
        </p:txBody>
      </p:sp>
    </p:spTree>
    <p:extLst>
      <p:ext uri="{BB962C8B-B14F-4D97-AF65-F5344CB8AC3E}">
        <p14:creationId xmlns:p14="http://schemas.microsoft.com/office/powerpoint/2010/main" val="78891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7B8FD6-44DF-43B3-A4BA-D401B01CA3D6}" type="datetime1">
              <a:rPr lang="en-GB" noProof="0" smtClean="0"/>
              <a:pPr/>
              <a:t>18/12/2019</a:t>
            </a:fld>
            <a:endParaRPr lang="en-GB" noProof="0" dirty="0"/>
          </a:p>
        </p:txBody>
      </p:sp>
      <p:sp>
        <p:nvSpPr>
          <p:cNvPr id="4" name="Title 1"/>
          <p:cNvSpPr txBox="1">
            <a:spLocks/>
          </p:cNvSpPr>
          <p:nvPr/>
        </p:nvSpPr>
        <p:spPr>
          <a:xfrm>
            <a:off x="1557908" y="2060848"/>
            <a:ext cx="9144001" cy="17281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5400" dirty="0">
                <a:solidFill>
                  <a:srgbClr val="FFFF00"/>
                </a:solidFill>
              </a:rPr>
              <a:t>C. Micro-reservoir Partition-Controlled D.D.S </a:t>
            </a:r>
            <a:endParaRPr lang="en-US" sz="5400" dirty="0"/>
          </a:p>
        </p:txBody>
      </p:sp>
    </p:spTree>
    <p:extLst>
      <p:ext uri="{BB962C8B-B14F-4D97-AF65-F5344CB8AC3E}">
        <p14:creationId xmlns:p14="http://schemas.microsoft.com/office/powerpoint/2010/main" val="352599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504" y="477416"/>
            <a:ext cx="9144001" cy="843880"/>
          </a:xfrm>
        </p:spPr>
        <p:txBody>
          <a:bodyPr/>
          <a:lstStyle/>
          <a:p>
            <a:r>
              <a:rPr lang="en-US" b="1" dirty="0">
                <a:solidFill>
                  <a:srgbClr val="FFFF00"/>
                </a:solidFill>
                <a:latin typeface="Century" panose="02040604050505020304" pitchFamily="18" charset="0"/>
              </a:rPr>
              <a:t>Plasma concentration time profile</a:t>
            </a:r>
            <a:endParaRPr lang="en-US" dirty="0">
              <a:solidFill>
                <a:srgbClr val="FFFF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3852" y="1340768"/>
            <a:ext cx="9097653" cy="5040560"/>
          </a:xfrm>
          <a:effectLst>
            <a:glow rad="127000">
              <a:schemeClr val="bg2">
                <a:alpha val="0"/>
              </a:schemeClr>
            </a:glow>
            <a:softEdge rad="127000"/>
          </a:effectLst>
        </p:spPr>
      </p:pic>
      <p:sp>
        <p:nvSpPr>
          <p:cNvPr id="4" name="Date Placeholder 3"/>
          <p:cNvSpPr>
            <a:spLocks noGrp="1"/>
          </p:cNvSpPr>
          <p:nvPr>
            <p:ph type="dt" sz="half" idx="10"/>
          </p:nvPr>
        </p:nvSpPr>
        <p:spPr/>
        <p:txBody>
          <a:bodyPr/>
          <a:lstStyle/>
          <a:p>
            <a:fld id="{C4A29AA5-5093-4317-9676-5AAD084B5371}" type="datetime1">
              <a:rPr lang="en-GB" noProof="0" smtClean="0"/>
              <a:pPr/>
              <a:t>18/12/2019</a:t>
            </a:fld>
            <a:endParaRPr lang="en-GB" noProof="0" dirty="0"/>
          </a:p>
        </p:txBody>
      </p:sp>
    </p:spTree>
    <p:extLst>
      <p:ext uri="{BB962C8B-B14F-4D97-AF65-F5344CB8AC3E}">
        <p14:creationId xmlns:p14="http://schemas.microsoft.com/office/powerpoint/2010/main" val="250933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260648"/>
            <a:ext cx="9144001" cy="576064"/>
          </a:xfrm>
        </p:spPr>
        <p:txBody>
          <a:bodyPr>
            <a:normAutofit fontScale="90000"/>
          </a:bodyPr>
          <a:lstStyle/>
          <a:p>
            <a:r>
              <a:rPr lang="en-US" dirty="0">
                <a:solidFill>
                  <a:srgbClr val="FFFF00"/>
                </a:solidFill>
              </a:rPr>
              <a:t>C. Micro-reservoir Partition-Controlled D.D.S </a:t>
            </a:r>
            <a:endParaRPr lang="en-US" dirty="0"/>
          </a:p>
        </p:txBody>
      </p:sp>
      <p:sp>
        <p:nvSpPr>
          <p:cNvPr id="3" name="Content Placeholder 2"/>
          <p:cNvSpPr>
            <a:spLocks noGrp="1"/>
          </p:cNvSpPr>
          <p:nvPr>
            <p:ph idx="1"/>
          </p:nvPr>
        </p:nvSpPr>
        <p:spPr>
          <a:xfrm>
            <a:off x="261764" y="1052736"/>
            <a:ext cx="6840760" cy="5184576"/>
          </a:xfrm>
        </p:spPr>
        <p:txBody>
          <a:bodyPr>
            <a:normAutofit fontScale="92500"/>
          </a:bodyPr>
          <a:lstStyle/>
          <a:p>
            <a:pPr algn="just"/>
            <a:r>
              <a:rPr lang="en-US" sz="3200" dirty="0"/>
              <a:t>The drug reservoir is fabricated by:</a:t>
            </a:r>
          </a:p>
          <a:p>
            <a:pPr algn="just"/>
            <a:r>
              <a:rPr lang="en-US" sz="3200" dirty="0"/>
              <a:t> </a:t>
            </a:r>
            <a:r>
              <a:rPr lang="en-US" sz="3200" dirty="0">
                <a:solidFill>
                  <a:srgbClr val="92D050"/>
                </a:solidFill>
              </a:rPr>
              <a:t>Micro-dispersion of an aqueous suspension of drug</a:t>
            </a:r>
            <a:r>
              <a:rPr lang="en-US" sz="3200" dirty="0"/>
              <a:t> using a high-energy dispersion technique in a </a:t>
            </a:r>
            <a:r>
              <a:rPr lang="en-US" sz="3200" dirty="0">
                <a:solidFill>
                  <a:srgbClr val="92D050"/>
                </a:solidFill>
              </a:rPr>
              <a:t>suitable polymer,</a:t>
            </a:r>
            <a:r>
              <a:rPr lang="en-US" sz="3200" dirty="0"/>
              <a:t> such as silicone elastomers, to form a homogeneous dispersion of many discrete, microscopic drug reservoir. </a:t>
            </a:r>
          </a:p>
          <a:p>
            <a:pPr algn="just"/>
            <a:r>
              <a:rPr lang="en-US" sz="3200" dirty="0"/>
              <a:t>Different shapes and sizes of drug delivery devices can be produced from this micro-reservoir drug delivery system by molding or hot melt extrusion.</a:t>
            </a:r>
          </a:p>
          <a:p>
            <a:endParaRPr lang="en-US" sz="3200" dirty="0"/>
          </a:p>
        </p:txBody>
      </p:sp>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524" y="1244102"/>
            <a:ext cx="4909442" cy="448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2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836" y="548680"/>
            <a:ext cx="10225136" cy="5760640"/>
          </a:xfrm>
        </p:spPr>
        <p:txBody>
          <a:bodyPr>
            <a:noAutofit/>
          </a:bodyPr>
          <a:lstStyle/>
          <a:p>
            <a:r>
              <a:rPr lang="en-US" sz="3200" dirty="0"/>
              <a:t>Depending upon the desired rate of drug release.  The device can be further coated with layer of suitable polymer to modify the mechanism &amp; the rate of drug release. </a:t>
            </a:r>
          </a:p>
          <a:p>
            <a:pPr marL="0" indent="0">
              <a:buNone/>
            </a:pPr>
            <a:r>
              <a:rPr lang="en-US" sz="3200" dirty="0">
                <a:solidFill>
                  <a:schemeClr val="tx2"/>
                </a:solidFill>
              </a:rPr>
              <a:t>Release of drug molecules from this type of DDS can follow either:</a:t>
            </a:r>
          </a:p>
          <a:p>
            <a:r>
              <a:rPr lang="en-US" sz="3200" dirty="0"/>
              <a:t> </a:t>
            </a:r>
            <a:r>
              <a:rPr lang="en-US" sz="3200" dirty="0">
                <a:solidFill>
                  <a:schemeClr val="accent1"/>
                </a:solidFill>
              </a:rPr>
              <a:t>Dissolution or a matrix diffusion-controlled process. </a:t>
            </a:r>
          </a:p>
          <a:p>
            <a:r>
              <a:rPr lang="en-US" sz="3200" dirty="0"/>
              <a:t>The rate of release is controlled at a pre-programed rate  by controlling various physicochemical parameters. </a:t>
            </a:r>
          </a:p>
          <a:p>
            <a:r>
              <a:rPr lang="en-US" sz="3200" dirty="0">
                <a:solidFill>
                  <a:srgbClr val="FFFF00"/>
                </a:solidFill>
              </a:rPr>
              <a:t>Representatives of this type of drug deliver system are as follows: </a:t>
            </a:r>
          </a:p>
          <a:p>
            <a:endParaRPr lang="en-US" sz="3200" dirty="0"/>
          </a:p>
        </p:txBody>
      </p:sp>
      <p:sp>
        <p:nvSpPr>
          <p:cNvPr id="4" name="Date Placeholder 3"/>
          <p:cNvSpPr>
            <a:spLocks noGrp="1"/>
          </p:cNvSpPr>
          <p:nvPr>
            <p:ph type="dt" sz="half" idx="10"/>
          </p:nvPr>
        </p:nvSpPr>
        <p:spPr/>
        <p:txBody>
          <a:bodyPr/>
          <a:lstStyle/>
          <a:p>
            <a:fld id="{C4A29AA5-5093-4317-9676-5AAD084B5371}" type="datetime1">
              <a:rPr lang="en-GB" noProof="0" smtClean="0"/>
              <a:pPr/>
              <a:t>18/12/2019</a:t>
            </a:fld>
            <a:endParaRPr lang="en-GB" noProof="0" dirty="0"/>
          </a:p>
        </p:txBody>
      </p:sp>
    </p:spTree>
    <p:extLst>
      <p:ext uri="{BB962C8B-B14F-4D97-AF65-F5344CB8AC3E}">
        <p14:creationId xmlns:p14="http://schemas.microsoft.com/office/powerpoint/2010/main" val="315757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44" y="476672"/>
            <a:ext cx="7776864" cy="723528"/>
          </a:xfrm>
          <a:solidFill>
            <a:schemeClr val="accent2"/>
          </a:solidFill>
        </p:spPr>
        <p:txBody>
          <a:bodyPr>
            <a:normAutofit/>
          </a:bodyPr>
          <a:lstStyle/>
          <a:p>
            <a:r>
              <a:rPr lang="en-US" sz="4400" dirty="0">
                <a:solidFill>
                  <a:srgbClr val="FFFF00"/>
                </a:solidFill>
              </a:rPr>
              <a:t>Transdermal </a:t>
            </a:r>
            <a:r>
              <a:rPr lang="en-US" sz="4400" dirty="0" err="1">
                <a:solidFill>
                  <a:srgbClr val="FFFF00"/>
                </a:solidFill>
              </a:rPr>
              <a:t>Nitrodisc</a:t>
            </a:r>
            <a:r>
              <a:rPr lang="en-US" sz="4400" dirty="0">
                <a:solidFill>
                  <a:srgbClr val="FFFF00"/>
                </a:solidFill>
              </a:rPr>
              <a:t> System</a:t>
            </a:r>
            <a:endParaRPr lang="en-US" sz="4400" dirty="0"/>
          </a:p>
        </p:txBody>
      </p:sp>
      <p:sp>
        <p:nvSpPr>
          <p:cNvPr id="3" name="Content Placeholder 2"/>
          <p:cNvSpPr>
            <a:spLocks noGrp="1"/>
          </p:cNvSpPr>
          <p:nvPr>
            <p:ph idx="1"/>
          </p:nvPr>
        </p:nvSpPr>
        <p:spPr>
          <a:xfrm>
            <a:off x="189756" y="1340768"/>
            <a:ext cx="11233247" cy="4968552"/>
          </a:xfrm>
        </p:spPr>
        <p:txBody>
          <a:bodyPr>
            <a:noAutofit/>
          </a:bodyPr>
          <a:lstStyle/>
          <a:p>
            <a:pPr marL="0" indent="0">
              <a:buClr>
                <a:srgbClr val="FFFF00"/>
              </a:buClr>
              <a:buNone/>
            </a:pPr>
            <a:r>
              <a:rPr lang="en-US" sz="2800" dirty="0"/>
              <a:t>The drug reservoir formed as follows:</a:t>
            </a:r>
          </a:p>
          <a:p>
            <a:pPr marL="514350" indent="-514350">
              <a:buClr>
                <a:srgbClr val="FFFF00"/>
              </a:buClr>
              <a:buFont typeface="+mj-lt"/>
              <a:buAutoNum type="arabicPeriod"/>
            </a:pPr>
            <a:r>
              <a:rPr lang="en-US" sz="2800" dirty="0"/>
              <a:t>Preparing a suspension of Nitroglycerin &amp; lactose triturate in an aqueous soliton of 40% Polyethylene Glycol (PEG) 400.</a:t>
            </a:r>
          </a:p>
          <a:p>
            <a:pPr marL="514350" indent="-514350">
              <a:buClr>
                <a:srgbClr val="FFFF00"/>
              </a:buClr>
              <a:buFont typeface="+mj-lt"/>
              <a:buAutoNum type="arabicPeriod"/>
            </a:pPr>
            <a:r>
              <a:rPr lang="en-US" sz="2800" dirty="0"/>
              <a:t>Dispersing it with isopropyl palmitate, in a mixture of viscous silicone elastomer. </a:t>
            </a:r>
          </a:p>
          <a:p>
            <a:pPr marL="514350" indent="-514350">
              <a:buClr>
                <a:srgbClr val="FFFF00"/>
              </a:buClr>
              <a:buFont typeface="+mj-lt"/>
              <a:buAutoNum type="arabicPeriod"/>
            </a:pPr>
            <a:r>
              <a:rPr lang="en-US" sz="2800" dirty="0">
                <a:solidFill>
                  <a:schemeClr val="accent1"/>
                </a:solidFill>
              </a:rPr>
              <a:t>It is engineered to provide a transdermal </a:t>
            </a:r>
          </a:p>
          <a:p>
            <a:pPr marL="0" indent="0">
              <a:buClr>
                <a:srgbClr val="FFFF00"/>
              </a:buClr>
              <a:buNone/>
            </a:pPr>
            <a:r>
              <a:rPr lang="en-US" sz="2800" dirty="0">
                <a:solidFill>
                  <a:schemeClr val="accent1"/>
                </a:solidFill>
              </a:rPr>
              <a:t>       administration of Nitroglycerin at a daily </a:t>
            </a:r>
          </a:p>
          <a:p>
            <a:pPr marL="0" indent="0">
              <a:buClr>
                <a:srgbClr val="FFFF00"/>
              </a:buClr>
              <a:buNone/>
            </a:pPr>
            <a:r>
              <a:rPr lang="en-US" sz="2800" dirty="0">
                <a:solidFill>
                  <a:schemeClr val="accent1"/>
                </a:solidFill>
              </a:rPr>
              <a:t>      dosage of 0.5mg/cm</a:t>
            </a:r>
            <a:r>
              <a:rPr lang="en-US" sz="2800" baseline="30000" dirty="0">
                <a:solidFill>
                  <a:schemeClr val="accent1"/>
                </a:solidFill>
              </a:rPr>
              <a:t>2</a:t>
            </a:r>
            <a:r>
              <a:rPr lang="en-US" sz="2800" dirty="0">
                <a:solidFill>
                  <a:schemeClr val="accent1"/>
                </a:solidFill>
              </a:rPr>
              <a:t> for once-a-day </a:t>
            </a:r>
          </a:p>
          <a:p>
            <a:pPr marL="0" indent="0">
              <a:buClr>
                <a:srgbClr val="FFFF00"/>
              </a:buClr>
              <a:buNone/>
            </a:pPr>
            <a:r>
              <a:rPr lang="en-US" sz="2800" dirty="0">
                <a:solidFill>
                  <a:schemeClr val="accent1"/>
                </a:solidFill>
              </a:rPr>
              <a:t>       medication of angina pectoris.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00" y="4065363"/>
            <a:ext cx="5133975" cy="236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99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8" y="260648"/>
            <a:ext cx="9900591" cy="723528"/>
          </a:xfrm>
        </p:spPr>
        <p:txBody>
          <a:bodyPr>
            <a:normAutofit/>
          </a:bodyPr>
          <a:lstStyle/>
          <a:p>
            <a:r>
              <a:rPr lang="en-US" dirty="0">
                <a:solidFill>
                  <a:srgbClr val="FFFF00"/>
                </a:solidFill>
              </a:rPr>
              <a:t>IV. Activation-Modulated Drug Delivery Systems</a:t>
            </a:r>
          </a:p>
        </p:txBody>
      </p:sp>
      <p:sp>
        <p:nvSpPr>
          <p:cNvPr id="3" name="Content Placeholder 2"/>
          <p:cNvSpPr>
            <a:spLocks noGrp="1"/>
          </p:cNvSpPr>
          <p:nvPr>
            <p:ph idx="1"/>
          </p:nvPr>
        </p:nvSpPr>
        <p:spPr>
          <a:xfrm>
            <a:off x="944979" y="1078326"/>
            <a:ext cx="10322839" cy="5256584"/>
          </a:xfrm>
        </p:spPr>
        <p:txBody>
          <a:bodyPr>
            <a:noAutofit/>
          </a:bodyPr>
          <a:lstStyle/>
          <a:p>
            <a:r>
              <a:rPr lang="en-US" sz="3000" dirty="0"/>
              <a:t>In this group of controlled-release </a:t>
            </a:r>
          </a:p>
          <a:p>
            <a:pPr marL="0" indent="0">
              <a:buNone/>
            </a:pPr>
            <a:r>
              <a:rPr lang="en-US" sz="3000" dirty="0"/>
              <a:t>    DDS is activated by:</a:t>
            </a:r>
          </a:p>
          <a:p>
            <a:r>
              <a:rPr lang="en-US" sz="3000" dirty="0"/>
              <a:t> Physical process.</a:t>
            </a:r>
          </a:p>
          <a:p>
            <a:r>
              <a:rPr lang="en-US" sz="3000" dirty="0"/>
              <a:t>Chemical process.</a:t>
            </a:r>
          </a:p>
          <a:p>
            <a:r>
              <a:rPr lang="en-US" sz="3000" dirty="0"/>
              <a:t> Biochemical process</a:t>
            </a:r>
          </a:p>
          <a:p>
            <a:pPr marL="0" indent="0">
              <a:buNone/>
            </a:pPr>
            <a:r>
              <a:rPr lang="en-US" sz="3000" dirty="0"/>
              <a:t> And or facilitated by the energy supplied externally </a:t>
            </a:r>
            <a:r>
              <a:rPr lang="en-US" sz="2800" dirty="0"/>
              <a:t>(figure 3).</a:t>
            </a:r>
          </a:p>
          <a:p>
            <a:r>
              <a:rPr lang="en-US" sz="3000" dirty="0"/>
              <a:t>The rate of drug released is then controlled based on the nature of the process applied or the type of energy used.</a:t>
            </a:r>
          </a:p>
        </p:txBody>
      </p:sp>
      <p:pic>
        <p:nvPicPr>
          <p:cNvPr id="4" name="Picture 3"/>
          <p:cNvPicPr>
            <a:picLocks noChangeAspect="1"/>
          </p:cNvPicPr>
          <p:nvPr/>
        </p:nvPicPr>
        <p:blipFill>
          <a:blip r:embed="rId2"/>
          <a:stretch>
            <a:fillRect/>
          </a:stretch>
        </p:blipFill>
        <p:spPr>
          <a:xfrm>
            <a:off x="5806380" y="1556792"/>
            <a:ext cx="5005855" cy="2681356"/>
          </a:xfrm>
          <a:prstGeom prst="rect">
            <a:avLst/>
          </a:prstGeom>
        </p:spPr>
      </p:pic>
      <p:sp>
        <p:nvSpPr>
          <p:cNvPr id="5" name="Rectangle 4"/>
          <p:cNvSpPr/>
          <p:nvPr/>
        </p:nvSpPr>
        <p:spPr>
          <a:xfrm>
            <a:off x="5918093" y="3851756"/>
            <a:ext cx="928459" cy="369332"/>
          </a:xfrm>
          <a:prstGeom prst="rect">
            <a:avLst/>
          </a:prstGeom>
        </p:spPr>
        <p:txBody>
          <a:bodyPr wrap="none">
            <a:spAutoFit/>
          </a:bodyPr>
          <a:lstStyle/>
          <a:p>
            <a:r>
              <a:rPr lang="en-US" b="1" dirty="0">
                <a:solidFill>
                  <a:schemeClr val="bg2"/>
                </a:solidFill>
              </a:rPr>
              <a:t>figure 3</a:t>
            </a:r>
          </a:p>
        </p:txBody>
      </p:sp>
    </p:spTree>
    <p:extLst>
      <p:ext uri="{BB962C8B-B14F-4D97-AF65-F5344CB8AC3E}">
        <p14:creationId xmlns:p14="http://schemas.microsoft.com/office/powerpoint/2010/main" val="61501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215" y="2574032"/>
            <a:ext cx="10969943" cy="1575048"/>
          </a:xfrm>
        </p:spPr>
        <p:txBody>
          <a:bodyPr>
            <a:noAutofit/>
          </a:bodyPr>
          <a:lstStyle/>
          <a:p>
            <a:pPr algn="ctr"/>
            <a:r>
              <a:rPr lang="en-US" sz="5400" dirty="0">
                <a:solidFill>
                  <a:srgbClr val="FFFF00"/>
                </a:solidFill>
              </a:rPr>
              <a:t>Classification of the Activation-Modulated DDS</a:t>
            </a:r>
          </a:p>
        </p:txBody>
      </p:sp>
      <p:sp>
        <p:nvSpPr>
          <p:cNvPr id="3" name="Content Placeholder 2"/>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54944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597" y="188640"/>
            <a:ext cx="5580111" cy="915888"/>
          </a:xfrm>
        </p:spPr>
        <p:txBody>
          <a:bodyPr>
            <a:normAutofit/>
          </a:bodyPr>
          <a:lstStyle/>
          <a:p>
            <a:r>
              <a:rPr lang="en-US" sz="4400" dirty="0">
                <a:solidFill>
                  <a:srgbClr val="FFFF00"/>
                </a:solidFill>
              </a:rPr>
              <a:t>1. Physical means</a:t>
            </a:r>
          </a:p>
        </p:txBody>
      </p:sp>
      <p:sp>
        <p:nvSpPr>
          <p:cNvPr id="3" name="Content Placeholder 2"/>
          <p:cNvSpPr>
            <a:spLocks noGrp="1"/>
          </p:cNvSpPr>
          <p:nvPr>
            <p:ph idx="1"/>
          </p:nvPr>
        </p:nvSpPr>
        <p:spPr>
          <a:xfrm>
            <a:off x="1522413" y="1268760"/>
            <a:ext cx="9134391" cy="5184576"/>
          </a:xfrm>
        </p:spPr>
        <p:txBody>
          <a:bodyPr>
            <a:noAutofit/>
          </a:bodyPr>
          <a:lstStyle/>
          <a:p>
            <a:pPr marL="514350" indent="-514350">
              <a:buClr>
                <a:srgbClr val="FFFF00"/>
              </a:buClr>
              <a:buSzPct val="120000"/>
              <a:buFont typeface="+mj-lt"/>
              <a:buAutoNum type="alphaLcParenR"/>
            </a:pPr>
            <a:r>
              <a:rPr lang="en-US" sz="3200" dirty="0"/>
              <a:t>Osmotic pressure-activated DDS.</a:t>
            </a:r>
          </a:p>
          <a:p>
            <a:pPr marL="514350" indent="-514350">
              <a:buClr>
                <a:srgbClr val="FFFF00"/>
              </a:buClr>
              <a:buSzPct val="120000"/>
              <a:buFont typeface="+mj-lt"/>
              <a:buAutoNum type="alphaLcParenR"/>
            </a:pPr>
            <a:r>
              <a:rPr lang="en-US" sz="3200" dirty="0"/>
              <a:t>Hydrodynamic pressure-activated DDS.</a:t>
            </a:r>
          </a:p>
          <a:p>
            <a:pPr marL="514350" indent="-514350">
              <a:buClr>
                <a:srgbClr val="FFFF00"/>
              </a:buClr>
              <a:buSzPct val="120000"/>
              <a:buFont typeface="+mj-lt"/>
              <a:buAutoNum type="alphaLcParenR"/>
            </a:pPr>
            <a:r>
              <a:rPr lang="en-US" sz="3200" dirty="0"/>
              <a:t>Vapor pressure-activated DDS.</a:t>
            </a:r>
          </a:p>
          <a:p>
            <a:pPr marL="514350" indent="-514350">
              <a:buClr>
                <a:srgbClr val="FFFF00"/>
              </a:buClr>
              <a:buSzPct val="120000"/>
              <a:buFont typeface="+mj-lt"/>
              <a:buAutoNum type="alphaLcParenR"/>
            </a:pPr>
            <a:r>
              <a:rPr lang="en-US" sz="3200" dirty="0"/>
              <a:t>Mechanically activated DDS.</a:t>
            </a:r>
          </a:p>
          <a:p>
            <a:pPr marL="514350" indent="-514350">
              <a:buClr>
                <a:srgbClr val="FFFF00"/>
              </a:buClr>
              <a:buSzPct val="120000"/>
              <a:buFont typeface="+mj-lt"/>
              <a:buAutoNum type="alphaLcParenR"/>
            </a:pPr>
            <a:r>
              <a:rPr lang="en-US" sz="3200" dirty="0"/>
              <a:t>Magnetically activated DDS.</a:t>
            </a:r>
          </a:p>
          <a:p>
            <a:pPr marL="514350" indent="-514350">
              <a:buClr>
                <a:srgbClr val="FFFF00"/>
              </a:buClr>
              <a:buSzPct val="120000"/>
              <a:buFont typeface="+mj-lt"/>
              <a:buAutoNum type="alphaLcParenR"/>
            </a:pPr>
            <a:r>
              <a:rPr lang="en-US" sz="3200" dirty="0"/>
              <a:t>Sonophoresis-activated DDS.</a:t>
            </a:r>
          </a:p>
          <a:p>
            <a:pPr marL="514350" indent="-514350">
              <a:buClr>
                <a:srgbClr val="FFFF00"/>
              </a:buClr>
              <a:buSzPct val="120000"/>
              <a:buFont typeface="+mj-lt"/>
              <a:buAutoNum type="alphaLcParenR"/>
            </a:pPr>
            <a:r>
              <a:rPr lang="en-US" sz="3200" dirty="0"/>
              <a:t>Iontophoresis-activated DDS.</a:t>
            </a:r>
          </a:p>
          <a:p>
            <a:pPr marL="514350" indent="-514350">
              <a:buClr>
                <a:srgbClr val="FFFF00"/>
              </a:buClr>
              <a:buSzPct val="120000"/>
              <a:buFont typeface="+mj-lt"/>
              <a:buAutoNum type="alphaLcParenR"/>
            </a:pPr>
            <a:r>
              <a:rPr lang="en-US" sz="3200" dirty="0"/>
              <a:t>Hydration-activated DDS.</a:t>
            </a:r>
          </a:p>
          <a:p>
            <a:endParaRPr lang="en-US" sz="3200" dirty="0"/>
          </a:p>
        </p:txBody>
      </p:sp>
    </p:spTree>
    <p:extLst>
      <p:ext uri="{BB962C8B-B14F-4D97-AF65-F5344CB8AC3E}">
        <p14:creationId xmlns:p14="http://schemas.microsoft.com/office/powerpoint/2010/main" val="4598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FFFF00"/>
                </a:solidFill>
              </a:rPr>
              <a:t>Chemical means</a:t>
            </a:r>
          </a:p>
        </p:txBody>
      </p:sp>
      <p:sp>
        <p:nvSpPr>
          <p:cNvPr id="3" name="Content Placeholder 2"/>
          <p:cNvSpPr>
            <a:spLocks noGrp="1"/>
          </p:cNvSpPr>
          <p:nvPr>
            <p:ph idx="1"/>
          </p:nvPr>
        </p:nvSpPr>
        <p:spPr>
          <a:xfrm>
            <a:off x="1522413" y="1904999"/>
            <a:ext cx="9134391" cy="2604121"/>
          </a:xfrm>
        </p:spPr>
        <p:txBody>
          <a:bodyPr>
            <a:normAutofit/>
          </a:bodyPr>
          <a:lstStyle/>
          <a:p>
            <a:pPr marL="742950" indent="-742950">
              <a:buClr>
                <a:srgbClr val="FFFF00"/>
              </a:buClr>
              <a:buFont typeface="+mj-lt"/>
              <a:buAutoNum type="arabicPeriod"/>
            </a:pPr>
            <a:r>
              <a:rPr lang="en-US" sz="3600" dirty="0"/>
              <a:t>pH-activated DDS.</a:t>
            </a:r>
          </a:p>
          <a:p>
            <a:pPr marL="742950" indent="-742950">
              <a:buClr>
                <a:srgbClr val="FFFF00"/>
              </a:buClr>
              <a:buFont typeface="+mj-lt"/>
              <a:buAutoNum type="arabicPeriod"/>
            </a:pPr>
            <a:r>
              <a:rPr lang="en-US" sz="3600" dirty="0"/>
              <a:t>Ion-activated DDS.</a:t>
            </a:r>
          </a:p>
          <a:p>
            <a:pPr marL="742950" indent="-742950">
              <a:buClr>
                <a:srgbClr val="FFFF00"/>
              </a:buClr>
              <a:buFont typeface="+mj-lt"/>
              <a:buAutoNum type="arabicPeriod"/>
            </a:pPr>
            <a:r>
              <a:rPr lang="en-US" sz="3600" dirty="0"/>
              <a:t>Hydrolysis- activated DDS.</a:t>
            </a:r>
          </a:p>
          <a:p>
            <a:endParaRPr lang="en-US" sz="3600" dirty="0"/>
          </a:p>
        </p:txBody>
      </p:sp>
    </p:spTree>
    <p:extLst>
      <p:ext uri="{BB962C8B-B14F-4D97-AF65-F5344CB8AC3E}">
        <p14:creationId xmlns:p14="http://schemas.microsoft.com/office/powerpoint/2010/main" val="28866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FFFF00"/>
                </a:solidFill>
              </a:rPr>
              <a:t>Biochemical means</a:t>
            </a:r>
          </a:p>
        </p:txBody>
      </p:sp>
      <p:sp>
        <p:nvSpPr>
          <p:cNvPr id="3" name="Content Placeholder 2"/>
          <p:cNvSpPr>
            <a:spLocks noGrp="1"/>
          </p:cNvSpPr>
          <p:nvPr>
            <p:ph idx="1"/>
          </p:nvPr>
        </p:nvSpPr>
        <p:spPr>
          <a:xfrm>
            <a:off x="1522413" y="1904999"/>
            <a:ext cx="9134391" cy="2028057"/>
          </a:xfrm>
        </p:spPr>
        <p:txBody>
          <a:bodyPr>
            <a:normAutofit/>
          </a:bodyPr>
          <a:lstStyle/>
          <a:p>
            <a:pPr marL="742950" indent="-742950">
              <a:buClr>
                <a:srgbClr val="FFFF00"/>
              </a:buClr>
              <a:buSzPct val="120000"/>
              <a:buFont typeface="+mj-lt"/>
              <a:buAutoNum type="arabicPeriod"/>
            </a:pPr>
            <a:r>
              <a:rPr lang="en-US" sz="3600" dirty="0"/>
              <a:t>Enzyme-activated DDS.</a:t>
            </a:r>
          </a:p>
          <a:p>
            <a:pPr marL="742950" indent="-742950">
              <a:buClr>
                <a:srgbClr val="FFFF00"/>
              </a:buClr>
              <a:buSzPct val="120000"/>
              <a:buFont typeface="+mj-lt"/>
              <a:buAutoNum type="arabicPeriod"/>
            </a:pPr>
            <a:r>
              <a:rPr lang="en-US" sz="3600" dirty="0"/>
              <a:t>Biochemical-activated DDS.</a:t>
            </a:r>
          </a:p>
        </p:txBody>
      </p:sp>
    </p:spTree>
    <p:extLst>
      <p:ext uri="{BB962C8B-B14F-4D97-AF65-F5344CB8AC3E}">
        <p14:creationId xmlns:p14="http://schemas.microsoft.com/office/powerpoint/2010/main" val="245644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1412776"/>
            <a:ext cx="9144001" cy="2520280"/>
          </a:xfrm>
        </p:spPr>
        <p:txBody>
          <a:bodyPr>
            <a:noAutofit/>
          </a:bodyPr>
          <a:lstStyle/>
          <a:p>
            <a:pPr algn="ctr"/>
            <a:r>
              <a:rPr lang="en-US" sz="4800" dirty="0">
                <a:solidFill>
                  <a:schemeClr val="accent3"/>
                </a:solidFill>
              </a:rPr>
              <a:t>Systems using this technology for controlled the release of drug.</a:t>
            </a:r>
          </a:p>
        </p:txBody>
      </p:sp>
    </p:spTree>
    <p:extLst>
      <p:ext uri="{BB962C8B-B14F-4D97-AF65-F5344CB8AC3E}">
        <p14:creationId xmlns:p14="http://schemas.microsoft.com/office/powerpoint/2010/main" val="398536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88640"/>
            <a:ext cx="9144001" cy="771872"/>
          </a:xfrm>
        </p:spPr>
        <p:txBody>
          <a:bodyPr>
            <a:normAutofit/>
          </a:bodyPr>
          <a:lstStyle/>
          <a:p>
            <a:r>
              <a:rPr lang="en-US" sz="4400" dirty="0">
                <a:solidFill>
                  <a:srgbClr val="FFFF00"/>
                </a:solidFill>
              </a:rPr>
              <a:t>Osmotic pressure-activated DDS.</a:t>
            </a:r>
          </a:p>
        </p:txBody>
      </p:sp>
      <p:sp>
        <p:nvSpPr>
          <p:cNvPr id="3" name="Content Placeholder 2"/>
          <p:cNvSpPr>
            <a:spLocks noGrp="1"/>
          </p:cNvSpPr>
          <p:nvPr>
            <p:ph idx="1"/>
          </p:nvPr>
        </p:nvSpPr>
        <p:spPr>
          <a:xfrm>
            <a:off x="333772" y="960512"/>
            <a:ext cx="6840760" cy="5616624"/>
          </a:xfrm>
        </p:spPr>
        <p:txBody>
          <a:bodyPr>
            <a:noAutofit/>
          </a:bodyPr>
          <a:lstStyle/>
          <a:p>
            <a:r>
              <a:rPr lang="en-US" sz="2600" dirty="0"/>
              <a:t>This type of activation-controlled drug delivery system depends on osmotic pressure to activate the release of drug.  </a:t>
            </a:r>
            <a:r>
              <a:rPr lang="en-US" sz="2600" dirty="0">
                <a:solidFill>
                  <a:schemeClr val="accent2">
                    <a:lumMod val="60000"/>
                    <a:lumOff val="40000"/>
                  </a:schemeClr>
                </a:solidFill>
              </a:rPr>
              <a:t>To release in solution form at a constant stem. </a:t>
            </a:r>
          </a:p>
          <a:p>
            <a:r>
              <a:rPr lang="en-US" sz="2600" dirty="0"/>
              <a:t>In this system the drug reservoir, which can be either a solution or  solid formulation, contained within a semipermeable housing with controlled water permeability.</a:t>
            </a:r>
          </a:p>
          <a:p>
            <a:r>
              <a:rPr lang="en-US" sz="2600" dirty="0"/>
              <a:t>The drug is activated to release in solution form at a constant rate through a special delivery orifice.</a:t>
            </a:r>
          </a:p>
          <a:p>
            <a:r>
              <a:rPr lang="en-US" sz="2600" dirty="0"/>
              <a:t>The rate of drug release is modulated by controlling the gradient of osmotic pressure.</a:t>
            </a:r>
          </a:p>
        </p:txBody>
      </p:sp>
      <p:pic>
        <p:nvPicPr>
          <p:cNvPr id="4" name="Picture 3"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32" y="1320552"/>
            <a:ext cx="4681837"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7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650" y="692696"/>
            <a:ext cx="8098034" cy="5184576"/>
          </a:xfrm>
        </p:spPr>
        <p:txBody>
          <a:bodyPr>
            <a:normAutofit/>
          </a:bodyPr>
          <a:lstStyle/>
          <a:p>
            <a:pPr>
              <a:buClr>
                <a:srgbClr val="FFFF00"/>
              </a:buClr>
            </a:pPr>
            <a:r>
              <a:rPr lang="en-US" sz="3000" dirty="0">
                <a:solidFill>
                  <a:schemeClr val="tx2"/>
                </a:solidFill>
              </a:rPr>
              <a:t>Several technical advancement have been made. </a:t>
            </a:r>
          </a:p>
          <a:p>
            <a:pPr>
              <a:buClr>
                <a:srgbClr val="FFFF00"/>
              </a:buClr>
            </a:pPr>
            <a:r>
              <a:rPr lang="en-US" sz="3000" dirty="0">
                <a:solidFill>
                  <a:schemeClr val="tx2"/>
                </a:solidFill>
              </a:rPr>
              <a:t>The result is the development of new  techniques for drug delivery. </a:t>
            </a:r>
          </a:p>
          <a:p>
            <a:pPr>
              <a:buClr>
                <a:srgbClr val="FFFF00"/>
              </a:buClr>
            </a:pPr>
            <a:r>
              <a:rPr lang="en-US" sz="3000" dirty="0">
                <a:solidFill>
                  <a:schemeClr val="tx2"/>
                </a:solidFill>
              </a:rPr>
              <a:t>These techniques are capable of :</a:t>
            </a:r>
          </a:p>
          <a:p>
            <a:endParaRPr lang="en-US" sz="3000" dirty="0">
              <a:solidFill>
                <a:schemeClr val="tx2"/>
              </a:solidFill>
            </a:endParaRPr>
          </a:p>
          <a:p>
            <a:pPr marL="973137" lvl="2" indent="-514350">
              <a:buClr>
                <a:srgbClr val="FFFF00"/>
              </a:buClr>
              <a:buFont typeface="+mj-lt"/>
              <a:buAutoNum type="arabicPeriod"/>
            </a:pPr>
            <a:r>
              <a:rPr lang="en-US" sz="3200" dirty="0">
                <a:solidFill>
                  <a:schemeClr val="tx2"/>
                </a:solidFill>
              </a:rPr>
              <a:t>Controlling the rate of drug delivery.</a:t>
            </a:r>
          </a:p>
          <a:p>
            <a:pPr marL="973137" lvl="2" indent="-514350">
              <a:buClr>
                <a:srgbClr val="FFFF00"/>
              </a:buClr>
              <a:buFont typeface="+mj-lt"/>
              <a:buAutoNum type="arabicPeriod"/>
            </a:pPr>
            <a:r>
              <a:rPr lang="en-US" sz="3200" dirty="0">
                <a:solidFill>
                  <a:schemeClr val="tx2"/>
                </a:solidFill>
              </a:rPr>
              <a:t>Sustaining the duration of therapeutic activity.</a:t>
            </a:r>
          </a:p>
          <a:p>
            <a:pPr marL="973137" lvl="2" indent="-514350">
              <a:buClr>
                <a:srgbClr val="FFFF00"/>
              </a:buClr>
              <a:buFont typeface="+mj-lt"/>
              <a:buAutoNum type="arabicPeriod"/>
            </a:pPr>
            <a:r>
              <a:rPr lang="en-US" sz="3200" dirty="0">
                <a:solidFill>
                  <a:schemeClr val="tx2"/>
                </a:solidFill>
              </a:rPr>
              <a:t>Targeting the delivery of drug to a tissue. </a:t>
            </a:r>
          </a:p>
        </p:txBody>
      </p:sp>
      <p:sp>
        <p:nvSpPr>
          <p:cNvPr id="4" name="AutoShape 2" descr="Related image"/>
          <p:cNvSpPr>
            <a:spLocks noChangeAspect="1" noChangeArrowheads="1"/>
          </p:cNvSpPr>
          <p:nvPr/>
        </p:nvSpPr>
        <p:spPr bwMode="auto">
          <a:xfrm>
            <a:off x="207379" y="-144463"/>
            <a:ext cx="406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8542684" y="4077072"/>
            <a:ext cx="3479912" cy="2376264"/>
          </a:xfrm>
          <a:prstGeom prst="rect">
            <a:avLst/>
          </a:prstGeom>
          <a:effectLst>
            <a:softEdge rad="228600"/>
          </a:effectLst>
        </p:spPr>
      </p:pic>
      <p:pic>
        <p:nvPicPr>
          <p:cNvPr id="7" name="Picture 6"/>
          <p:cNvPicPr>
            <a:picLocks noChangeAspect="1"/>
          </p:cNvPicPr>
          <p:nvPr/>
        </p:nvPicPr>
        <p:blipFill>
          <a:blip r:embed="rId3"/>
          <a:stretch>
            <a:fillRect/>
          </a:stretch>
        </p:blipFill>
        <p:spPr>
          <a:xfrm>
            <a:off x="8542684" y="476672"/>
            <a:ext cx="3479912" cy="3600400"/>
          </a:xfrm>
          <a:prstGeom prst="rect">
            <a:avLst/>
          </a:prstGeom>
          <a:effectLst>
            <a:glow>
              <a:schemeClr val="bg2"/>
            </a:glow>
            <a:softEdge rad="266700"/>
          </a:effectLst>
        </p:spPr>
      </p:pic>
    </p:spTree>
    <p:extLst>
      <p:ext uri="{BB962C8B-B14F-4D97-AF65-F5344CB8AC3E}">
        <p14:creationId xmlns:p14="http://schemas.microsoft.com/office/powerpoint/2010/main" val="60856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95A5-D665-4DFD-86CF-4B6DC5E916C0}" type="datetime1">
              <a:rPr lang="en-GB" smtClean="0"/>
              <a:pPr/>
              <a:t>18/12/2019</a:t>
            </a:fld>
            <a:endParaRPr lang="en-GB" dirty="0"/>
          </a:p>
        </p:txBody>
      </p:sp>
      <p:pic>
        <p:nvPicPr>
          <p:cNvPr id="3"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92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576908" y="260649"/>
                <a:ext cx="4869432" cy="2664295"/>
              </a:xfrm>
            </p:spPr>
            <p:txBody>
              <a:bodyPr>
                <a:normAutofit/>
              </a:bodyPr>
              <a:lstStyle/>
              <a:p>
                <a:r>
                  <a:rPr lang="en-US" sz="2800" dirty="0">
                    <a:solidFill>
                      <a:srgbClr val="FFFF00"/>
                    </a:solidFill>
                  </a:rPr>
                  <a:t>For the DDS containing a solution formulation, the intrinsic rate of drug release </a:t>
                </a:r>
                <a14:m>
                  <m:oMath xmlns:m="http://schemas.openxmlformats.org/officeDocument/2006/math">
                    <m:f>
                      <m:fPr>
                        <m:type m:val="skw"/>
                        <m:ctrlPr>
                          <a:rPr lang="en-US" sz="2800" i="1" smtClean="0">
                            <a:solidFill>
                              <a:srgbClr val="FFFF00"/>
                            </a:solidFill>
                            <a:latin typeface="Cambria Math" panose="02040503050406030204" pitchFamily="18" charset="0"/>
                          </a:rPr>
                        </m:ctrlPr>
                      </m:fPr>
                      <m:num>
                        <m:r>
                          <a:rPr lang="en-US" sz="2800" b="0" i="1" smtClean="0">
                            <a:solidFill>
                              <a:srgbClr val="FFFF00"/>
                            </a:solidFill>
                            <a:latin typeface="Cambria Math"/>
                          </a:rPr>
                          <m:t>𝑄</m:t>
                        </m:r>
                      </m:num>
                      <m:den>
                        <m:r>
                          <a:rPr lang="en-US" sz="2800" b="0" i="1" smtClean="0">
                            <a:solidFill>
                              <a:srgbClr val="FFFF00"/>
                            </a:solidFill>
                            <a:latin typeface="Cambria Math"/>
                          </a:rPr>
                          <m:t>𝑡</m:t>
                        </m:r>
                      </m:den>
                    </m:f>
                  </m:oMath>
                </a14:m>
                <a:r>
                  <a:rPr lang="en-US" sz="2800" dirty="0">
                    <a:solidFill>
                      <a:srgbClr val="FFFF00"/>
                    </a:solidFill>
                  </a:rPr>
                  <a:t> is defined by:</a:t>
                </a:r>
              </a:p>
              <a:p>
                <a:pPr marL="0" indent="0">
                  <a:buNone/>
                </a:pPr>
                <a:r>
                  <a:rPr lang="en-US" sz="2800" dirty="0">
                    <a:solidFill>
                      <a:srgbClr val="FFFF00"/>
                    </a:solidFill>
                  </a:rPr>
                  <a:t>     </a:t>
                </a:r>
                <a14:m>
                  <m:oMath xmlns:m="http://schemas.openxmlformats.org/officeDocument/2006/math">
                    <m:f>
                      <m:fPr>
                        <m:ctrlPr>
                          <a:rPr lang="en-US" sz="2800" i="1" smtClean="0">
                            <a:solidFill>
                              <a:srgbClr val="FFFF00"/>
                            </a:solidFill>
                            <a:latin typeface="Cambria Math" panose="02040503050406030204" pitchFamily="18" charset="0"/>
                          </a:rPr>
                        </m:ctrlPr>
                      </m:fPr>
                      <m:num>
                        <m:r>
                          <a:rPr lang="en-US" sz="2800" b="0" i="1" smtClean="0">
                            <a:solidFill>
                              <a:srgbClr val="FFFF00"/>
                            </a:solidFill>
                            <a:latin typeface="Cambria Math"/>
                          </a:rPr>
                          <m:t>𝑄</m:t>
                        </m:r>
                      </m:num>
                      <m:den>
                        <m:r>
                          <a:rPr lang="en-US" sz="2800" b="0" i="1" smtClean="0">
                            <a:solidFill>
                              <a:srgbClr val="FFFF00"/>
                            </a:solidFill>
                            <a:latin typeface="Cambria Math"/>
                          </a:rPr>
                          <m:t>𝑡</m:t>
                        </m:r>
                      </m:den>
                    </m:f>
                    <m:r>
                      <a:rPr lang="en-US" sz="2800" i="1" smtClean="0">
                        <a:solidFill>
                          <a:srgbClr val="FFFF00"/>
                        </a:solidFill>
                        <a:latin typeface="Cambria Math"/>
                      </a:rPr>
                      <m:t>=</m:t>
                    </m:r>
                    <m:sSup>
                      <m:sSupPr>
                        <m:ctrlPr>
                          <a:rPr lang="en-US" sz="2800" i="1" smtClean="0">
                            <a:solidFill>
                              <a:srgbClr val="FFFF00"/>
                            </a:solidFill>
                            <a:latin typeface="Cambria Math" panose="02040503050406030204" pitchFamily="18" charset="0"/>
                          </a:rPr>
                        </m:ctrlPr>
                      </m:sSupPr>
                      <m:e>
                        <m:f>
                          <m:fPr>
                            <m:ctrlPr>
                              <a:rPr lang="en-US" sz="2800" i="1" smtClean="0">
                                <a:solidFill>
                                  <a:srgbClr val="FFFF00"/>
                                </a:solidFill>
                                <a:latin typeface="Cambria Math" panose="02040503050406030204" pitchFamily="18" charset="0"/>
                              </a:rPr>
                            </m:ctrlPr>
                          </m:fPr>
                          <m:num>
                            <m:r>
                              <a:rPr lang="en-US" sz="2800" b="0" i="1" smtClean="0">
                                <a:solidFill>
                                  <a:srgbClr val="FFFF00"/>
                                </a:solidFill>
                                <a:latin typeface="Cambria Math"/>
                              </a:rPr>
                              <m:t>𝑃</m:t>
                            </m:r>
                            <m:r>
                              <a:rPr lang="en-US" sz="2800" b="0" i="1" baseline="-25000" smtClean="0">
                                <a:solidFill>
                                  <a:srgbClr val="FFFF00"/>
                                </a:solidFill>
                                <a:latin typeface="Cambria Math"/>
                              </a:rPr>
                              <m:t>𝑤</m:t>
                            </m:r>
                            <m:r>
                              <a:rPr lang="en-US" sz="2800" b="0" i="1" smtClean="0">
                                <a:solidFill>
                                  <a:srgbClr val="FFFF00"/>
                                </a:solidFill>
                                <a:latin typeface="Cambria Math"/>
                              </a:rPr>
                              <m:t>𝐴</m:t>
                            </m:r>
                            <m:r>
                              <a:rPr lang="en-US" sz="2800" b="0" i="1" baseline="-25000" smtClean="0">
                                <a:solidFill>
                                  <a:srgbClr val="FFFF00"/>
                                </a:solidFill>
                                <a:latin typeface="Cambria Math"/>
                              </a:rPr>
                              <m:t>𝑚</m:t>
                            </m:r>
                          </m:num>
                          <m:den>
                            <m:r>
                              <a:rPr lang="en-US" sz="2800" b="0" i="1" smtClean="0">
                                <a:solidFill>
                                  <a:srgbClr val="FFFF00"/>
                                </a:solidFill>
                                <a:latin typeface="Cambria Math"/>
                              </a:rPr>
                              <m:t>h</m:t>
                            </m:r>
                            <m:r>
                              <a:rPr lang="en-US" sz="2800" b="0" i="1" baseline="-25000" smtClean="0">
                                <a:solidFill>
                                  <a:srgbClr val="FFFF00"/>
                                </a:solidFill>
                                <a:latin typeface="Cambria Math"/>
                              </a:rPr>
                              <m:t>𝑚</m:t>
                            </m:r>
                          </m:den>
                        </m:f>
                      </m:e>
                      <m:sup/>
                    </m:sSup>
                    <m:r>
                      <a:rPr lang="en-US" sz="2800" b="0" i="1" smtClean="0">
                        <a:solidFill>
                          <a:srgbClr val="FFFF00"/>
                        </a:solidFill>
                        <a:latin typeface="Cambria Math"/>
                      </a:rPr>
                      <m:t>(</m:t>
                    </m:r>
                    <m:r>
                      <m:rPr>
                        <m:sty m:val="p"/>
                      </m:rPr>
                      <a:rPr lang="el-GR" sz="2800" i="1">
                        <a:solidFill>
                          <a:srgbClr val="FFFF00"/>
                        </a:solidFill>
                        <a:latin typeface="Cambria Math"/>
                      </a:rPr>
                      <m:t>π</m:t>
                    </m:r>
                    <m:r>
                      <a:rPr lang="en-US" sz="2800" b="0" i="1" smtClean="0">
                        <a:solidFill>
                          <a:srgbClr val="FFFF00"/>
                        </a:solidFill>
                        <a:latin typeface="Cambria Math"/>
                      </a:rPr>
                      <m:t>𝑠</m:t>
                    </m:r>
                    <m:r>
                      <a:rPr lang="en-US" sz="2800" b="0" i="1" smtClean="0">
                        <a:solidFill>
                          <a:srgbClr val="FFFF00"/>
                        </a:solidFill>
                        <a:latin typeface="Cambria Math"/>
                      </a:rPr>
                      <m:t>−</m:t>
                    </m:r>
                    <m:r>
                      <a:rPr lang="el-GR" sz="2800" i="1" smtClean="0">
                        <a:solidFill>
                          <a:srgbClr val="FFFF00"/>
                        </a:solidFill>
                        <a:latin typeface="Cambria Math"/>
                      </a:rPr>
                      <m:t>𝜋</m:t>
                    </m:r>
                  </m:oMath>
                </a14:m>
                <a:r>
                  <a:rPr lang="en-US" sz="2800" dirty="0">
                    <a:solidFill>
                      <a:srgbClr val="FFFF00"/>
                    </a:solidFill>
                  </a:rPr>
                  <a:t>e)  </a:t>
                </a:r>
                <a:r>
                  <a:rPr lang="en-US" sz="1200" dirty="0">
                    <a:solidFill>
                      <a:srgbClr val="FFFF00"/>
                    </a:solidFill>
                  </a:rPr>
                  <a:t>Eq. 5</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576908" y="260649"/>
                <a:ext cx="4869432" cy="2664295"/>
              </a:xfrm>
              <a:blipFill rotWithShape="0">
                <a:blip r:embed="rId2"/>
                <a:stretch>
                  <a:fillRect l="-2256" t="-38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6094412" y="332657"/>
                <a:ext cx="4995664" cy="2736303"/>
              </a:xfrm>
            </p:spPr>
            <p:txBody>
              <a:bodyPr>
                <a:normAutofit/>
              </a:bodyPr>
              <a:lstStyle/>
              <a:p>
                <a:r>
                  <a:rPr lang="en-US" sz="2800" dirty="0">
                    <a:solidFill>
                      <a:srgbClr val="FFFF00"/>
                    </a:solidFill>
                  </a:rPr>
                  <a:t>For the DDS containing a solid formulation, the intrinsic rate of drug release </a:t>
                </a:r>
                <a14:m>
                  <m:oMath xmlns:m="http://schemas.openxmlformats.org/officeDocument/2006/math">
                    <m:f>
                      <m:fPr>
                        <m:type m:val="skw"/>
                        <m:ctrlPr>
                          <a:rPr lang="en-US" sz="2800" i="1">
                            <a:solidFill>
                              <a:srgbClr val="FFFF00"/>
                            </a:solidFill>
                            <a:latin typeface="Cambria Math" panose="02040503050406030204" pitchFamily="18" charset="0"/>
                          </a:rPr>
                        </m:ctrlPr>
                      </m:fPr>
                      <m:num>
                        <m:r>
                          <a:rPr lang="en-US" sz="2800" i="1">
                            <a:solidFill>
                              <a:srgbClr val="FFFF00"/>
                            </a:solidFill>
                            <a:latin typeface="Cambria Math"/>
                          </a:rPr>
                          <m:t>𝑄</m:t>
                        </m:r>
                      </m:num>
                      <m:den>
                        <m:r>
                          <a:rPr lang="en-US" sz="2800" i="1">
                            <a:solidFill>
                              <a:srgbClr val="FFFF00"/>
                            </a:solidFill>
                            <a:latin typeface="Cambria Math"/>
                          </a:rPr>
                          <m:t>𝑡</m:t>
                        </m:r>
                      </m:den>
                    </m:f>
                  </m:oMath>
                </a14:m>
                <a:r>
                  <a:rPr lang="en-US" sz="2800" dirty="0">
                    <a:solidFill>
                      <a:srgbClr val="FFFF00"/>
                    </a:solidFill>
                  </a:rPr>
                  <a:t> is defined by:</a:t>
                </a:r>
              </a:p>
              <a:p>
                <a:pPr marL="0" indent="0">
                  <a:buNone/>
                </a:pPr>
                <a:r>
                  <a:rPr lang="en-US" sz="2800" dirty="0">
                    <a:solidFill>
                      <a:srgbClr val="FFFF00"/>
                    </a:solidFill>
                  </a:rPr>
                  <a:t>     </a:t>
                </a:r>
                <a14:m>
                  <m:oMath xmlns:m="http://schemas.openxmlformats.org/officeDocument/2006/math">
                    <m:f>
                      <m:fPr>
                        <m:ctrlPr>
                          <a:rPr lang="en-US" sz="2800" i="1">
                            <a:solidFill>
                              <a:srgbClr val="FFFF00"/>
                            </a:solidFill>
                            <a:latin typeface="Cambria Math" panose="02040503050406030204" pitchFamily="18" charset="0"/>
                          </a:rPr>
                        </m:ctrlPr>
                      </m:fPr>
                      <m:num>
                        <m:r>
                          <a:rPr lang="en-US" sz="2800" i="1">
                            <a:solidFill>
                              <a:srgbClr val="FFFF00"/>
                            </a:solidFill>
                            <a:latin typeface="Cambria Math"/>
                          </a:rPr>
                          <m:t>𝑄</m:t>
                        </m:r>
                      </m:num>
                      <m:den>
                        <m:r>
                          <a:rPr lang="en-US" sz="2800" i="1">
                            <a:solidFill>
                              <a:srgbClr val="FFFF00"/>
                            </a:solidFill>
                            <a:latin typeface="Cambria Math"/>
                          </a:rPr>
                          <m:t>𝑡</m:t>
                        </m:r>
                      </m:den>
                    </m:f>
                    <m:r>
                      <a:rPr lang="en-US" sz="2800" i="1">
                        <a:solidFill>
                          <a:srgbClr val="FFFF00"/>
                        </a:solidFill>
                        <a:latin typeface="Cambria Math"/>
                      </a:rPr>
                      <m:t>=</m:t>
                    </m:r>
                    <m:sSup>
                      <m:sSupPr>
                        <m:ctrlPr>
                          <a:rPr lang="en-US" sz="2800" i="1">
                            <a:solidFill>
                              <a:srgbClr val="FFFF00"/>
                            </a:solidFill>
                            <a:latin typeface="Cambria Math" panose="02040503050406030204" pitchFamily="18" charset="0"/>
                          </a:rPr>
                        </m:ctrlPr>
                      </m:sSupPr>
                      <m:e>
                        <m:f>
                          <m:fPr>
                            <m:ctrlPr>
                              <a:rPr lang="en-US" sz="2800" i="1">
                                <a:solidFill>
                                  <a:srgbClr val="FFFF00"/>
                                </a:solidFill>
                                <a:latin typeface="Cambria Math" panose="02040503050406030204" pitchFamily="18" charset="0"/>
                              </a:rPr>
                            </m:ctrlPr>
                          </m:fPr>
                          <m:num>
                            <m:r>
                              <a:rPr lang="en-US" sz="2800" i="1">
                                <a:solidFill>
                                  <a:srgbClr val="FFFF00"/>
                                </a:solidFill>
                                <a:latin typeface="Cambria Math"/>
                              </a:rPr>
                              <m:t>𝑃</m:t>
                            </m:r>
                            <m:r>
                              <a:rPr lang="en-US" sz="2800" i="1" baseline="-25000">
                                <a:solidFill>
                                  <a:srgbClr val="FFFF00"/>
                                </a:solidFill>
                                <a:latin typeface="Cambria Math"/>
                              </a:rPr>
                              <m:t>𝑤</m:t>
                            </m:r>
                            <m:r>
                              <a:rPr lang="en-US" sz="2800" i="1">
                                <a:solidFill>
                                  <a:srgbClr val="FFFF00"/>
                                </a:solidFill>
                                <a:latin typeface="Cambria Math"/>
                              </a:rPr>
                              <m:t>𝐴</m:t>
                            </m:r>
                            <m:r>
                              <a:rPr lang="en-US" sz="2800" i="1" baseline="-25000">
                                <a:solidFill>
                                  <a:srgbClr val="FFFF00"/>
                                </a:solidFill>
                                <a:latin typeface="Cambria Math"/>
                              </a:rPr>
                              <m:t>𝑚</m:t>
                            </m:r>
                          </m:num>
                          <m:den>
                            <m:r>
                              <a:rPr lang="en-US" sz="2800" i="1">
                                <a:solidFill>
                                  <a:srgbClr val="FFFF00"/>
                                </a:solidFill>
                                <a:latin typeface="Cambria Math"/>
                              </a:rPr>
                              <m:t>h</m:t>
                            </m:r>
                            <m:r>
                              <a:rPr lang="en-US" sz="2800" i="1" baseline="-25000">
                                <a:solidFill>
                                  <a:srgbClr val="FFFF00"/>
                                </a:solidFill>
                                <a:latin typeface="Cambria Math"/>
                              </a:rPr>
                              <m:t>𝑚</m:t>
                            </m:r>
                          </m:den>
                        </m:f>
                      </m:e>
                      <m:sup/>
                    </m:sSup>
                    <m:r>
                      <a:rPr lang="en-US" sz="2800" b="0" i="1" smtClean="0">
                        <a:solidFill>
                          <a:srgbClr val="FFFF00"/>
                        </a:solidFill>
                        <a:latin typeface="Cambria Math"/>
                      </a:rPr>
                      <m:t>(</m:t>
                    </m:r>
                    <m:r>
                      <m:rPr>
                        <m:sty m:val="p"/>
                      </m:rPr>
                      <a:rPr lang="el-GR" sz="2800" i="1">
                        <a:solidFill>
                          <a:srgbClr val="FFFF00"/>
                        </a:solidFill>
                        <a:latin typeface="Cambria Math"/>
                      </a:rPr>
                      <m:t>π</m:t>
                    </m:r>
                    <m:r>
                      <a:rPr lang="en-US" sz="2800" i="1">
                        <a:solidFill>
                          <a:srgbClr val="FFFF00"/>
                        </a:solidFill>
                        <a:latin typeface="Cambria Math"/>
                      </a:rPr>
                      <m:t>𝑠</m:t>
                    </m:r>
                    <m:r>
                      <a:rPr lang="en-US" sz="2800" i="1">
                        <a:solidFill>
                          <a:srgbClr val="FFFF00"/>
                        </a:solidFill>
                        <a:latin typeface="Cambria Math"/>
                      </a:rPr>
                      <m:t>−</m:t>
                    </m:r>
                    <m:r>
                      <a:rPr lang="el-GR" sz="2800" i="1">
                        <a:solidFill>
                          <a:srgbClr val="FFFF00"/>
                        </a:solidFill>
                        <a:latin typeface="Cambria Math"/>
                      </a:rPr>
                      <m:t>𝜋</m:t>
                    </m:r>
                  </m:oMath>
                </a14:m>
                <a:r>
                  <a:rPr lang="en-US" sz="2800" dirty="0">
                    <a:solidFill>
                      <a:srgbClr val="FFFF00"/>
                    </a:solidFill>
                  </a:rPr>
                  <a:t>e)S4      </a:t>
                </a:r>
                <a:r>
                  <a:rPr lang="en-US" sz="1200" dirty="0">
                    <a:solidFill>
                      <a:srgbClr val="FFFF00"/>
                    </a:solidFill>
                  </a:rPr>
                  <a:t>Eq. 6</a:t>
                </a:r>
              </a:p>
              <a:p>
                <a:endParaRPr lang="en-US" sz="2800" dirty="0">
                  <a:solidFill>
                    <a:schemeClr val="accent3"/>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6094412" y="332657"/>
                <a:ext cx="4995664" cy="2736303"/>
              </a:xfrm>
              <a:blipFill rotWithShape="0">
                <a:blip r:embed="rId3"/>
                <a:stretch>
                  <a:fillRect l="-2198" t="-3795" r="-7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09836" y="3356992"/>
                <a:ext cx="10369152" cy="2677656"/>
              </a:xfrm>
              <a:prstGeom prst="rect">
                <a:avLst/>
              </a:prstGeom>
              <a:noFill/>
            </p:spPr>
            <p:txBody>
              <a:bodyPr wrap="square" rtlCol="0">
                <a:spAutoFit/>
              </a:bodyPr>
              <a:lstStyle/>
              <a:p>
                <a:r>
                  <a:rPr lang="en-US" sz="2800" dirty="0"/>
                  <a:t>Where </a:t>
                </a:r>
                <a:r>
                  <a:rPr lang="en-US" sz="2800" dirty="0">
                    <a:solidFill>
                      <a:srgbClr val="FFFF00"/>
                    </a:solidFill>
                  </a:rPr>
                  <a:t>P</a:t>
                </a:r>
                <a:r>
                  <a:rPr lang="en-US" sz="2800" baseline="-25000" dirty="0">
                    <a:solidFill>
                      <a:srgbClr val="FFFF00"/>
                    </a:solidFill>
                  </a:rPr>
                  <a:t>w</a:t>
                </a:r>
                <a:r>
                  <a:rPr lang="en-US" sz="2800" dirty="0"/>
                  <a:t>, </a:t>
                </a:r>
                <a:r>
                  <a:rPr lang="en-US" sz="2800" dirty="0">
                    <a:solidFill>
                      <a:srgbClr val="FFFF00"/>
                    </a:solidFill>
                  </a:rPr>
                  <a:t>A</a:t>
                </a:r>
                <a:r>
                  <a:rPr lang="en-US" sz="2800" baseline="-25000" dirty="0">
                    <a:solidFill>
                      <a:srgbClr val="FFFF00"/>
                    </a:solidFill>
                  </a:rPr>
                  <a:t>m</a:t>
                </a:r>
                <a:r>
                  <a:rPr lang="en-US" sz="2800" dirty="0"/>
                  <a:t> &amp; </a:t>
                </a:r>
                <a:r>
                  <a:rPr lang="en-US" sz="2800" dirty="0">
                    <a:solidFill>
                      <a:srgbClr val="FFFF00"/>
                    </a:solidFill>
                  </a:rPr>
                  <a:t>h</a:t>
                </a:r>
                <a:r>
                  <a:rPr lang="en-US" sz="2800" baseline="-25000" dirty="0">
                    <a:solidFill>
                      <a:srgbClr val="FFFF00"/>
                    </a:solidFill>
                  </a:rPr>
                  <a:t>m</a:t>
                </a:r>
                <a:r>
                  <a:rPr lang="en-US" sz="2800" dirty="0"/>
                  <a:t> are the water permeability,  effective surface area,</a:t>
                </a:r>
              </a:p>
              <a:p>
                <a:r>
                  <a:rPr lang="en-US" sz="2800" dirty="0"/>
                  <a:t> &amp; the thickness of the semipermeable housing, respectively;</a:t>
                </a:r>
              </a:p>
              <a:p>
                <a:r>
                  <a:rPr lang="en-US" sz="2800" dirty="0"/>
                  <a:t> </a:t>
                </a:r>
                <a14:m>
                  <m:oMath xmlns:m="http://schemas.openxmlformats.org/officeDocument/2006/math">
                    <m:r>
                      <m:rPr>
                        <m:sty m:val="p"/>
                      </m:rPr>
                      <a:rPr lang="el-GR" sz="2800" i="1" smtClean="0">
                        <a:solidFill>
                          <a:srgbClr val="FFFF00"/>
                        </a:solidFill>
                        <a:latin typeface="Cambria Math"/>
                      </a:rPr>
                      <m:t>π</m:t>
                    </m:r>
                    <m:r>
                      <a:rPr lang="en-US" sz="2800" i="1">
                        <a:solidFill>
                          <a:srgbClr val="FFFF00"/>
                        </a:solidFill>
                        <a:latin typeface="Cambria Math"/>
                      </a:rPr>
                      <m:t>𝑠</m:t>
                    </m:r>
                    <m:r>
                      <a:rPr lang="en-US" sz="2800" i="1">
                        <a:solidFill>
                          <a:srgbClr val="FFFF00"/>
                        </a:solidFill>
                        <a:latin typeface="Cambria Math"/>
                      </a:rPr>
                      <m:t>−</m:t>
                    </m:r>
                    <m:r>
                      <a:rPr lang="el-GR" sz="2800" i="1">
                        <a:solidFill>
                          <a:srgbClr val="FFFF00"/>
                        </a:solidFill>
                        <a:latin typeface="Cambria Math"/>
                      </a:rPr>
                      <m:t>𝜋</m:t>
                    </m:r>
                  </m:oMath>
                </a14:m>
                <a:r>
                  <a:rPr lang="en-US" sz="2800" dirty="0">
                    <a:solidFill>
                      <a:srgbClr val="FFFF00"/>
                    </a:solidFill>
                  </a:rPr>
                  <a:t>e </a:t>
                </a:r>
                <a:r>
                  <a:rPr lang="en-US" sz="2800" dirty="0"/>
                  <a:t>is the differential osmotic pressure between the drug delivery system with osmotic pressure</a:t>
                </a:r>
                <a14:m>
                  <m:oMath xmlns:m="http://schemas.openxmlformats.org/officeDocument/2006/math">
                    <m:r>
                      <a:rPr lang="en-US" sz="2800" b="0" i="0" smtClean="0">
                        <a:latin typeface="Cambria Math"/>
                      </a:rPr>
                      <m:t> </m:t>
                    </m:r>
                    <m:r>
                      <m:rPr>
                        <m:sty m:val="p"/>
                      </m:rPr>
                      <a:rPr lang="el-GR" sz="2800" i="1" smtClean="0">
                        <a:solidFill>
                          <a:srgbClr val="FFFF00"/>
                        </a:solidFill>
                        <a:latin typeface="Cambria Math"/>
                      </a:rPr>
                      <m:t>π</m:t>
                    </m:r>
                    <m:r>
                      <a:rPr lang="en-US" sz="2800" i="1">
                        <a:solidFill>
                          <a:srgbClr val="FFFF00"/>
                        </a:solidFill>
                        <a:latin typeface="Cambria Math"/>
                      </a:rPr>
                      <m:t>𝑠</m:t>
                    </m:r>
                  </m:oMath>
                </a14:m>
                <a:r>
                  <a:rPr lang="en-US" sz="2800" dirty="0">
                    <a:solidFill>
                      <a:srgbClr val="FFFF00"/>
                    </a:solidFill>
                  </a:rPr>
                  <a:t> </a:t>
                </a:r>
                <a:r>
                  <a:rPr lang="en-US" sz="2800" dirty="0"/>
                  <a:t>&amp; the environment with osmotic pressure </a:t>
                </a:r>
                <a14:m>
                  <m:oMath xmlns:m="http://schemas.openxmlformats.org/officeDocument/2006/math">
                    <m:r>
                      <a:rPr lang="el-GR" sz="2800" i="1" smtClean="0">
                        <a:solidFill>
                          <a:srgbClr val="FFFF00"/>
                        </a:solidFill>
                        <a:latin typeface="Cambria Math"/>
                      </a:rPr>
                      <m:t>𝜋</m:t>
                    </m:r>
                  </m:oMath>
                </a14:m>
                <a:r>
                  <a:rPr lang="en-US" sz="2800" dirty="0">
                    <a:solidFill>
                      <a:srgbClr val="FFFF00"/>
                    </a:solidFill>
                  </a:rPr>
                  <a:t>e</a:t>
                </a:r>
                <a:r>
                  <a:rPr lang="en-US" sz="2800" dirty="0"/>
                  <a:t>, &amp; the </a:t>
                </a:r>
                <a:r>
                  <a:rPr lang="en-US" sz="2800" dirty="0">
                    <a:solidFill>
                      <a:srgbClr val="FFFF00"/>
                    </a:solidFill>
                  </a:rPr>
                  <a:t>S4</a:t>
                </a:r>
                <a:r>
                  <a:rPr lang="en-US" sz="2800" dirty="0"/>
                  <a:t> is the  aqueous solubility of the drug contained in the solid formulation</a:t>
                </a:r>
              </a:p>
            </p:txBody>
          </p:sp>
        </mc:Choice>
        <mc:Fallback xmlns="">
          <p:sp>
            <p:nvSpPr>
              <p:cNvPr id="5" name="TextBox 4"/>
              <p:cNvSpPr txBox="1">
                <a:spLocks noRot="1" noChangeAspect="1" noMove="1" noResize="1" noEditPoints="1" noAdjustHandles="1" noChangeArrowheads="1" noChangeShapeType="1" noTextEdit="1"/>
              </p:cNvSpPr>
              <p:nvPr/>
            </p:nvSpPr>
            <p:spPr>
              <a:xfrm>
                <a:off x="909836" y="3356992"/>
                <a:ext cx="10369152" cy="2677656"/>
              </a:xfrm>
              <a:prstGeom prst="rect">
                <a:avLst/>
              </a:prstGeom>
              <a:blipFill rotWithShape="0">
                <a:blip r:embed="rId4"/>
                <a:stretch>
                  <a:fillRect l="-1176" t="-2278" r="-823" b="-5695"/>
                </a:stretch>
              </a:blipFill>
            </p:spPr>
            <p:txBody>
              <a:bodyPr/>
              <a:lstStyle/>
              <a:p>
                <a:r>
                  <a:rPr lang="en-US">
                    <a:noFill/>
                  </a:rPr>
                  <a:t> </a:t>
                </a:r>
              </a:p>
            </p:txBody>
          </p:sp>
        </mc:Fallback>
      </mc:AlternateContent>
    </p:spTree>
    <p:extLst>
      <p:ext uri="{BB962C8B-B14F-4D97-AF65-F5344CB8AC3E}">
        <p14:creationId xmlns:p14="http://schemas.microsoft.com/office/powerpoint/2010/main" val="4710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861" y="908720"/>
            <a:ext cx="9530944" cy="5112568"/>
          </a:xfrm>
        </p:spPr>
        <p:txBody>
          <a:bodyPr>
            <a:noAutofit/>
          </a:bodyPr>
          <a:lstStyle/>
          <a:p>
            <a:r>
              <a:rPr lang="en-US" sz="3200" dirty="0"/>
              <a:t>The release of drug molecules from this type of controlled-release drug delivery system </a:t>
            </a:r>
            <a:r>
              <a:rPr lang="en-US" sz="3200" dirty="0">
                <a:solidFill>
                  <a:srgbClr val="00B050"/>
                </a:solidFill>
              </a:rPr>
              <a:t>is activated by osmotic pressure</a:t>
            </a:r>
            <a:r>
              <a:rPr lang="en-US" sz="3200" dirty="0"/>
              <a:t> and </a:t>
            </a:r>
            <a:r>
              <a:rPr lang="en-US" sz="3200" dirty="0">
                <a:solidFill>
                  <a:srgbClr val="00B0F0"/>
                </a:solidFill>
              </a:rPr>
              <a:t>controlled at a rate determined by:</a:t>
            </a:r>
          </a:p>
          <a:p>
            <a:pPr marL="754062" lvl="1" indent="-514350">
              <a:buClr>
                <a:srgbClr val="FFFF00"/>
              </a:buClr>
              <a:buSzPct val="120000"/>
              <a:buFont typeface="+mj-lt"/>
              <a:buAutoNum type="arabicPeriod"/>
            </a:pPr>
            <a:r>
              <a:rPr lang="en-US" sz="2800" dirty="0"/>
              <a:t> The water permeability.</a:t>
            </a:r>
          </a:p>
          <a:p>
            <a:pPr marL="754062" lvl="1" indent="-514350">
              <a:buClr>
                <a:srgbClr val="FFFF00"/>
              </a:buClr>
              <a:buSzPct val="120000"/>
              <a:buFont typeface="+mj-lt"/>
              <a:buAutoNum type="arabicPeriod"/>
            </a:pPr>
            <a:r>
              <a:rPr lang="en-US" sz="2800" dirty="0"/>
              <a:t> The effective surface area of the semipermeable housing</a:t>
            </a:r>
          </a:p>
          <a:p>
            <a:pPr marL="754062" lvl="1" indent="-514350">
              <a:buClr>
                <a:srgbClr val="FFFF00"/>
              </a:buClr>
              <a:buSzPct val="120000"/>
              <a:buFont typeface="+mj-lt"/>
              <a:buAutoNum type="arabicPeriod"/>
            </a:pPr>
            <a:r>
              <a:rPr lang="en-US" sz="2800" dirty="0"/>
              <a:t>Osmotic pressure gradient. </a:t>
            </a:r>
          </a:p>
          <a:p>
            <a:r>
              <a:rPr lang="en-US" sz="3200" dirty="0">
                <a:solidFill>
                  <a:srgbClr val="FFFF00"/>
                </a:solidFill>
              </a:rPr>
              <a:t>Representative of this type of drug delivery systems are as follows:</a:t>
            </a:r>
          </a:p>
        </p:txBody>
      </p:sp>
    </p:spTree>
    <p:extLst>
      <p:ext uri="{BB962C8B-B14F-4D97-AF65-F5344CB8AC3E}">
        <p14:creationId xmlns:p14="http://schemas.microsoft.com/office/powerpoint/2010/main" val="373100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188640"/>
            <a:ext cx="10801199" cy="771872"/>
          </a:xfrm>
        </p:spPr>
        <p:txBody>
          <a:bodyPr>
            <a:normAutofit/>
          </a:bodyPr>
          <a:lstStyle/>
          <a:p>
            <a:r>
              <a:rPr lang="en-US" sz="4000" dirty="0">
                <a:solidFill>
                  <a:srgbClr val="FFFF00"/>
                </a:solidFill>
              </a:rPr>
              <a:t>B. Hydrodynamic Pressure-Activated DDS </a:t>
            </a:r>
            <a:r>
              <a:rPr lang="el-GR" sz="4000" dirty="0">
                <a:solidFill>
                  <a:srgbClr val="FFFF00"/>
                </a:solidFill>
              </a:rPr>
              <a:t>σ</a:t>
            </a:r>
            <a:r>
              <a:rPr lang="en-US" sz="4000" dirty="0">
                <a:solidFill>
                  <a:srgbClr val="FFFF00"/>
                </a:solidFill>
              </a:rPr>
              <a:t> 19</a:t>
            </a:r>
          </a:p>
        </p:txBody>
      </p:sp>
      <p:sp>
        <p:nvSpPr>
          <p:cNvPr id="3" name="Content Placeholder 2"/>
          <p:cNvSpPr>
            <a:spLocks noGrp="1"/>
          </p:cNvSpPr>
          <p:nvPr>
            <p:ph idx="1"/>
          </p:nvPr>
        </p:nvSpPr>
        <p:spPr>
          <a:xfrm>
            <a:off x="1197868" y="1052736"/>
            <a:ext cx="9361040" cy="2376264"/>
          </a:xfrm>
        </p:spPr>
        <p:txBody>
          <a:bodyPr>
            <a:noAutofit/>
          </a:bodyPr>
          <a:lstStyle/>
          <a:p>
            <a:r>
              <a:rPr lang="en-US" sz="3200" dirty="0"/>
              <a:t>A hydrodynamic pressure-activated drug delivery system can be fabricated by enclosing a collapsible, impermeable container, which contains a liquid drug formulation to form a drug reservoir compartment, inside a rigid shape-retaining housing </a:t>
            </a:r>
            <a:r>
              <a:rPr lang="en-US" sz="3200" dirty="0">
                <a:solidFill>
                  <a:srgbClr val="FFFF00"/>
                </a:solidFill>
              </a:rPr>
              <a:t>(figure 19).</a:t>
            </a:r>
          </a:p>
          <a:p>
            <a:r>
              <a:rPr lang="en-US" sz="3200" dirty="0"/>
              <a:t> </a:t>
            </a:r>
          </a:p>
        </p:txBody>
      </p:sp>
      <p:pic>
        <p:nvPicPr>
          <p:cNvPr id="4" name="Picture 3"/>
          <p:cNvPicPr>
            <a:picLocks noChangeAspect="1"/>
          </p:cNvPicPr>
          <p:nvPr/>
        </p:nvPicPr>
        <p:blipFill>
          <a:blip r:embed="rId2"/>
          <a:stretch>
            <a:fillRect/>
          </a:stretch>
        </p:blipFill>
        <p:spPr>
          <a:xfrm>
            <a:off x="1989956" y="3516585"/>
            <a:ext cx="7478352" cy="3152775"/>
          </a:xfrm>
          <a:prstGeom prst="rect">
            <a:avLst/>
          </a:prstGeom>
        </p:spPr>
      </p:pic>
      <p:sp>
        <p:nvSpPr>
          <p:cNvPr id="5" name="TextBox 4"/>
          <p:cNvSpPr txBox="1"/>
          <p:nvPr/>
        </p:nvSpPr>
        <p:spPr>
          <a:xfrm>
            <a:off x="10342884" y="6052646"/>
            <a:ext cx="1351652" cy="461665"/>
          </a:xfrm>
          <a:prstGeom prst="rect">
            <a:avLst/>
          </a:prstGeom>
          <a:noFill/>
        </p:spPr>
        <p:txBody>
          <a:bodyPr wrap="none" rtlCol="0">
            <a:spAutoFit/>
          </a:bodyPr>
          <a:lstStyle/>
          <a:p>
            <a:r>
              <a:rPr lang="en-US" sz="2400" dirty="0">
                <a:solidFill>
                  <a:srgbClr val="FFFF00"/>
                </a:solidFill>
              </a:rPr>
              <a:t>Figure 19</a:t>
            </a:r>
          </a:p>
        </p:txBody>
      </p:sp>
    </p:spTree>
    <p:extLst>
      <p:ext uri="{BB962C8B-B14F-4D97-AF65-F5344CB8AC3E}">
        <p14:creationId xmlns:p14="http://schemas.microsoft.com/office/powerpoint/2010/main" val="164567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96" y="692696"/>
            <a:ext cx="10838065" cy="5544616"/>
          </a:xfrm>
        </p:spPr>
        <p:txBody>
          <a:bodyPr vert="horz" lIns="91440" tIns="45720" rIns="91440" bIns="45720" rtlCol="0" anchor="t">
            <a:noAutofit/>
          </a:bodyPr>
          <a:lstStyle/>
          <a:p>
            <a:pPr marL="223520" indent="-223520"/>
            <a:r>
              <a:rPr lang="en-US" sz="3200" dirty="0"/>
              <a:t>A composite laminate of an absorbent layer &amp; a swellable, hydrophilic polymer layer is sandwiched between the drug reservoir compartment &amp; the housing. </a:t>
            </a:r>
          </a:p>
          <a:p>
            <a:pPr marL="223520" indent="-223520"/>
            <a:r>
              <a:rPr lang="en-US" sz="3200" dirty="0"/>
              <a:t>In the GIT the laminate absorbs the G.I. fluid through the annular openings at the lower end of the housing &amp; becomes swollen, which </a:t>
            </a:r>
            <a:r>
              <a:rPr lang="en-US" sz="3200" dirty="0">
                <a:solidFill>
                  <a:srgbClr val="FFFF00"/>
                </a:solidFill>
              </a:rPr>
              <a:t>generates hydrodynamic pressure in the system. </a:t>
            </a:r>
          </a:p>
          <a:p>
            <a:pPr marL="223520" indent="-223520"/>
            <a:r>
              <a:rPr lang="en-US" sz="3200" dirty="0"/>
              <a:t>The Hydrodynamic pressure created, forces the drug reservoir compartment to reduce in volume &amp; causes the liquid drug formulation to release through the delivery orifice at a rate defined by </a:t>
            </a:r>
            <a:r>
              <a:rPr lang="en-US" sz="3200" dirty="0">
                <a:solidFill>
                  <a:srgbClr val="FFFF00"/>
                </a:solidFill>
              </a:rPr>
              <a:t>eq. 7</a:t>
            </a:r>
          </a:p>
          <a:p>
            <a:pPr marL="223520" indent="-223520"/>
            <a:endParaRPr lang="en-US" sz="3200" dirty="0"/>
          </a:p>
        </p:txBody>
      </p:sp>
    </p:spTree>
    <p:extLst>
      <p:ext uri="{BB962C8B-B14F-4D97-AF65-F5344CB8AC3E}">
        <p14:creationId xmlns:p14="http://schemas.microsoft.com/office/powerpoint/2010/main" val="234830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97868" y="1340768"/>
                <a:ext cx="9134391" cy="4114801"/>
              </a:xfrm>
            </p:spPr>
            <p:txBody>
              <a:bodyPr>
                <a:normAutofit/>
              </a:bodyPr>
              <a:lstStyle/>
              <a:p>
                <a14:m>
                  <m:oMath xmlns:m="http://schemas.openxmlformats.org/officeDocument/2006/math">
                    <m:f>
                      <m:fPr>
                        <m:ctrlPr>
                          <a:rPr lang="en-US" sz="3200" i="1" smtClean="0">
                            <a:solidFill>
                              <a:srgbClr val="FFFF00"/>
                            </a:solidFill>
                            <a:latin typeface="Cambria Math" panose="02040503050406030204" pitchFamily="18" charset="0"/>
                          </a:rPr>
                        </m:ctrlPr>
                      </m:fPr>
                      <m:num>
                        <m:r>
                          <a:rPr lang="en-US" sz="3200" b="0" i="1" smtClean="0">
                            <a:solidFill>
                              <a:srgbClr val="FFFF00"/>
                            </a:solidFill>
                            <a:latin typeface="Cambria Math"/>
                          </a:rPr>
                          <m:t>𝑄</m:t>
                        </m:r>
                      </m:num>
                      <m:den>
                        <m:r>
                          <a:rPr lang="en-US" sz="3200" b="0" i="1" smtClean="0">
                            <a:solidFill>
                              <a:srgbClr val="FFFF00"/>
                            </a:solidFill>
                            <a:latin typeface="Cambria Math"/>
                          </a:rPr>
                          <m:t>𝑡</m:t>
                        </m:r>
                      </m:den>
                    </m:f>
                    <m:r>
                      <a:rPr lang="en-US" sz="3200" i="1" smtClean="0">
                        <a:solidFill>
                          <a:srgbClr val="FFFF00"/>
                        </a:solidFill>
                        <a:latin typeface="Cambria Math"/>
                        <a:ea typeface="Cambria Math"/>
                      </a:rPr>
                      <m:t>=</m:t>
                    </m:r>
                    <m:r>
                      <a:rPr lang="en-US" sz="3200" b="0" i="1" smtClean="0">
                        <a:solidFill>
                          <a:srgbClr val="FFFF00"/>
                        </a:solidFill>
                        <a:latin typeface="Cambria Math"/>
                        <a:ea typeface="Cambria Math"/>
                      </a:rPr>
                      <m:t> </m:t>
                    </m:r>
                    <m:f>
                      <m:fPr>
                        <m:ctrlPr>
                          <a:rPr lang="en-US" sz="3200" b="0" i="1" smtClean="0">
                            <a:solidFill>
                              <a:srgbClr val="FFFF00"/>
                            </a:solidFill>
                            <a:latin typeface="Cambria Math" panose="02040503050406030204" pitchFamily="18" charset="0"/>
                            <a:ea typeface="Cambria Math"/>
                          </a:rPr>
                        </m:ctrlPr>
                      </m:fPr>
                      <m:num>
                        <m:r>
                          <a:rPr lang="en-US" sz="3200" b="0" i="1" smtClean="0">
                            <a:solidFill>
                              <a:srgbClr val="FFFF00"/>
                            </a:solidFill>
                            <a:latin typeface="Cambria Math"/>
                            <a:ea typeface="Cambria Math"/>
                          </a:rPr>
                          <m:t>𝑃𝑓𝐴𝑚</m:t>
                        </m:r>
                      </m:num>
                      <m:den>
                        <m:r>
                          <a:rPr lang="en-US" sz="3200" b="0" i="1" smtClean="0">
                            <a:solidFill>
                              <a:srgbClr val="FFFF00"/>
                            </a:solidFill>
                            <a:latin typeface="Cambria Math"/>
                            <a:ea typeface="Cambria Math"/>
                          </a:rPr>
                          <m:t>h𝑚</m:t>
                        </m:r>
                      </m:den>
                    </m:f>
                  </m:oMath>
                </a14:m>
                <a:r>
                  <a:rPr lang="en-US" sz="3200" dirty="0">
                    <a:solidFill>
                      <a:srgbClr val="FFFF00"/>
                    </a:solidFill>
                  </a:rPr>
                  <a:t> (</a:t>
                </a:r>
                <a:r>
                  <a:rPr lang="el-GR" sz="3200" dirty="0">
                    <a:solidFill>
                      <a:srgbClr val="FFFF00"/>
                    </a:solidFill>
                  </a:rPr>
                  <a:t>θ</a:t>
                </a:r>
                <a:r>
                  <a:rPr lang="en-US" sz="3200" dirty="0">
                    <a:solidFill>
                      <a:srgbClr val="FFFF00"/>
                    </a:solidFill>
                  </a:rPr>
                  <a:t>s – </a:t>
                </a:r>
                <a:r>
                  <a:rPr lang="el-GR" sz="3200" dirty="0">
                    <a:solidFill>
                      <a:srgbClr val="FFFF00"/>
                    </a:solidFill>
                  </a:rPr>
                  <a:t>θ</a:t>
                </a:r>
                <a:r>
                  <a:rPr lang="en-US" sz="3200" dirty="0">
                    <a:solidFill>
                      <a:srgbClr val="FFFF00"/>
                    </a:solidFill>
                  </a:rPr>
                  <a:t>e) 			</a:t>
                </a:r>
                <a:r>
                  <a:rPr lang="en-US" sz="1800" dirty="0">
                    <a:solidFill>
                      <a:srgbClr val="FFFF00"/>
                    </a:solidFill>
                  </a:rPr>
                  <a:t>Eq. 7</a:t>
                </a:r>
              </a:p>
              <a:p>
                <a:r>
                  <a:rPr lang="en-US" sz="3200" dirty="0"/>
                  <a:t>Where </a:t>
                </a:r>
                <a14:m>
                  <m:oMath xmlns:m="http://schemas.openxmlformats.org/officeDocument/2006/math">
                    <m:r>
                      <a:rPr lang="en-US" sz="3200" i="1" smtClean="0">
                        <a:solidFill>
                          <a:srgbClr val="FFFF00"/>
                        </a:solidFill>
                        <a:latin typeface="Cambria Math"/>
                        <a:ea typeface="Cambria Math"/>
                      </a:rPr>
                      <m:t>𝑃𝑓</m:t>
                    </m:r>
                    <m:r>
                      <a:rPr lang="en-US" sz="3200" b="0" i="1" smtClean="0">
                        <a:latin typeface="Cambria Math"/>
                        <a:ea typeface="Cambria Math"/>
                      </a:rPr>
                      <m:t>, </m:t>
                    </m:r>
                    <m:r>
                      <a:rPr lang="en-US" sz="3200" i="1" smtClean="0">
                        <a:solidFill>
                          <a:srgbClr val="FFFF00"/>
                        </a:solidFill>
                        <a:latin typeface="Cambria Math"/>
                        <a:ea typeface="Cambria Math"/>
                      </a:rPr>
                      <m:t>𝐴𝑚</m:t>
                    </m:r>
                  </m:oMath>
                </a14:m>
                <a:r>
                  <a:rPr lang="en-US" sz="3200" dirty="0"/>
                  <a:t> and </a:t>
                </a:r>
                <a14:m>
                  <m:oMath xmlns:m="http://schemas.openxmlformats.org/officeDocument/2006/math">
                    <m:r>
                      <a:rPr lang="en-US" sz="3200" i="1" smtClean="0">
                        <a:solidFill>
                          <a:srgbClr val="FFFF00"/>
                        </a:solidFill>
                        <a:latin typeface="Cambria Math"/>
                        <a:ea typeface="Cambria Math"/>
                      </a:rPr>
                      <m:t>h𝑚</m:t>
                    </m:r>
                  </m:oMath>
                </a14:m>
                <a:r>
                  <a:rPr lang="en-US" sz="3200" dirty="0">
                    <a:solidFill>
                      <a:srgbClr val="FFFF00"/>
                    </a:solidFill>
                  </a:rPr>
                  <a:t> </a:t>
                </a:r>
                <a:r>
                  <a:rPr lang="en-US" sz="3200" dirty="0"/>
                  <a:t>are the fluid permeability, the effective surface area, and the thickness of the wall with annular openings, respectively.</a:t>
                </a:r>
              </a:p>
              <a:p>
                <a:r>
                  <a:rPr lang="en-US" sz="3200" dirty="0"/>
                  <a:t>The </a:t>
                </a:r>
                <a:r>
                  <a:rPr lang="en-US" sz="3200" dirty="0">
                    <a:solidFill>
                      <a:srgbClr val="FFFF00"/>
                    </a:solidFill>
                  </a:rPr>
                  <a:t>(</a:t>
                </a:r>
                <a:r>
                  <a:rPr lang="el-GR" sz="3200" dirty="0">
                    <a:solidFill>
                      <a:srgbClr val="FFFF00"/>
                    </a:solidFill>
                  </a:rPr>
                  <a:t>θ</a:t>
                </a:r>
                <a:r>
                  <a:rPr lang="en-US" sz="3200" dirty="0">
                    <a:solidFill>
                      <a:srgbClr val="FFFF00"/>
                    </a:solidFill>
                  </a:rPr>
                  <a:t>s – </a:t>
                </a:r>
                <a:r>
                  <a:rPr lang="el-GR" sz="3200" dirty="0">
                    <a:solidFill>
                      <a:srgbClr val="FFFF00"/>
                    </a:solidFill>
                  </a:rPr>
                  <a:t>θ</a:t>
                </a:r>
                <a:r>
                  <a:rPr lang="en-US" sz="3200" dirty="0">
                    <a:solidFill>
                      <a:srgbClr val="FFFF00"/>
                    </a:solidFill>
                  </a:rPr>
                  <a:t>e) </a:t>
                </a:r>
                <a:r>
                  <a:rPr lang="en-US" sz="3200" dirty="0"/>
                  <a:t>is the difference in hydrodynamic pressure between the drug delivery system </a:t>
                </a:r>
                <a:r>
                  <a:rPr lang="el-GR" sz="3200" dirty="0">
                    <a:solidFill>
                      <a:srgbClr val="FFFF00"/>
                    </a:solidFill>
                  </a:rPr>
                  <a:t>θ</a:t>
                </a:r>
                <a:r>
                  <a:rPr lang="en-US" sz="3200" dirty="0">
                    <a:solidFill>
                      <a:srgbClr val="FFFF00"/>
                    </a:solidFill>
                  </a:rPr>
                  <a:t>s </a:t>
                </a:r>
                <a:r>
                  <a:rPr lang="en-US" sz="3200" dirty="0"/>
                  <a:t>and the environment </a:t>
                </a:r>
                <a:r>
                  <a:rPr lang="el-GR" sz="3200" dirty="0">
                    <a:solidFill>
                      <a:srgbClr val="FFFF00"/>
                    </a:solidFill>
                  </a:rPr>
                  <a:t>θ</a:t>
                </a:r>
                <a:r>
                  <a:rPr lang="en-US" sz="3200" dirty="0">
                    <a:solidFill>
                      <a:srgbClr val="FFFF00"/>
                    </a:solidFill>
                  </a:rPr>
                  <a:t>e</a:t>
                </a:r>
                <a:r>
                  <a:rPr lang="en-US" sz="3200" dirty="0"/>
                  <a:t>.</a:t>
                </a:r>
              </a:p>
              <a:p>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97868" y="1340768"/>
                <a:ext cx="9134391" cy="4114801"/>
              </a:xfrm>
              <a:blipFill rotWithShape="0">
                <a:blip r:embed="rId2"/>
                <a:stretch>
                  <a:fillRect l="-1535" t="-29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C4A29AA5-5093-4317-9676-5AAD084B5371}" type="datetime1">
              <a:rPr lang="en-GB" noProof="0" smtClean="0"/>
              <a:pPr/>
              <a:t>18/12/2019</a:t>
            </a:fld>
            <a:endParaRPr lang="en-GB" noProof="0" dirty="0"/>
          </a:p>
        </p:txBody>
      </p:sp>
    </p:spTree>
    <p:extLst>
      <p:ext uri="{BB962C8B-B14F-4D97-AF65-F5344CB8AC3E}">
        <p14:creationId xmlns:p14="http://schemas.microsoft.com/office/powerpoint/2010/main" val="393530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2" y="764704"/>
            <a:ext cx="10969943" cy="5616624"/>
          </a:xfrm>
        </p:spPr>
        <p:txBody>
          <a:bodyPr>
            <a:normAutofit/>
          </a:bodyPr>
          <a:lstStyle/>
          <a:p>
            <a:r>
              <a:rPr lang="en-US" sz="3200" dirty="0"/>
              <a:t>The release of drug molecules from this type of controlled-release drug delivery system is activated by:</a:t>
            </a:r>
          </a:p>
          <a:p>
            <a:r>
              <a:rPr lang="en-US" sz="3200" dirty="0"/>
              <a:t> Hydrodynamic pressure.</a:t>
            </a:r>
          </a:p>
          <a:p>
            <a:r>
              <a:rPr lang="en-US" sz="3200" dirty="0"/>
              <a:t> Controlled at a rate determined by the </a:t>
            </a:r>
          </a:p>
          <a:p>
            <a:pPr marL="231775" lvl="1" indent="0">
              <a:buNone/>
            </a:pPr>
            <a:r>
              <a:rPr lang="en-US" sz="2800" dirty="0">
                <a:solidFill>
                  <a:srgbClr val="FFFF00"/>
                </a:solidFill>
              </a:rPr>
              <a:t>1</a:t>
            </a:r>
            <a:r>
              <a:rPr lang="en-US" sz="2800" dirty="0"/>
              <a:t>. </a:t>
            </a:r>
            <a:r>
              <a:rPr lang="en-US" sz="2800" dirty="0">
                <a:solidFill>
                  <a:srgbClr val="00B050"/>
                </a:solidFill>
              </a:rPr>
              <a:t>Fluid permeability</a:t>
            </a:r>
            <a:r>
              <a:rPr lang="en-US" sz="2800" dirty="0"/>
              <a:t>. </a:t>
            </a:r>
          </a:p>
          <a:p>
            <a:pPr marL="231775" lvl="1" indent="0">
              <a:buNone/>
            </a:pPr>
            <a:r>
              <a:rPr lang="en-US" sz="2800" dirty="0">
                <a:solidFill>
                  <a:srgbClr val="FFFF00"/>
                </a:solidFill>
              </a:rPr>
              <a:t>2.</a:t>
            </a:r>
            <a:r>
              <a:rPr lang="en-US" sz="2800" dirty="0"/>
              <a:t> </a:t>
            </a:r>
            <a:r>
              <a:rPr lang="en-US" sz="2800" dirty="0">
                <a:solidFill>
                  <a:srgbClr val="00B050"/>
                </a:solidFill>
              </a:rPr>
              <a:t>Effective surface area of the wall with annular opening. </a:t>
            </a:r>
          </a:p>
          <a:p>
            <a:pPr marL="231775" lvl="1" indent="0">
              <a:buNone/>
            </a:pPr>
            <a:r>
              <a:rPr lang="en-US" sz="2800" dirty="0">
                <a:solidFill>
                  <a:srgbClr val="FFFF00"/>
                </a:solidFill>
              </a:rPr>
              <a:t>3.</a:t>
            </a:r>
            <a:r>
              <a:rPr lang="en-US" sz="2800" dirty="0"/>
              <a:t> </a:t>
            </a:r>
            <a:r>
              <a:rPr lang="en-US" sz="2800" dirty="0">
                <a:solidFill>
                  <a:srgbClr val="00B050"/>
                </a:solidFill>
              </a:rPr>
              <a:t>Hydrodynamic pressure gradient.</a:t>
            </a:r>
          </a:p>
          <a:p>
            <a:r>
              <a:rPr lang="en-US" sz="3200" dirty="0">
                <a:solidFill>
                  <a:srgbClr val="FFFF00"/>
                </a:solidFill>
              </a:rPr>
              <a:t>In this type the hydrodynamic pressure is used as a source of energy to activate the drug release</a:t>
            </a:r>
            <a:r>
              <a:rPr lang="en-US" sz="3200" dirty="0"/>
              <a:t>. </a:t>
            </a:r>
          </a:p>
        </p:txBody>
      </p:sp>
    </p:spTree>
    <p:extLst>
      <p:ext uri="{BB962C8B-B14F-4D97-AF65-F5344CB8AC3E}">
        <p14:creationId xmlns:p14="http://schemas.microsoft.com/office/powerpoint/2010/main" val="26077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476672"/>
            <a:ext cx="9540551" cy="843880"/>
          </a:xfrm>
        </p:spPr>
        <p:txBody>
          <a:bodyPr>
            <a:normAutofit/>
          </a:bodyPr>
          <a:lstStyle/>
          <a:p>
            <a:r>
              <a:rPr lang="en-US" sz="4000" dirty="0">
                <a:solidFill>
                  <a:srgbClr val="FFFF00"/>
                </a:solidFill>
              </a:rPr>
              <a:t>C. Vapor Pressure-Activated D. D. S. </a:t>
            </a:r>
          </a:p>
        </p:txBody>
      </p:sp>
      <p:sp>
        <p:nvSpPr>
          <p:cNvPr id="3" name="Content Placeholder 2"/>
          <p:cNvSpPr>
            <a:spLocks noGrp="1"/>
          </p:cNvSpPr>
          <p:nvPr>
            <p:ph idx="1"/>
          </p:nvPr>
        </p:nvSpPr>
        <p:spPr>
          <a:xfrm>
            <a:off x="549796" y="1628800"/>
            <a:ext cx="10969943" cy="4248472"/>
          </a:xfrm>
        </p:spPr>
        <p:txBody>
          <a:bodyPr>
            <a:noAutofit/>
          </a:bodyPr>
          <a:lstStyle/>
          <a:p>
            <a:r>
              <a:rPr lang="en-US" sz="3200" dirty="0"/>
              <a:t>In this type of drug delivery system the drug reservoir, which also exists as </a:t>
            </a:r>
            <a:r>
              <a:rPr lang="en-US" sz="3200" dirty="0">
                <a:solidFill>
                  <a:schemeClr val="accent2">
                    <a:lumMod val="60000"/>
                    <a:lumOff val="40000"/>
                  </a:schemeClr>
                </a:solidFill>
              </a:rPr>
              <a:t>a solution formulation</a:t>
            </a:r>
            <a:r>
              <a:rPr lang="en-US" sz="3200" dirty="0"/>
              <a:t>, is contained inside the infusion compartment. It is physically separated from the pumping compartment by a freely movable partition </a:t>
            </a:r>
          </a:p>
          <a:p>
            <a:pPr marL="0" indent="0">
              <a:buNone/>
            </a:pPr>
            <a:r>
              <a:rPr lang="en-US" sz="3200" dirty="0"/>
              <a:t>   (figure 20). </a:t>
            </a:r>
          </a:p>
          <a:p>
            <a:r>
              <a:rPr lang="en-US" sz="3200" dirty="0"/>
              <a:t>The pumping compartment to be delivered through a series of flow regulator and delivery cannula into the blood circulation at a constant flow rate.</a:t>
            </a:r>
          </a:p>
        </p:txBody>
      </p:sp>
    </p:spTree>
    <p:extLst>
      <p:ext uri="{BB962C8B-B14F-4D97-AF65-F5344CB8AC3E}">
        <p14:creationId xmlns:p14="http://schemas.microsoft.com/office/powerpoint/2010/main" val="358736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26" y="673169"/>
            <a:ext cx="5002375" cy="771872"/>
          </a:xfrm>
        </p:spPr>
        <p:txBody>
          <a:bodyPr>
            <a:normAutofit fontScale="90000"/>
          </a:bodyPr>
          <a:lstStyle/>
          <a:p>
            <a:r>
              <a:rPr lang="en-US" dirty="0">
                <a:solidFill>
                  <a:srgbClr val="FFFF00"/>
                </a:solidFill>
              </a:rPr>
              <a:t>Vapor Pressure Activated</a:t>
            </a:r>
          </a:p>
        </p:txBody>
      </p:sp>
      <p:sp>
        <p:nvSpPr>
          <p:cNvPr id="3" name="Content Placeholder 2"/>
          <p:cNvSpPr>
            <a:spLocks noGrp="1"/>
          </p:cNvSpPr>
          <p:nvPr>
            <p:ph idx="1"/>
          </p:nvPr>
        </p:nvSpPr>
        <p:spPr>
          <a:xfrm>
            <a:off x="0" y="1988840"/>
            <a:ext cx="4726260" cy="3684241"/>
          </a:xfrm>
        </p:spPr>
        <p:txBody>
          <a:bodyPr>
            <a:normAutofit/>
          </a:bodyPr>
          <a:lstStyle/>
          <a:p>
            <a:r>
              <a:rPr lang="en-US" sz="2800" dirty="0"/>
              <a:t>Vapor pressure is used as the power source.</a:t>
            </a:r>
          </a:p>
          <a:p>
            <a:r>
              <a:rPr lang="en-US" sz="2800" dirty="0"/>
              <a:t>Drug reservoir is in solution formulation.</a:t>
            </a:r>
          </a:p>
          <a:p>
            <a:r>
              <a:rPr lang="en-US" sz="2800" dirty="0"/>
              <a:t>Fluid which vaporizes at body temperature is used as HFA</a:t>
            </a:r>
          </a:p>
          <a:p>
            <a:endParaRPr lang="en-US" sz="2800" dirty="0"/>
          </a:p>
          <a:p>
            <a:endParaRPr lang="en-US" sz="2800" dirty="0"/>
          </a:p>
        </p:txBody>
      </p:sp>
      <p:sp>
        <p:nvSpPr>
          <p:cNvPr id="4" name="Date Placeholder 3"/>
          <p:cNvSpPr>
            <a:spLocks noGrp="1"/>
          </p:cNvSpPr>
          <p:nvPr>
            <p:ph type="dt" sz="half" idx="10"/>
          </p:nvPr>
        </p:nvSpPr>
        <p:spPr/>
        <p:txBody>
          <a:bodyPr/>
          <a:lstStyle/>
          <a:p>
            <a:fld id="{C4A29AA5-5093-4317-9676-5AAD084B5371}" type="datetime1">
              <a:rPr lang="en-GB" noProof="0" smtClean="0"/>
              <a:pPr/>
              <a:t>18/12/2019</a:t>
            </a:fld>
            <a:endParaRPr lang="en-GB" noProof="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308" y="1059105"/>
            <a:ext cx="6906511" cy="554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99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860" y="332656"/>
            <a:ext cx="10009111" cy="6264696"/>
          </a:xfrm>
        </p:spPr>
        <p:txBody>
          <a:bodyPr>
            <a:noAutofit/>
          </a:bodyPr>
          <a:lstStyle/>
          <a:p>
            <a:r>
              <a:rPr lang="en-US" sz="2800" dirty="0"/>
              <a:t>The release of drug from this type of controlled-release drug delivery system is activated </a:t>
            </a:r>
            <a:r>
              <a:rPr lang="en-US" sz="2800" dirty="0">
                <a:solidFill>
                  <a:schemeClr val="accent2"/>
                </a:solidFill>
              </a:rPr>
              <a:t>by vapor pressure</a:t>
            </a:r>
            <a:r>
              <a:rPr lang="en-US" sz="2800" dirty="0"/>
              <a:t>, &amp; controlled at a rate determined by:</a:t>
            </a:r>
          </a:p>
          <a:p>
            <a:pPr lvl="2"/>
            <a:r>
              <a:rPr lang="en-US" sz="2800" dirty="0"/>
              <a:t> The differential vapor pressure.</a:t>
            </a:r>
          </a:p>
          <a:p>
            <a:pPr lvl="2"/>
            <a:r>
              <a:rPr lang="en-US" sz="2800" dirty="0"/>
              <a:t> The formulation viscosity.</a:t>
            </a:r>
          </a:p>
          <a:p>
            <a:pPr lvl="2"/>
            <a:r>
              <a:rPr lang="en-US" sz="2800" dirty="0"/>
              <a:t> The size of the delivery cannula.</a:t>
            </a:r>
          </a:p>
          <a:p>
            <a:r>
              <a:rPr lang="en-US" sz="2800" dirty="0">
                <a:solidFill>
                  <a:srgbClr val="FFFF00"/>
                </a:solidFill>
              </a:rPr>
              <a:t>Example :</a:t>
            </a:r>
          </a:p>
          <a:p>
            <a:pPr lvl="3"/>
            <a:r>
              <a:rPr lang="en-US" dirty="0"/>
              <a:t> </a:t>
            </a:r>
            <a:r>
              <a:rPr lang="en-US" sz="2800" dirty="0"/>
              <a:t>Implantable infusion pump (infusaid) for the constant infusion of:</a:t>
            </a:r>
          </a:p>
          <a:p>
            <a:pPr lvl="3"/>
            <a:r>
              <a:rPr lang="en-US" sz="2800" dirty="0"/>
              <a:t> Heparin in anticoagulation treatment.</a:t>
            </a:r>
          </a:p>
          <a:p>
            <a:pPr lvl="3"/>
            <a:r>
              <a:rPr lang="en-US" sz="2800" dirty="0"/>
              <a:t> Insulin in anti-diabetic medication.</a:t>
            </a:r>
          </a:p>
          <a:p>
            <a:pPr lvl="3"/>
            <a:r>
              <a:rPr lang="en-US" sz="2800" dirty="0"/>
              <a:t>  Morphine form patients suffering from the intense pain of terminal cancer. </a:t>
            </a:r>
          </a:p>
        </p:txBody>
      </p:sp>
    </p:spTree>
    <p:extLst>
      <p:ext uri="{BB962C8B-B14F-4D97-AF65-F5344CB8AC3E}">
        <p14:creationId xmlns:p14="http://schemas.microsoft.com/office/powerpoint/2010/main" val="202029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815752"/>
          </a:xfrm>
        </p:spPr>
        <p:txBody>
          <a:bodyPr>
            <a:normAutofit/>
          </a:bodyPr>
          <a:lstStyle/>
          <a:p>
            <a:r>
              <a:rPr lang="en-US" sz="4400" dirty="0">
                <a:solidFill>
                  <a:srgbClr val="FFFF00"/>
                </a:solidFill>
              </a:rPr>
              <a:t>Advantages</a:t>
            </a:r>
          </a:p>
        </p:txBody>
      </p:sp>
      <p:sp>
        <p:nvSpPr>
          <p:cNvPr id="3" name="Content Placeholder 2"/>
          <p:cNvSpPr>
            <a:spLocks noGrp="1"/>
          </p:cNvSpPr>
          <p:nvPr>
            <p:ph idx="1"/>
          </p:nvPr>
        </p:nvSpPr>
        <p:spPr>
          <a:xfrm>
            <a:off x="1522413" y="1268760"/>
            <a:ext cx="9134391" cy="4968551"/>
          </a:xfrm>
        </p:spPr>
        <p:txBody>
          <a:bodyPr>
            <a:normAutofit lnSpcReduction="10000"/>
          </a:bodyPr>
          <a:lstStyle/>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Total dose is low.</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Reduced GI side effects.</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Reduced dosing frequency. </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Better patient acceptance and compliance.</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Less fluctuation at plasma drug levels.</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More uniform drug effect</a:t>
            </a:r>
          </a:p>
          <a:p>
            <a:pPr>
              <a:spcBef>
                <a:spcPct val="0"/>
              </a:spcBef>
              <a:buClr>
                <a:srgbClr val="FFFF00"/>
              </a:buClr>
              <a:buSzTx/>
              <a:buNone/>
            </a:pPr>
            <a:endParaRPr lang="en-US" sz="2800" dirty="0">
              <a:solidFill>
                <a:schemeClr val="tx2">
                  <a:lumMod val="90000"/>
                </a:schemeClr>
              </a:solidFill>
              <a:latin typeface="Century" panose="02040604050505020304" pitchFamily="18" charset="0"/>
            </a:endParaRPr>
          </a:p>
          <a:p>
            <a:pPr>
              <a:spcBef>
                <a:spcPct val="0"/>
              </a:spcBef>
              <a:buClr>
                <a:srgbClr val="FFFF00"/>
              </a:buClr>
              <a:buSzTx/>
              <a:buFont typeface="Wingdings" panose="05000000000000000000" pitchFamily="2" charset="2"/>
              <a:buChar char="§"/>
            </a:pPr>
            <a:r>
              <a:rPr lang="en-US" sz="2800" dirty="0">
                <a:solidFill>
                  <a:schemeClr val="tx2">
                    <a:lumMod val="90000"/>
                  </a:schemeClr>
                </a:solidFill>
                <a:latin typeface="Century" panose="02040604050505020304" pitchFamily="18" charset="0"/>
              </a:rPr>
              <a:t>  Improved efficacy/safety ratio.</a:t>
            </a:r>
          </a:p>
          <a:p>
            <a:endParaRPr lang="en-US" dirty="0"/>
          </a:p>
        </p:txBody>
      </p:sp>
    </p:spTree>
    <p:extLst>
      <p:ext uri="{BB962C8B-B14F-4D97-AF65-F5344CB8AC3E}">
        <p14:creationId xmlns:p14="http://schemas.microsoft.com/office/powerpoint/2010/main" val="9726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8" y="116632"/>
            <a:ext cx="9577064" cy="867544"/>
          </a:xfrm>
        </p:spPr>
        <p:txBody>
          <a:bodyPr>
            <a:normAutofit/>
          </a:bodyPr>
          <a:lstStyle/>
          <a:p>
            <a:r>
              <a:rPr lang="en-US" sz="4400" dirty="0">
                <a:solidFill>
                  <a:srgbClr val="FFFF00"/>
                </a:solidFill>
              </a:rPr>
              <a:t>D. Mechanically Activated DDS </a:t>
            </a:r>
          </a:p>
        </p:txBody>
      </p:sp>
      <p:sp>
        <p:nvSpPr>
          <p:cNvPr id="3" name="Content Placeholder 2"/>
          <p:cNvSpPr>
            <a:spLocks noGrp="1"/>
          </p:cNvSpPr>
          <p:nvPr>
            <p:ph idx="1"/>
          </p:nvPr>
        </p:nvSpPr>
        <p:spPr>
          <a:xfrm>
            <a:off x="693812" y="1340768"/>
            <a:ext cx="10585176" cy="4968552"/>
          </a:xfrm>
        </p:spPr>
        <p:txBody>
          <a:bodyPr>
            <a:noAutofit/>
          </a:bodyPr>
          <a:lstStyle/>
          <a:p>
            <a:r>
              <a:rPr lang="en-US" sz="2800" dirty="0"/>
              <a:t>In this type of activation controlled DDS the drug reservoir</a:t>
            </a:r>
            <a:r>
              <a:rPr lang="en-US" sz="2800" dirty="0">
                <a:solidFill>
                  <a:schemeClr val="bg1"/>
                </a:solidFill>
              </a:rPr>
              <a:t>, is a </a:t>
            </a:r>
            <a:r>
              <a:rPr lang="en-US" sz="2800" dirty="0"/>
              <a:t>solution or suspension formulation retained in a container equipped with a mechanically activated pumping system. </a:t>
            </a:r>
          </a:p>
          <a:p>
            <a:r>
              <a:rPr lang="en-US" sz="2800" dirty="0"/>
              <a:t>A measured dose of drug formulation is delivered into a body cavity, example the nose, through the spray head by manual activation of the drug delivery pumping system. </a:t>
            </a:r>
          </a:p>
          <a:p>
            <a:r>
              <a:rPr lang="en-US" sz="2800" dirty="0"/>
              <a:t>The volume of solution delivered is controllable, as small as </a:t>
            </a:r>
            <a:r>
              <a:rPr lang="en-US" sz="2800" dirty="0">
                <a:solidFill>
                  <a:srgbClr val="FFFF00"/>
                </a:solidFill>
              </a:rPr>
              <a:t>10-100 µl</a:t>
            </a:r>
            <a:r>
              <a:rPr lang="en-US" sz="2800" dirty="0"/>
              <a:t>.</a:t>
            </a:r>
          </a:p>
          <a:p>
            <a:r>
              <a:rPr lang="en-US" sz="2800" dirty="0"/>
              <a:t>Atypical example of this type of rate-controlled DDS is the MDI, for the intranasal administration of many medications including hormones.</a:t>
            </a:r>
          </a:p>
          <a:p>
            <a:endParaRPr lang="en-US" sz="2800" dirty="0"/>
          </a:p>
        </p:txBody>
      </p:sp>
      <p:sp>
        <p:nvSpPr>
          <p:cNvPr id="5" name="AutoShape 4"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003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16632"/>
            <a:ext cx="9144001" cy="771872"/>
          </a:xfrm>
        </p:spPr>
        <p:txBody>
          <a:bodyPr>
            <a:normAutofit/>
          </a:bodyPr>
          <a:lstStyle/>
          <a:p>
            <a:r>
              <a:rPr lang="en-US" sz="4400" dirty="0">
                <a:solidFill>
                  <a:srgbClr val="FFFF00"/>
                </a:solidFill>
              </a:rPr>
              <a:t>E. Magnetically Activated DDS</a:t>
            </a:r>
          </a:p>
        </p:txBody>
      </p:sp>
      <p:sp>
        <p:nvSpPr>
          <p:cNvPr id="3" name="Content Placeholder 2"/>
          <p:cNvSpPr>
            <a:spLocks noGrp="1"/>
          </p:cNvSpPr>
          <p:nvPr>
            <p:ph idx="1"/>
          </p:nvPr>
        </p:nvSpPr>
        <p:spPr>
          <a:xfrm>
            <a:off x="477788" y="836712"/>
            <a:ext cx="11449272" cy="2880320"/>
          </a:xfrm>
        </p:spPr>
        <p:txBody>
          <a:bodyPr>
            <a:noAutofit/>
          </a:bodyPr>
          <a:lstStyle/>
          <a:p>
            <a:r>
              <a:rPr lang="en-US" sz="3200" dirty="0"/>
              <a:t>In this type of activation-controlled DDS the drug reservoir is a </a:t>
            </a:r>
            <a:r>
              <a:rPr lang="en-US" sz="3200" dirty="0">
                <a:solidFill>
                  <a:srgbClr val="00B050"/>
                </a:solidFill>
              </a:rPr>
              <a:t>dispersion of peptide or protein powders in a polymer matrix </a:t>
            </a:r>
            <a:r>
              <a:rPr lang="en-US" sz="3200" dirty="0"/>
              <a:t>from which drug can be delivered only at a relatively slow rate. </a:t>
            </a:r>
          </a:p>
          <a:p>
            <a:r>
              <a:rPr lang="en-US" sz="3200" dirty="0"/>
              <a:t>This low rate of delivery can be improved by incorporating an electromagnetically triggered vibration mechanism into the delivery device</a:t>
            </a:r>
            <a:r>
              <a:rPr lang="en-US" sz="3200" dirty="0">
                <a:solidFill>
                  <a:srgbClr val="FFFF00"/>
                </a:solidFill>
              </a:rPr>
              <a:t>. </a:t>
            </a:r>
            <a:endParaRPr lang="en-US" sz="3200" dirty="0"/>
          </a:p>
        </p:txBody>
      </p:sp>
      <p:pic>
        <p:nvPicPr>
          <p:cNvPr id="4" name="Picture 2" descr="Image result for magnetically activated drug delivery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8" y="3717032"/>
            <a:ext cx="11449272"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06707" y="3787245"/>
            <a:ext cx="1520353" cy="830997"/>
          </a:xfrm>
          <a:prstGeom prst="rect">
            <a:avLst/>
          </a:prstGeom>
          <a:noFill/>
        </p:spPr>
        <p:txBody>
          <a:bodyPr wrap="none" rtlCol="0">
            <a:spAutoFit/>
          </a:bodyPr>
          <a:lstStyle/>
          <a:p>
            <a:r>
              <a:rPr lang="en-US" sz="2400" b="1" dirty="0">
                <a:solidFill>
                  <a:srgbClr val="002060"/>
                </a:solidFill>
              </a:rPr>
              <a:t>(figure 22)</a:t>
            </a:r>
          </a:p>
          <a:p>
            <a:endParaRPr lang="en-US" sz="2400" b="1" dirty="0">
              <a:solidFill>
                <a:srgbClr val="002060"/>
              </a:solidFill>
            </a:endParaRPr>
          </a:p>
        </p:txBody>
      </p:sp>
    </p:spTree>
    <p:extLst>
      <p:ext uri="{BB962C8B-B14F-4D97-AF65-F5344CB8AC3E}">
        <p14:creationId xmlns:p14="http://schemas.microsoft.com/office/powerpoint/2010/main" val="122501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16632"/>
            <a:ext cx="9144001" cy="1059904"/>
          </a:xfrm>
        </p:spPr>
        <p:txBody>
          <a:bodyPr>
            <a:normAutofit/>
          </a:bodyPr>
          <a:lstStyle/>
          <a:p>
            <a:r>
              <a:rPr lang="en-US" sz="4400" dirty="0">
                <a:solidFill>
                  <a:srgbClr val="FFFF00"/>
                </a:solidFill>
              </a:rPr>
              <a:t>F. Sonophoresis-Activated DDS</a:t>
            </a:r>
          </a:p>
        </p:txBody>
      </p:sp>
      <p:sp>
        <p:nvSpPr>
          <p:cNvPr id="3" name="Content Placeholder 2"/>
          <p:cNvSpPr>
            <a:spLocks noGrp="1"/>
          </p:cNvSpPr>
          <p:nvPr>
            <p:ph idx="1"/>
          </p:nvPr>
        </p:nvSpPr>
        <p:spPr>
          <a:xfrm>
            <a:off x="837829" y="1268760"/>
            <a:ext cx="10657184" cy="1811956"/>
          </a:xfrm>
        </p:spPr>
        <p:txBody>
          <a:bodyPr vert="horz" lIns="91440" tIns="45720" rIns="91440" bIns="45720" rtlCol="0" anchor="t">
            <a:noAutofit/>
          </a:bodyPr>
          <a:lstStyle/>
          <a:p>
            <a:pPr marL="223520" indent="-223520"/>
            <a:r>
              <a:rPr lang="en-US" sz="3200" dirty="0"/>
              <a:t>This type of activation-controlled drug delivery systems </a:t>
            </a:r>
            <a:r>
              <a:rPr lang="en-US" sz="3200" dirty="0">
                <a:solidFill>
                  <a:srgbClr val="FFFF00"/>
                </a:solidFill>
              </a:rPr>
              <a:t>utilizes ultrasonic energy to activate or (trigger) </a:t>
            </a:r>
            <a:r>
              <a:rPr lang="en-US" sz="3200" dirty="0"/>
              <a:t>the delivery of drug from a polymeric drug delivery devices (figure 23). </a:t>
            </a:r>
            <a:endParaRPr lang="en-US"/>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0" y="3224732"/>
            <a:ext cx="5566713" cy="33006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926753" y="3224732"/>
            <a:ext cx="5928299" cy="3300612"/>
          </a:xfrm>
          <a:prstGeom prst="rect">
            <a:avLst/>
          </a:prstGeom>
        </p:spPr>
      </p:pic>
      <p:sp>
        <p:nvSpPr>
          <p:cNvPr id="6" name="TextBox 5"/>
          <p:cNvSpPr txBox="1"/>
          <p:nvPr/>
        </p:nvSpPr>
        <p:spPr>
          <a:xfrm>
            <a:off x="4366220" y="5991671"/>
            <a:ext cx="1339406" cy="461665"/>
          </a:xfrm>
          <a:prstGeom prst="rect">
            <a:avLst/>
          </a:prstGeom>
          <a:noFill/>
        </p:spPr>
        <p:txBody>
          <a:bodyPr wrap="none" rtlCol="0">
            <a:spAutoFit/>
          </a:bodyPr>
          <a:lstStyle/>
          <a:p>
            <a:r>
              <a:rPr lang="en-US" sz="2400" dirty="0">
                <a:solidFill>
                  <a:schemeClr val="bg1"/>
                </a:solidFill>
              </a:rPr>
              <a:t>Figure 23</a:t>
            </a:r>
          </a:p>
        </p:txBody>
      </p:sp>
    </p:spTree>
    <p:extLst>
      <p:ext uri="{BB962C8B-B14F-4D97-AF65-F5344CB8AC3E}">
        <p14:creationId xmlns:p14="http://schemas.microsoft.com/office/powerpoint/2010/main" val="103559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188640"/>
            <a:ext cx="9144001" cy="771872"/>
          </a:xfrm>
        </p:spPr>
        <p:txBody>
          <a:bodyPr>
            <a:normAutofit/>
          </a:bodyPr>
          <a:lstStyle/>
          <a:p>
            <a:r>
              <a:rPr lang="en-US" sz="4400" dirty="0">
                <a:solidFill>
                  <a:srgbClr val="FFFF00"/>
                </a:solidFill>
              </a:rPr>
              <a:t>G. Iontophoresis-Activated DDS σ 25</a:t>
            </a:r>
          </a:p>
        </p:txBody>
      </p:sp>
      <p:sp>
        <p:nvSpPr>
          <p:cNvPr id="3" name="Content Placeholder 2"/>
          <p:cNvSpPr>
            <a:spLocks noGrp="1"/>
          </p:cNvSpPr>
          <p:nvPr>
            <p:ph idx="1"/>
          </p:nvPr>
        </p:nvSpPr>
        <p:spPr>
          <a:xfrm>
            <a:off x="837828" y="1628800"/>
            <a:ext cx="10657184" cy="3600400"/>
          </a:xfrm>
        </p:spPr>
        <p:txBody>
          <a:bodyPr vert="horz" lIns="91440" tIns="45720" rIns="91440" bIns="45720" rtlCol="0" anchor="t">
            <a:noAutofit/>
          </a:bodyPr>
          <a:lstStyle/>
          <a:p>
            <a:pPr marL="223520" indent="-223520"/>
            <a:r>
              <a:rPr lang="en-US" sz="3000" dirty="0"/>
              <a:t>This type of activation-controlled drug delivery systems uses </a:t>
            </a:r>
            <a:r>
              <a:rPr lang="en-US" sz="3000" dirty="0">
                <a:solidFill>
                  <a:srgbClr val="FFFF00"/>
                </a:solidFill>
              </a:rPr>
              <a:t>electrical current to activate </a:t>
            </a:r>
            <a:r>
              <a:rPr lang="en-US" sz="3000" dirty="0"/>
              <a:t>&amp; to modulate the diffusion of a charged drug molecule across the skin, in a manner similar to passive diffusion under a concentration gradient, but at a much facilitated rate. </a:t>
            </a:r>
            <a:endParaRPr lang="en-US"/>
          </a:p>
          <a:p>
            <a:pPr marL="223520" indent="-223520"/>
            <a:r>
              <a:rPr lang="en-US" sz="3000" dirty="0"/>
              <a:t>The iontophoresis-facilitated skin permeation rate of a charged molecule.</a:t>
            </a:r>
          </a:p>
        </p:txBody>
      </p:sp>
    </p:spTree>
    <p:extLst>
      <p:ext uri="{BB962C8B-B14F-4D97-AF65-F5344CB8AC3E}">
        <p14:creationId xmlns:p14="http://schemas.microsoft.com/office/powerpoint/2010/main" val="423135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476672"/>
            <a:ext cx="9144001" cy="743744"/>
          </a:xfrm>
        </p:spPr>
        <p:txBody>
          <a:bodyPr>
            <a:normAutofit/>
          </a:bodyPr>
          <a:lstStyle/>
          <a:p>
            <a:r>
              <a:rPr lang="en-US" sz="4400" dirty="0">
                <a:solidFill>
                  <a:srgbClr val="FFFF00"/>
                </a:solidFill>
              </a:rPr>
              <a:t>Disadvantages</a:t>
            </a:r>
          </a:p>
        </p:txBody>
      </p:sp>
      <p:sp>
        <p:nvSpPr>
          <p:cNvPr id="3" name="Content Placeholder 2"/>
          <p:cNvSpPr>
            <a:spLocks noGrp="1"/>
          </p:cNvSpPr>
          <p:nvPr>
            <p:ph idx="1"/>
          </p:nvPr>
        </p:nvSpPr>
        <p:spPr>
          <a:xfrm>
            <a:off x="1503257" y="1772816"/>
            <a:ext cx="9134391" cy="4104456"/>
          </a:xfrm>
        </p:spPr>
        <p:txBody>
          <a:bodyPr/>
          <a:lstStyle/>
          <a:p>
            <a:pPr>
              <a:spcBef>
                <a:spcPct val="0"/>
              </a:spcBef>
              <a:buClr>
                <a:srgbClr val="FFFF00"/>
              </a:buClr>
              <a:buSzTx/>
            </a:pPr>
            <a:r>
              <a:rPr lang="en-US" sz="3200" dirty="0">
                <a:solidFill>
                  <a:schemeClr val="tx2">
                    <a:lumMod val="90000"/>
                  </a:schemeClr>
                </a:solidFill>
                <a:latin typeface="Century" panose="02040604050505020304" pitchFamily="18" charset="0"/>
              </a:rPr>
              <a:t>Dose dumping.  </a:t>
            </a:r>
          </a:p>
          <a:p>
            <a:pPr>
              <a:spcBef>
                <a:spcPct val="0"/>
              </a:spcBef>
              <a:buClr>
                <a:srgbClr val="FFFF00"/>
              </a:buClr>
              <a:buSzTx/>
            </a:pPr>
            <a:endParaRPr lang="en-US" sz="3200" dirty="0">
              <a:solidFill>
                <a:schemeClr val="tx2">
                  <a:lumMod val="90000"/>
                </a:schemeClr>
              </a:solidFill>
              <a:latin typeface="Century" panose="02040604050505020304" pitchFamily="18" charset="0"/>
            </a:endParaRPr>
          </a:p>
          <a:p>
            <a:pPr>
              <a:spcBef>
                <a:spcPct val="0"/>
              </a:spcBef>
              <a:buClr>
                <a:srgbClr val="FFFF00"/>
              </a:buClr>
              <a:buSzTx/>
            </a:pPr>
            <a:r>
              <a:rPr lang="en-US" sz="3200" dirty="0">
                <a:solidFill>
                  <a:schemeClr val="tx2">
                    <a:lumMod val="90000"/>
                  </a:schemeClr>
                </a:solidFill>
                <a:latin typeface="Century" panose="02040604050505020304" pitchFamily="18" charset="0"/>
              </a:rPr>
              <a:t>Reduced potential for accurate dose adjustment.</a:t>
            </a:r>
          </a:p>
          <a:p>
            <a:pPr>
              <a:spcBef>
                <a:spcPct val="0"/>
              </a:spcBef>
              <a:buClr>
                <a:srgbClr val="FFFF00"/>
              </a:buClr>
              <a:buSzTx/>
            </a:pPr>
            <a:endParaRPr lang="en-US" sz="3200" dirty="0">
              <a:solidFill>
                <a:schemeClr val="tx2">
                  <a:lumMod val="90000"/>
                </a:schemeClr>
              </a:solidFill>
              <a:latin typeface="Century" panose="02040604050505020304" pitchFamily="18" charset="0"/>
            </a:endParaRPr>
          </a:p>
          <a:p>
            <a:pPr>
              <a:spcBef>
                <a:spcPct val="0"/>
              </a:spcBef>
              <a:buClr>
                <a:srgbClr val="FFFF00"/>
              </a:buClr>
              <a:buSzTx/>
            </a:pPr>
            <a:r>
              <a:rPr lang="en-US" sz="3200" dirty="0">
                <a:solidFill>
                  <a:schemeClr val="tx2">
                    <a:lumMod val="90000"/>
                  </a:schemeClr>
                </a:solidFill>
                <a:latin typeface="Century" panose="02040604050505020304" pitchFamily="18" charset="0"/>
              </a:rPr>
              <a:t>Need of additional patient education.</a:t>
            </a:r>
          </a:p>
          <a:p>
            <a:pPr>
              <a:spcBef>
                <a:spcPct val="0"/>
              </a:spcBef>
              <a:buClr>
                <a:srgbClr val="FFFF00"/>
              </a:buClr>
              <a:buSzTx/>
            </a:pPr>
            <a:endParaRPr lang="en-US" sz="3200" dirty="0">
              <a:solidFill>
                <a:schemeClr val="tx2">
                  <a:lumMod val="90000"/>
                </a:schemeClr>
              </a:solidFill>
              <a:latin typeface="Century" panose="02040604050505020304" pitchFamily="18" charset="0"/>
            </a:endParaRPr>
          </a:p>
          <a:p>
            <a:pPr>
              <a:spcBef>
                <a:spcPct val="0"/>
              </a:spcBef>
              <a:buClr>
                <a:srgbClr val="FFFF00"/>
              </a:buClr>
              <a:buSzTx/>
            </a:pPr>
            <a:r>
              <a:rPr lang="en-US" sz="3200" dirty="0">
                <a:solidFill>
                  <a:schemeClr val="tx2">
                    <a:lumMod val="90000"/>
                  </a:schemeClr>
                </a:solidFill>
                <a:latin typeface="Century" panose="02040604050505020304" pitchFamily="18" charset="0"/>
              </a:rPr>
              <a:t>Stability problem.</a:t>
            </a:r>
          </a:p>
          <a:p>
            <a:endParaRPr lang="en-US" dirty="0"/>
          </a:p>
        </p:txBody>
      </p:sp>
    </p:spTree>
    <p:extLst>
      <p:ext uri="{BB962C8B-B14F-4D97-AF65-F5344CB8AC3E}">
        <p14:creationId xmlns:p14="http://schemas.microsoft.com/office/powerpoint/2010/main" val="39328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27384"/>
            <a:ext cx="9144001" cy="887760"/>
          </a:xfrm>
        </p:spPr>
        <p:txBody>
          <a:bodyPr>
            <a:normAutofit/>
          </a:bodyPr>
          <a:lstStyle/>
          <a:p>
            <a:r>
              <a:rPr lang="en-US" sz="4400" dirty="0">
                <a:solidFill>
                  <a:srgbClr val="FFFF00"/>
                </a:solidFill>
              </a:rPr>
              <a:t>Immediate Release Dosage Form</a:t>
            </a:r>
          </a:p>
        </p:txBody>
      </p:sp>
      <p:sp>
        <p:nvSpPr>
          <p:cNvPr id="3" name="Content Placeholder 2"/>
          <p:cNvSpPr>
            <a:spLocks noGrp="1"/>
          </p:cNvSpPr>
          <p:nvPr>
            <p:ph idx="1"/>
          </p:nvPr>
        </p:nvSpPr>
        <p:spPr>
          <a:xfrm>
            <a:off x="693812" y="980728"/>
            <a:ext cx="5832648" cy="5688632"/>
          </a:xfrm>
        </p:spPr>
        <p:txBody>
          <a:bodyPr>
            <a:noAutofit/>
          </a:bodyPr>
          <a:lstStyle/>
          <a:p>
            <a:pPr algn="just">
              <a:lnSpc>
                <a:spcPct val="100000"/>
              </a:lnSpc>
              <a:spcBef>
                <a:spcPct val="0"/>
              </a:spcBef>
              <a:buClrTx/>
              <a:buSzTx/>
            </a:pPr>
            <a:r>
              <a:rPr lang="en-US" sz="3200" dirty="0">
                <a:solidFill>
                  <a:schemeClr val="tx2">
                    <a:lumMod val="90000"/>
                  </a:schemeClr>
                </a:solidFill>
                <a:latin typeface="+mj-lt"/>
              </a:rPr>
              <a:t>Immediate release dosage forms are those for which ≥85% of labeled amount dissolves within 30 min.</a:t>
            </a:r>
          </a:p>
          <a:p>
            <a:pPr algn="just">
              <a:lnSpc>
                <a:spcPct val="100000"/>
              </a:lnSpc>
              <a:spcBef>
                <a:spcPct val="0"/>
              </a:spcBef>
              <a:buClrTx/>
              <a:buSzTx/>
            </a:pPr>
            <a:r>
              <a:rPr lang="en-US" sz="3200" dirty="0">
                <a:solidFill>
                  <a:schemeClr val="tx2">
                    <a:lumMod val="90000"/>
                  </a:schemeClr>
                </a:solidFill>
                <a:latin typeface="+mj-lt"/>
              </a:rPr>
              <a:t> </a:t>
            </a:r>
          </a:p>
          <a:p>
            <a:pPr algn="just">
              <a:lnSpc>
                <a:spcPct val="100000"/>
              </a:lnSpc>
              <a:spcBef>
                <a:spcPct val="0"/>
              </a:spcBef>
              <a:buClrTx/>
              <a:buSzTx/>
            </a:pPr>
            <a:r>
              <a:rPr lang="en-US" sz="3200" dirty="0">
                <a:solidFill>
                  <a:schemeClr val="tx2">
                    <a:lumMod val="90000"/>
                  </a:schemeClr>
                </a:solidFill>
                <a:latin typeface="+mj-lt"/>
              </a:rPr>
              <a:t>For immediate release tablets, the only barrier to drug release is simple disintegration or erosion stage, which is generally accomplished in less than one hour.</a:t>
            </a:r>
          </a:p>
          <a:p>
            <a:pPr algn="just">
              <a:lnSpc>
                <a:spcPct val="100000"/>
              </a:lnSpc>
              <a:spcBef>
                <a:spcPct val="0"/>
              </a:spcBef>
              <a:buClrTx/>
              <a:buSzTx/>
            </a:pPr>
            <a:endParaRPr lang="en-US" sz="3200" dirty="0">
              <a:solidFill>
                <a:schemeClr val="tx2">
                  <a:lumMod val="90000"/>
                </a:schemeClr>
              </a:solidFill>
              <a:latin typeface="+mj-lt"/>
            </a:endParaRPr>
          </a:p>
          <a:p>
            <a:pPr algn="just">
              <a:lnSpc>
                <a:spcPct val="100000"/>
              </a:lnSpc>
            </a:pPr>
            <a:endParaRPr lang="en-US"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070" y="908718"/>
            <a:ext cx="4867275"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7822604" y="908720"/>
            <a:ext cx="0" cy="50405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47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38148" y="116632"/>
            <a:ext cx="3648834" cy="1872208"/>
          </a:xfrm>
          <a:prstGeom prst="rect">
            <a:avLst/>
          </a:prstGeom>
          <a:effectLst>
            <a:glow>
              <a:schemeClr val="accent1"/>
            </a:glow>
            <a:softEdge rad="406400"/>
          </a:effectLst>
        </p:spPr>
      </p:pic>
      <p:sp>
        <p:nvSpPr>
          <p:cNvPr id="2" name="Title 1"/>
          <p:cNvSpPr>
            <a:spLocks noGrp="1"/>
          </p:cNvSpPr>
          <p:nvPr>
            <p:ph type="title"/>
          </p:nvPr>
        </p:nvSpPr>
        <p:spPr>
          <a:xfrm>
            <a:off x="1432148" y="404664"/>
            <a:ext cx="4716015" cy="843880"/>
          </a:xfrm>
        </p:spPr>
        <p:txBody>
          <a:bodyPr>
            <a:normAutofit/>
          </a:bodyPr>
          <a:lstStyle/>
          <a:p>
            <a:r>
              <a:rPr lang="en-US" sz="4200" dirty="0">
                <a:solidFill>
                  <a:srgbClr val="FFFF00"/>
                </a:solidFill>
              </a:rPr>
              <a:t>Sustained Release</a:t>
            </a:r>
          </a:p>
        </p:txBody>
      </p:sp>
      <p:sp>
        <p:nvSpPr>
          <p:cNvPr id="3" name="Content Placeholder 2"/>
          <p:cNvSpPr>
            <a:spLocks noGrp="1"/>
          </p:cNvSpPr>
          <p:nvPr>
            <p:ph idx="1"/>
          </p:nvPr>
        </p:nvSpPr>
        <p:spPr>
          <a:xfrm>
            <a:off x="837828" y="1986150"/>
            <a:ext cx="9612559" cy="4251161"/>
          </a:xfrm>
        </p:spPr>
        <p:txBody>
          <a:bodyPr>
            <a:noAutofit/>
          </a:bodyPr>
          <a:lstStyle/>
          <a:p>
            <a:r>
              <a:rPr lang="en-US" sz="3400" dirty="0">
                <a:solidFill>
                  <a:schemeClr val="tx2"/>
                </a:solidFill>
              </a:rPr>
              <a:t>This term is used to describe a pharmaceutical dosage form formulated to retard the release </a:t>
            </a:r>
            <a:r>
              <a:rPr lang="en-US" sz="3400" dirty="0">
                <a:solidFill>
                  <a:schemeClr val="bg2">
                    <a:lumMod val="10000"/>
                    <a:lumOff val="90000"/>
                  </a:schemeClr>
                </a:solidFill>
              </a:rPr>
              <a:t>of  </a:t>
            </a:r>
            <a:r>
              <a:rPr lang="en-US" sz="3400" dirty="0">
                <a:solidFill>
                  <a:srgbClr val="FFFF00"/>
                </a:solidFill>
              </a:rPr>
              <a:t>API  </a:t>
            </a:r>
            <a:r>
              <a:rPr lang="en-US" sz="3400" dirty="0">
                <a:solidFill>
                  <a:schemeClr val="tx2"/>
                </a:solidFill>
              </a:rPr>
              <a:t>such that its appearance in the </a:t>
            </a:r>
            <a:r>
              <a:rPr lang="en-US" sz="3400" dirty="0">
                <a:solidFill>
                  <a:srgbClr val="00B0F0"/>
                </a:solidFill>
              </a:rPr>
              <a:t>Blood or and Plasma </a:t>
            </a:r>
            <a:r>
              <a:rPr lang="en-US" sz="3400" dirty="0">
                <a:solidFill>
                  <a:schemeClr val="tx2"/>
                </a:solidFill>
              </a:rPr>
              <a:t>is delayed and or prolonged and its plasma profile is sustained in duration.</a:t>
            </a:r>
          </a:p>
          <a:p>
            <a:r>
              <a:rPr lang="en-US" sz="3400" dirty="0">
                <a:solidFill>
                  <a:schemeClr val="tx2"/>
                </a:solidFill>
              </a:rPr>
              <a:t>The onset of its pharmacologic action is often delayed, and the duration of its therapeutic effect is sustained.</a:t>
            </a:r>
          </a:p>
        </p:txBody>
      </p:sp>
    </p:spTree>
    <p:extLst>
      <p:ext uri="{BB962C8B-B14F-4D97-AF65-F5344CB8AC3E}">
        <p14:creationId xmlns:p14="http://schemas.microsoft.com/office/powerpoint/2010/main" val="28213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132" y="476672"/>
            <a:ext cx="5256584" cy="903402"/>
          </a:xfrm>
        </p:spPr>
        <p:txBody>
          <a:bodyPr>
            <a:noAutofit/>
          </a:bodyPr>
          <a:lstStyle/>
          <a:p>
            <a:r>
              <a:rPr lang="en-US" sz="4400" dirty="0">
                <a:solidFill>
                  <a:srgbClr val="FFFF00"/>
                </a:solidFill>
              </a:rPr>
              <a:t>Controlled Release</a:t>
            </a:r>
          </a:p>
        </p:txBody>
      </p:sp>
      <p:sp>
        <p:nvSpPr>
          <p:cNvPr id="3" name="Content Placeholder 2"/>
          <p:cNvSpPr>
            <a:spLocks noGrp="1"/>
          </p:cNvSpPr>
          <p:nvPr>
            <p:ph idx="1"/>
          </p:nvPr>
        </p:nvSpPr>
        <p:spPr>
          <a:xfrm>
            <a:off x="621804" y="2420888"/>
            <a:ext cx="10969943" cy="4004550"/>
          </a:xfrm>
        </p:spPr>
        <p:txBody>
          <a:bodyPr>
            <a:noAutofit/>
          </a:bodyPr>
          <a:lstStyle/>
          <a:p>
            <a:r>
              <a:rPr lang="en-US" sz="3200" dirty="0">
                <a:solidFill>
                  <a:schemeClr val="tx2"/>
                </a:solidFill>
              </a:rPr>
              <a:t>The term controlled release has a meaning that goes beyond the scope of sustained drug action. </a:t>
            </a:r>
          </a:p>
          <a:p>
            <a:pPr>
              <a:lnSpc>
                <a:spcPct val="100000"/>
              </a:lnSpc>
            </a:pPr>
            <a:r>
              <a:rPr lang="en-US" sz="3200" dirty="0">
                <a:solidFill>
                  <a:schemeClr val="tx2"/>
                </a:solidFill>
              </a:rPr>
              <a:t>It also indicate a </a:t>
            </a:r>
            <a:r>
              <a:rPr lang="en-US" sz="3200" dirty="0">
                <a:solidFill>
                  <a:srgbClr val="00B0F0"/>
                </a:solidFill>
              </a:rPr>
              <a:t>Predictability</a:t>
            </a:r>
            <a:r>
              <a:rPr lang="en-US" sz="3200" dirty="0">
                <a:solidFill>
                  <a:schemeClr val="tx2"/>
                </a:solidFill>
              </a:rPr>
              <a:t> &amp; </a:t>
            </a:r>
            <a:r>
              <a:rPr lang="en-US" sz="3200" dirty="0">
                <a:solidFill>
                  <a:srgbClr val="00B0F0"/>
                </a:solidFill>
              </a:rPr>
              <a:t>Reproducibility</a:t>
            </a:r>
            <a:r>
              <a:rPr lang="en-US" sz="3200" dirty="0">
                <a:solidFill>
                  <a:schemeClr val="tx2"/>
                </a:solidFill>
              </a:rPr>
              <a:t> in the drug release kinetics, which means that release of drug from controlled drug delivery system.</a:t>
            </a:r>
          </a:p>
          <a:p>
            <a:pPr>
              <a:lnSpc>
                <a:spcPct val="100000"/>
              </a:lnSpc>
            </a:pPr>
            <a:r>
              <a:rPr lang="en-US" sz="3200" dirty="0">
                <a:solidFill>
                  <a:schemeClr val="tx2"/>
                </a:solidFill>
              </a:rPr>
              <a:t> </a:t>
            </a:r>
            <a:r>
              <a:rPr lang="en-US" sz="1100" dirty="0">
                <a:solidFill>
                  <a:schemeClr val="bg2"/>
                </a:solidFill>
              </a:rPr>
              <a:t>(which is prepared on the basis of Osmotic Pumping Technology), &amp; Dexatrim®, a sustained-release drug delivery system (which is prepared on the basis of Spansule Coating Technology), are compared. </a:t>
            </a:r>
          </a:p>
        </p:txBody>
      </p:sp>
      <p:pic>
        <p:nvPicPr>
          <p:cNvPr id="5" name="Picture 4"/>
          <p:cNvPicPr>
            <a:picLocks noChangeAspect="1"/>
          </p:cNvPicPr>
          <p:nvPr/>
        </p:nvPicPr>
        <p:blipFill>
          <a:blip r:embed="rId2"/>
          <a:stretch>
            <a:fillRect/>
          </a:stretch>
        </p:blipFill>
        <p:spPr>
          <a:xfrm>
            <a:off x="143302" y="160022"/>
            <a:ext cx="3214806" cy="2129494"/>
          </a:xfrm>
          <a:prstGeom prst="rect">
            <a:avLst/>
          </a:prstGeom>
        </p:spPr>
      </p:pic>
      <p:pic>
        <p:nvPicPr>
          <p:cNvPr id="6" name="Picture 5"/>
          <p:cNvPicPr>
            <a:picLocks noChangeAspect="1"/>
          </p:cNvPicPr>
          <p:nvPr/>
        </p:nvPicPr>
        <p:blipFill>
          <a:blip r:embed="rId3"/>
          <a:stretch>
            <a:fillRect/>
          </a:stretch>
        </p:blipFill>
        <p:spPr>
          <a:xfrm>
            <a:off x="8542684" y="23886"/>
            <a:ext cx="3622311" cy="2227786"/>
          </a:xfrm>
          <a:prstGeom prst="rect">
            <a:avLst/>
          </a:prstGeom>
        </p:spPr>
      </p:pic>
    </p:spTree>
    <p:extLst>
      <p:ext uri="{BB962C8B-B14F-4D97-AF65-F5344CB8AC3E}">
        <p14:creationId xmlns:p14="http://schemas.microsoft.com/office/powerpoint/2010/main" val="4523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f0289526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2786175_TF02895261" id="{09871225-3C89-4965-9994-3C1727E7602C}" vid="{4AD81417-1316-475F-B518-906C0D665D5C}"/>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4873beb7-5857-4685-be1f-d57550cc96cc"/>
    <ds:schemaRef ds:uri="http://www.w3.org/XML/1998/namespace"/>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tf02895261</Template>
  <TotalTime>0</TotalTime>
  <Words>2707</Words>
  <Application>Microsoft Office PowerPoint</Application>
  <PresentationFormat>Custom</PresentationFormat>
  <Paragraphs>292</Paragraphs>
  <Slides>53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Cambria Math</vt:lpstr>
      <vt:lpstr>Century</vt:lpstr>
      <vt:lpstr>Comic Sans MS</vt:lpstr>
      <vt:lpstr>Corbel</vt:lpstr>
      <vt:lpstr>Wingdings</vt:lpstr>
      <vt:lpstr>tf02895261</vt:lpstr>
      <vt:lpstr>Concepts and System Design for Rate-Controlled Drug Delivery</vt:lpstr>
      <vt:lpstr>I. Introduction</vt:lpstr>
      <vt:lpstr>Plasma concentration time profile</vt:lpstr>
      <vt:lpstr>PowerPoint Presentation</vt:lpstr>
      <vt:lpstr>Advantages</vt:lpstr>
      <vt:lpstr>Disadvantages</vt:lpstr>
      <vt:lpstr>Immediate Release Dosage Form</vt:lpstr>
      <vt:lpstr>Sustained Release</vt:lpstr>
      <vt:lpstr>Controlled Release</vt:lpstr>
      <vt:lpstr>PowerPoint Presentation</vt:lpstr>
      <vt:lpstr>II. CLASSIFICATION OF RATE-CONTROLLED DRUG DELIVERY SYSTMS</vt:lpstr>
      <vt:lpstr>PowerPoint Presentation</vt:lpstr>
      <vt:lpstr>III. Rate preprogrammed D.D.S</vt:lpstr>
      <vt:lpstr>1. Rate-preprogrammed DDS</vt:lpstr>
      <vt:lpstr>A. Polymer Membrane Permeation-Controlled DDS </vt:lpstr>
      <vt:lpstr>PowerPoint Presentation</vt:lpstr>
      <vt:lpstr>PowerPoint Presentation</vt:lpstr>
      <vt:lpstr>Progestasert IUD</vt:lpstr>
      <vt:lpstr>Norplant subdermal  implant</vt:lpstr>
      <vt:lpstr>Ocusert System</vt:lpstr>
      <vt:lpstr>Ocusert Components</vt:lpstr>
      <vt:lpstr>PowerPoint Presentation</vt:lpstr>
      <vt:lpstr>PowerPoint Presentation</vt:lpstr>
      <vt:lpstr>PowerPoint Presentation</vt:lpstr>
      <vt:lpstr>Nitro-Dur</vt:lpstr>
      <vt:lpstr>PowerPoint Presentation</vt:lpstr>
      <vt:lpstr>Compudose Subdermal implant</vt:lpstr>
      <vt:lpstr>Compudose Cattle Growth Implant</vt:lpstr>
      <vt:lpstr>PowerPoint Presentation</vt:lpstr>
      <vt:lpstr>C. Micro-reservoir Partition-Controlled D.D.S </vt:lpstr>
      <vt:lpstr>PowerPoint Presentation</vt:lpstr>
      <vt:lpstr>Transdermal Nitrodisc System</vt:lpstr>
      <vt:lpstr>IV. Activation-Modulated Drug Delivery Systems</vt:lpstr>
      <vt:lpstr>Classification of the Activation-Modulated DDS</vt:lpstr>
      <vt:lpstr>1. Physical means</vt:lpstr>
      <vt:lpstr>Chemical means</vt:lpstr>
      <vt:lpstr>Biochemical means</vt:lpstr>
      <vt:lpstr>Systems using this technology for controlled the release of drug.</vt:lpstr>
      <vt:lpstr>Osmotic pressure-activated DDS.</vt:lpstr>
      <vt:lpstr>PowerPoint Presentation</vt:lpstr>
      <vt:lpstr>PowerPoint Presentation</vt:lpstr>
      <vt:lpstr>PowerPoint Presentation</vt:lpstr>
      <vt:lpstr>B. Hydrodynamic Pressure-Activated DDS σ 19</vt:lpstr>
      <vt:lpstr>PowerPoint Presentation</vt:lpstr>
      <vt:lpstr>PowerPoint Presentation</vt:lpstr>
      <vt:lpstr>PowerPoint Presentation</vt:lpstr>
      <vt:lpstr>C. Vapor Pressure-Activated D. D. S. </vt:lpstr>
      <vt:lpstr>Vapor Pressure Activated</vt:lpstr>
      <vt:lpstr>PowerPoint Presentation</vt:lpstr>
      <vt:lpstr>D. Mechanically Activated DDS </vt:lpstr>
      <vt:lpstr>E. Magnetically Activated DDS</vt:lpstr>
      <vt:lpstr>F. Sonophoresis-Activated DDS</vt:lpstr>
      <vt:lpstr>G. Iontophoresis-Activated DDS σ 25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and System Design for Rate-Controlled Drug Delivery</dc:title>
  <dc:creator/>
  <cp:lastModifiedBy/>
  <cp:revision>49</cp:revision>
  <dcterms:created xsi:type="dcterms:W3CDTF">2018-03-29T03:50:10Z</dcterms:created>
  <dcterms:modified xsi:type="dcterms:W3CDTF">2019-12-18T10:06:29Z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