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65" r:id="rId5"/>
    <p:sldId id="310" r:id="rId6"/>
    <p:sldId id="442" r:id="rId7"/>
    <p:sldId id="324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92" r:id="rId16"/>
    <p:sldId id="486" r:id="rId17"/>
    <p:sldId id="487" r:id="rId18"/>
    <p:sldId id="488" r:id="rId19"/>
    <p:sldId id="489" r:id="rId20"/>
    <p:sldId id="490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8" r:id="rId49"/>
    <p:sldId id="520" r:id="rId50"/>
    <p:sldId id="521" r:id="rId51"/>
    <p:sldId id="522" r:id="rId52"/>
    <p:sldId id="523" r:id="rId53"/>
    <p:sldId id="524" r:id="rId54"/>
    <p:sldId id="529" r:id="rId55"/>
    <p:sldId id="530" r:id="rId56"/>
    <p:sldId id="531" r:id="rId57"/>
    <p:sldId id="532" r:id="rId58"/>
    <p:sldId id="525" r:id="rId59"/>
    <p:sldId id="526" r:id="rId60"/>
    <p:sldId id="527" r:id="rId61"/>
  </p:sldIdLst>
  <p:sldSz cx="12188825" cy="6858000"/>
  <p:notesSz cx="6858000" cy="9144000"/>
  <p:custDataLst>
    <p:tags r:id="rId64"/>
  </p:custData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 varScale="1">
        <p:scale>
          <a:sx n="93" d="100"/>
          <a:sy n="93" d="100"/>
        </p:scale>
        <p:origin x="108" y="24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2"/>
    </p:cViewPr>
  </p:sorter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E640B8-84E0-4918-8D32-2DA907C40CB3}" type="datetime1">
              <a:rPr lang="en-GB" smtClean="0"/>
              <a:t>03/12/2018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CBA2-4B54-4BA8-A1FE-CF186AA3561A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17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94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94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FAD18-3452-4B34-A4E4-22E2785B07A3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60E6D5-3A36-474F-AC94-B8AFE39F4B9F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7D80C-6BD3-4457-9BF2-F38B91E1760B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C4F072-D182-4F34-9168-71309E6FC15D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C63926-2464-408C-8904-4232F2FB7505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7B8FD6-44DF-43B3-A4BA-D401B01CA3D6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6A95A5-D665-4DFD-86CF-4B6DC5E916C0}" type="datetime1">
              <a:rPr lang="en-GB" smtClean="0"/>
              <a:pPr/>
              <a:t>03/12/2018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B8704E-D0C5-4444-8D2F-E840C3C7CB66}" type="datetime1">
              <a:rPr lang="en-GB" smtClean="0"/>
              <a:pPr/>
              <a:t>03/12/2018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85DF5B-ECA0-4CD8-95E6-32A3810A8D0D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4019-A16A-49AD-89DF-43D74BC1D7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2284" y="5301208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Dr. Majed R. </a:t>
            </a:r>
            <a:r>
              <a:rPr lang="en-US" sz="32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Feddah</a:t>
            </a:r>
            <a:endParaRPr lang="en-US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1212061"/>
            <a:ext cx="4749900" cy="31411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972" y="2060848"/>
            <a:ext cx="4248472" cy="1182747"/>
          </a:xfrm>
        </p:spPr>
        <p:txBody>
          <a:bodyPr rtlCol="0"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Emulsion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332656"/>
            <a:ext cx="10801200" cy="61926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SzPct val="106000"/>
              <a:buFont typeface="Garamond" pitchFamily="18" charset="0"/>
              <a:buAutoNum type="arabicPeriod" startAt="5"/>
              <a:defRPr/>
            </a:pPr>
            <a:r>
              <a:rPr lang="en-US" sz="3000" dirty="0"/>
              <a:t>In diagnostic agents in x-ray examination.</a:t>
            </a:r>
          </a:p>
          <a:p>
            <a:pPr marL="514350" indent="-514350">
              <a:lnSpc>
                <a:spcPct val="110000"/>
              </a:lnSpc>
              <a:buSzPct val="106000"/>
              <a:buFont typeface="Garamond" pitchFamily="18" charset="0"/>
              <a:buAutoNum type="arabicPeriod" startAt="5"/>
              <a:defRPr/>
            </a:pPr>
            <a:r>
              <a:rPr lang="en-US" sz="3000" dirty="0"/>
              <a:t>In aerosols preparation for producing foams.</a:t>
            </a:r>
          </a:p>
          <a:p>
            <a:pPr marL="514350" indent="-514350">
              <a:lnSpc>
                <a:spcPct val="110000"/>
              </a:lnSpc>
              <a:buSzPct val="106000"/>
              <a:buFont typeface="Garamond" pitchFamily="18" charset="0"/>
              <a:buAutoNum type="arabicPeriod" startAt="7"/>
              <a:defRPr/>
            </a:pPr>
            <a:r>
              <a:rPr lang="en-US" sz="3000" dirty="0"/>
              <a:t>To prepare stable &amp;</a:t>
            </a:r>
            <a:r>
              <a:rPr lang="en-US" sz="3000" dirty="0" smtClean="0"/>
              <a:t> </a:t>
            </a:r>
            <a:r>
              <a:rPr lang="en-US" sz="3000" dirty="0"/>
              <a:t>homogeneous mixtures of two immiscible liquids.</a:t>
            </a:r>
          </a:p>
          <a:p>
            <a:pPr marL="514350" indent="-514350">
              <a:lnSpc>
                <a:spcPct val="110000"/>
              </a:lnSpc>
              <a:buSzPct val="106000"/>
              <a:buFont typeface="Garamond" pitchFamily="18" charset="0"/>
              <a:buAutoNum type="arabicPeriod" startAt="7"/>
              <a:defRPr/>
            </a:pPr>
            <a:r>
              <a:rPr lang="en-US" sz="3000" dirty="0"/>
              <a:t>It permits the administration of a liquid drug in  a form of globules. </a:t>
            </a:r>
          </a:p>
          <a:p>
            <a:pPr marL="514350" indent="-514350">
              <a:lnSpc>
                <a:spcPct val="110000"/>
              </a:lnSpc>
              <a:buSzPct val="106000"/>
              <a:buFont typeface="Garamond" pitchFamily="18" charset="0"/>
              <a:buAutoNum type="arabicPeriod" startAt="7"/>
              <a:defRPr/>
            </a:pPr>
            <a:r>
              <a:rPr lang="en-US" sz="3000" dirty="0"/>
              <a:t>Reduce the droplet size of the oil, make it more readily absorbed.</a:t>
            </a:r>
          </a:p>
          <a:p>
            <a:pPr marL="514350" indent="-514350">
              <a:lnSpc>
                <a:spcPct val="110000"/>
              </a:lnSpc>
              <a:buSzPct val="106000"/>
              <a:buFont typeface="Garamond" pitchFamily="18" charset="0"/>
              <a:buAutoNum type="arabicPeriod" startAt="7"/>
              <a:defRPr/>
            </a:pPr>
            <a:r>
              <a:rPr lang="en-US" sz="3000" dirty="0"/>
              <a:t>If the active ingredients irritating the skin, are less irritant when used as internal phase. 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12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332656"/>
            <a:ext cx="9144001" cy="7718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Methods of Emulsion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279198"/>
            <a:ext cx="8247927" cy="4814097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en-US" sz="3000" dirty="0"/>
              <a:t>Emulsion may be prepared in different methods depends on: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/>
              <a:t>The nature of emulsion component.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/>
              <a:t>Available emulsion </a:t>
            </a:r>
            <a:r>
              <a:rPr lang="en-US" altLang="en-US" sz="3000" dirty="0" smtClean="0"/>
              <a:t>equipment's.</a:t>
            </a:r>
            <a:endParaRPr lang="en-US" altLang="en-US" sz="3000" dirty="0"/>
          </a:p>
          <a:p>
            <a:pPr marL="609600" indent="-609600">
              <a:buNone/>
            </a:pPr>
            <a:r>
              <a:rPr lang="en-US" altLang="en-US" sz="3000" dirty="0"/>
              <a:t>	In small scale a mortar and pestle, a mechanical blender, a homogenizer.</a:t>
            </a:r>
          </a:p>
          <a:p>
            <a:pPr marL="609600" indent="-609600">
              <a:buNone/>
            </a:pPr>
            <a:r>
              <a:rPr lang="en-US" altLang="en-US" sz="3000" dirty="0"/>
              <a:t>	In large scale, large tanks, and high speed mixer homogenizer may be used to prepare an emulsion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22" y="1279198"/>
            <a:ext cx="3232310" cy="4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5A5-D665-4DFD-86CF-4B6DC5E916C0}" type="datetime1">
              <a:rPr lang="en-GB" smtClean="0"/>
              <a:pPr/>
              <a:t>03/12/2018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7" y="0"/>
            <a:ext cx="6891176" cy="695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0"/>
            <a:ext cx="5158308" cy="68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pic>
        <p:nvPicPr>
          <p:cNvPr id="5" name="Picture 5" descr="G:\mort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8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1925" y="4005064"/>
            <a:ext cx="6524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2"/>
                </a:solidFill>
              </a:rPr>
              <a:t>Continental or dry gum method.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2"/>
                </a:solidFill>
              </a:rPr>
              <a:t>English or wet gum method.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2"/>
                </a:solidFill>
              </a:rPr>
              <a:t>Bottle method.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061964" y="220672"/>
            <a:ext cx="4114800" cy="85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In small scale </a:t>
            </a:r>
          </a:p>
        </p:txBody>
      </p:sp>
    </p:spTree>
    <p:extLst>
      <p:ext uri="{BB962C8B-B14F-4D97-AF65-F5344CB8AC3E}">
        <p14:creationId xmlns:p14="http://schemas.microsoft.com/office/powerpoint/2010/main" val="19707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116632"/>
            <a:ext cx="9144001" cy="98789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Continental Dry Gum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412776"/>
            <a:ext cx="10801200" cy="5264252"/>
          </a:xfrm>
        </p:spPr>
        <p:txBody>
          <a:bodyPr>
            <a:noAutofit/>
          </a:bodyPr>
          <a:lstStyle/>
          <a:p>
            <a:pPr marL="533400" indent="-533400"/>
            <a:r>
              <a:rPr lang="en-US" altLang="en-US" sz="3000" dirty="0"/>
              <a:t>The method is also referred to as the </a:t>
            </a:r>
            <a:r>
              <a:rPr lang="en-US" altLang="en-US" sz="3000" b="1" dirty="0" smtClean="0">
                <a:solidFill>
                  <a:srgbClr val="99FF66"/>
                </a:solidFill>
              </a:rPr>
              <a:t>4-2-1 </a:t>
            </a:r>
            <a:r>
              <a:rPr lang="en-US" altLang="en-US" sz="3000" dirty="0" smtClean="0"/>
              <a:t>(Oil-Water-Gum</a:t>
            </a:r>
            <a:r>
              <a:rPr lang="en-US" altLang="en-US" sz="3000" dirty="0"/>
              <a:t>).</a:t>
            </a:r>
          </a:p>
          <a:p>
            <a:pPr marL="533400" indent="-533400">
              <a:buNone/>
            </a:pPr>
            <a:r>
              <a:rPr lang="en-US" altLang="en-US" sz="3000" b="1" dirty="0">
                <a:solidFill>
                  <a:srgbClr val="FFFF00"/>
                </a:solidFill>
              </a:rPr>
              <a:t>	In this method: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 smtClean="0"/>
              <a:t>The </a:t>
            </a:r>
            <a:r>
              <a:rPr lang="en-US" altLang="en-US" sz="3000" dirty="0"/>
              <a:t>O/W emulsifier is triturated with the oil in a dry </a:t>
            </a:r>
            <a:r>
              <a:rPr lang="en-US" altLang="en-US" sz="3000" dirty="0" err="1"/>
              <a:t>wedgewood</a:t>
            </a:r>
            <a:r>
              <a:rPr lang="en-US" altLang="en-US" sz="3000" dirty="0"/>
              <a:t> or porcelain mortar, until mixed.</a:t>
            </a:r>
          </a:p>
          <a:p>
            <a:pPr marL="533400" indent="-533400">
              <a:buNone/>
            </a:pPr>
            <a:r>
              <a:rPr lang="en-US" altLang="en-US" sz="3000" dirty="0">
                <a:solidFill>
                  <a:srgbClr val="99FF66"/>
                </a:solidFill>
              </a:rPr>
              <a:t>	A rough surface should be used, </a:t>
            </a:r>
            <a:r>
              <a:rPr lang="en-US" altLang="en-US" sz="3000" dirty="0" smtClean="0">
                <a:solidFill>
                  <a:srgbClr val="99FF66"/>
                </a:solidFill>
              </a:rPr>
              <a:t> </a:t>
            </a:r>
            <a:r>
              <a:rPr lang="en-US" altLang="en-US" sz="3000" dirty="0">
                <a:solidFill>
                  <a:srgbClr val="99FF66"/>
                </a:solidFill>
              </a:rPr>
              <a:t>to reduce the globules size. 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 startAt="2"/>
            </a:pPr>
            <a:r>
              <a:rPr lang="en-US" altLang="en-US" sz="3000" dirty="0"/>
              <a:t>Then the two parts of water are added all at once.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 startAt="3"/>
            </a:pPr>
            <a:r>
              <a:rPr lang="en-US" altLang="en-US" sz="3000" dirty="0"/>
              <a:t>The mixture triturated immediately, rapidly &amp;</a:t>
            </a:r>
            <a:r>
              <a:rPr lang="en-US" altLang="en-US" sz="3000" dirty="0" smtClean="0"/>
              <a:t> </a:t>
            </a:r>
            <a:r>
              <a:rPr lang="en-US" altLang="en-US" sz="3000" dirty="0"/>
              <a:t>continuously until the primary emulsion is formed.</a:t>
            </a:r>
          </a:p>
          <a:p>
            <a:pPr marL="533400" indent="-533400">
              <a:buClr>
                <a:srgbClr val="FFFF00"/>
              </a:buClr>
              <a:buSzPct val="105000"/>
              <a:buNone/>
            </a:pPr>
            <a:r>
              <a:rPr lang="en-US" altLang="en-US" sz="3000" dirty="0"/>
              <a:t>	</a:t>
            </a:r>
            <a:r>
              <a:rPr lang="en-US" altLang="en-US" sz="3000" dirty="0">
                <a:solidFill>
                  <a:srgbClr val="99FF66"/>
                </a:solidFill>
              </a:rPr>
              <a:t>creamy white and produces a crackling sound.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77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1052736"/>
            <a:ext cx="9134391" cy="4114801"/>
          </a:xfrm>
        </p:spPr>
        <p:txBody>
          <a:bodyPr>
            <a:normAutofit/>
          </a:bodyPr>
          <a:lstStyle/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 startAt="4"/>
            </a:pPr>
            <a:r>
              <a:rPr lang="en-US" altLang="en-US" sz="3000" dirty="0"/>
              <a:t>Other liquid ingredients that are soluble in the external phase may then be added.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 startAt="4"/>
            </a:pPr>
            <a:r>
              <a:rPr lang="en-US" altLang="en-US" sz="3000" dirty="0"/>
              <a:t>Solid substances such as preservatives, stabilizers colorants, and any flavoring material usually dissolved in a water then added to an emulsion.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 startAt="4"/>
            </a:pPr>
            <a:r>
              <a:rPr lang="en-US" altLang="en-US" sz="3000" dirty="0"/>
              <a:t>Any substances that may interfere with the stability of emulsion may added at the end.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34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260648"/>
            <a:ext cx="9144001" cy="69986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English or Wet Gum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8" y="1340768"/>
            <a:ext cx="9134391" cy="4114801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3000" dirty="0">
                <a:solidFill>
                  <a:srgbClr val="99FF66"/>
                </a:solidFill>
              </a:rPr>
              <a:t>The same proportion of water, gum and oil is used.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Triturating of acacia with water in a mortar.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The oil then is added slowly in portions.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The mixture is triturated to emulsify the oil.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The mixture is thoroughly mixed for several minutes to insure uniformity of the emulsion.</a:t>
            </a:r>
          </a:p>
          <a:p>
            <a:pPr marL="609600" indent="-6096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Other substances may be added.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03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7718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Bottle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688" y="1196752"/>
            <a:ext cx="9428244" cy="5204048"/>
          </a:xfrm>
        </p:spPr>
        <p:txBody>
          <a:bodyPr>
            <a:noAutofit/>
          </a:bodyPr>
          <a:lstStyle/>
          <a:p>
            <a:pPr marL="533400" indent="-533400">
              <a:buNone/>
            </a:pPr>
            <a:r>
              <a:rPr lang="en-US" altLang="en-US" sz="3000" dirty="0">
                <a:solidFill>
                  <a:srgbClr val="99FF66"/>
                </a:solidFill>
              </a:rPr>
              <a:t>It is used for volatile oils or oleaginous substances of low viscosity.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The powder acacia is placed in a dry bottle.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Two parts of oil then added.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The bottle is then shaken in a caped container.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A water is then added in portions.</a:t>
            </a:r>
          </a:p>
          <a:p>
            <a:pPr marL="533400" indent="-533400">
              <a:buClr>
                <a:srgbClr val="FFFF00"/>
              </a:buClr>
              <a:buSzPct val="105000"/>
              <a:buFont typeface="Wingdings" pitchFamily="2" charset="2"/>
              <a:buAutoNum type="arabicPeriod"/>
            </a:pPr>
            <a:r>
              <a:rPr lang="en-US" altLang="en-US" sz="3000" dirty="0"/>
              <a:t>When a primary emulsion is formed the other ingredients is added.</a:t>
            </a:r>
          </a:p>
          <a:p>
            <a:pPr marL="533400" indent="-533400">
              <a:buNone/>
            </a:pPr>
            <a:r>
              <a:rPr lang="en-US" altLang="en-US" sz="3000" dirty="0"/>
              <a:t>	</a:t>
            </a:r>
            <a:r>
              <a:rPr lang="en-US" altLang="en-US" sz="3000" dirty="0">
                <a:solidFill>
                  <a:srgbClr val="99FF66"/>
                </a:solidFill>
              </a:rPr>
              <a:t>It is not suitable for viscous oils.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43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7718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Theories of Emulsification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1556792"/>
            <a:ext cx="9428244" cy="3888432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defRPr/>
            </a:pPr>
            <a:r>
              <a:rPr lang="en-US" dirty="0"/>
              <a:t>No universal theory of emulsification.</a:t>
            </a:r>
          </a:p>
          <a:p>
            <a:pPr algn="just">
              <a:buClr>
                <a:srgbClr val="FFFF00"/>
              </a:buClr>
              <a:defRPr/>
            </a:pPr>
            <a:r>
              <a:rPr lang="en-US" dirty="0"/>
              <a:t>Because emulsion can be prepared using several different types of emulsifying agent, each of which depends for its action on a different principles to achieve a stable products.</a:t>
            </a:r>
          </a:p>
          <a:p>
            <a:pPr>
              <a:buClr>
                <a:srgbClr val="FFFF00"/>
              </a:buClr>
              <a:defRPr/>
            </a:pPr>
            <a:r>
              <a:rPr lang="en-US" dirty="0"/>
              <a:t>Any theory </a:t>
            </a:r>
            <a:r>
              <a:rPr lang="en-US" dirty="0" smtClean="0"/>
              <a:t>of emulsification should </a:t>
            </a:r>
            <a:r>
              <a:rPr lang="en-US" dirty="0"/>
              <a:t>explain the followings:</a:t>
            </a:r>
          </a:p>
          <a:p>
            <a:pPr lvl="1">
              <a:buFont typeface="Garamond" pitchFamily="18" charset="0"/>
              <a:buAutoNum type="arabicPeriod"/>
              <a:defRPr/>
            </a:pPr>
            <a:r>
              <a:rPr lang="en-US" sz="3200" dirty="0">
                <a:solidFill>
                  <a:srgbClr val="FFC000"/>
                </a:solidFill>
              </a:rPr>
              <a:t>The stability of the product.</a:t>
            </a:r>
          </a:p>
          <a:p>
            <a:pPr lvl="1">
              <a:buFont typeface="Garamond" pitchFamily="18" charset="0"/>
              <a:buAutoNum type="arabicPeriod"/>
              <a:defRPr/>
            </a:pPr>
            <a:r>
              <a:rPr lang="en-US" sz="3200" dirty="0">
                <a:solidFill>
                  <a:srgbClr val="FFC000"/>
                </a:solidFill>
              </a:rPr>
              <a:t>The type of emulsion formed.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33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924" y="188907"/>
            <a:ext cx="8327997" cy="97169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What happened when two immiscible liquids are agitated together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2132856"/>
            <a:ext cx="8852180" cy="3024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/>
              <a:t>Failure </a:t>
            </a:r>
            <a:r>
              <a:rPr lang="en-US" sz="3000" dirty="0"/>
              <a:t>the two liquids to remain mixed, because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/>
              <a:t>The </a:t>
            </a:r>
            <a:r>
              <a:rPr lang="en-US" sz="3000" dirty="0"/>
              <a:t>cohesive force between the molecules of each separate liquid is greater than the adhesive force between the two liquids.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FF00"/>
                </a:solidFill>
              </a:rPr>
              <a:t>Hence the droplets have a tendency to coalesce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pic>
        <p:nvPicPr>
          <p:cNvPr id="5" name="Picture 2" descr="http://s3.media.squarespace.com/production/917537/10718372/.a/6a00e54eeb09358834014e869083ab970d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3909054"/>
            <a:ext cx="2519933" cy="24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9836" y="116632"/>
            <a:ext cx="4608512" cy="771872"/>
          </a:xfrm>
        </p:spPr>
        <p:txBody>
          <a:bodyPr rtlCol="0">
            <a:normAutofit/>
          </a:bodyPr>
          <a:lstStyle/>
          <a:p>
            <a:pPr rtl="0"/>
            <a:r>
              <a:rPr lang="en-GB" sz="4800" b="1" dirty="0" smtClean="0">
                <a:solidFill>
                  <a:srgbClr val="FFFF00"/>
                </a:solidFill>
              </a:rPr>
              <a:t>I. Introduction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9797" y="980728"/>
            <a:ext cx="10225136" cy="5544616"/>
          </a:xfrm>
        </p:spPr>
        <p:txBody>
          <a:bodyPr rtlCol="0">
            <a:noAutofit/>
          </a:bodyPr>
          <a:lstStyle/>
          <a:p>
            <a:r>
              <a:rPr lang="en-US" altLang="en-US" sz="3200" dirty="0"/>
              <a:t>Emulsion consists of two immiscible liquids one of which is uniformly dispersed throughout the other as droplets of diameter greater than 0.1µm.</a:t>
            </a:r>
          </a:p>
          <a:p>
            <a:pPr>
              <a:buNone/>
            </a:pPr>
            <a:endParaRPr lang="en-US" altLang="en-US" sz="900" dirty="0"/>
          </a:p>
          <a:p>
            <a:r>
              <a:rPr lang="en-US" altLang="en-US" sz="3200" dirty="0"/>
              <a:t>To prepare a stable emulsion a third phase, an emulsifying agent, is required.</a:t>
            </a:r>
          </a:p>
          <a:p>
            <a:pPr>
              <a:buNone/>
            </a:pPr>
            <a:endParaRPr lang="en-US" altLang="en-US" sz="900" dirty="0"/>
          </a:p>
          <a:p>
            <a:r>
              <a:rPr lang="en-US" altLang="en-US" sz="3200" dirty="0"/>
              <a:t>Emulsions is a useful way to present oils and fats in a palatable form. </a:t>
            </a:r>
          </a:p>
          <a:p>
            <a:pPr>
              <a:buNone/>
            </a:pPr>
            <a:endParaRPr lang="en-US" altLang="en-US" sz="900" dirty="0"/>
          </a:p>
          <a:p>
            <a:r>
              <a:rPr lang="en-US" altLang="en-US" sz="3200" dirty="0"/>
              <a:t>Emulsions for external use are known as a lotion.</a:t>
            </a:r>
          </a:p>
          <a:p>
            <a:pPr rtl="0"/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7718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Surface Tension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688" y="1196752"/>
            <a:ext cx="9212220" cy="520404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Surface tension is the force at the liquid surface which keeps the liquid together. This is why liquids tend to form spherical drops when they are sprayed in air. </a:t>
            </a:r>
          </a:p>
          <a:p>
            <a:pPr lvl="1" algn="just">
              <a:defRPr/>
            </a:pPr>
            <a:r>
              <a:rPr lang="en-US" dirty="0"/>
              <a:t>If two drops of the same material or miscible liquid come in contact they will coalesce. </a:t>
            </a:r>
          </a:p>
          <a:p>
            <a:pPr lvl="1" algn="just">
              <a:defRPr/>
            </a:pPr>
            <a:r>
              <a:rPr lang="en-US" dirty="0"/>
              <a:t>If two immiscible drops come together they will resist coalescence and tend to maintain their spherical shapes. </a:t>
            </a:r>
          </a:p>
          <a:p>
            <a:pPr marL="457200" lvl="1" indent="0" algn="just">
              <a:buFont typeface="Wingdings" panose="05000000000000000000" pitchFamily="2" charset="2"/>
              <a:buNone/>
              <a:defRPr/>
            </a:pPr>
            <a:r>
              <a:rPr lang="en-US" dirty="0"/>
              <a:t>	The forces at the drop surface responsible for keeping the 	liquids apart (immiscible) is called “ interfacial tension”. </a:t>
            </a:r>
          </a:p>
          <a:p>
            <a:pPr algn="just">
              <a:defRPr/>
            </a:pPr>
            <a:r>
              <a:rPr lang="en-US" sz="2800" dirty="0"/>
              <a:t>Surface Active Agents (Surfactant) or wetting agents can be used to reduce the interfacial tension between the two liquids acting as emulsifiers or emulsifying agents.</a:t>
            </a:r>
          </a:p>
          <a:p>
            <a:pPr lvl="1" algn="just">
              <a:defRPr/>
            </a:pPr>
            <a:r>
              <a:rPr lang="en-US" dirty="0"/>
              <a:t>Basically surfactants decrease the tendency of the “like/same” drops to coalesce.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76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7718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Emulsifying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688" y="1196752"/>
            <a:ext cx="9428244" cy="5328592"/>
          </a:xfrm>
        </p:spPr>
        <p:txBody>
          <a:bodyPr>
            <a:noAutofit/>
          </a:bodyPr>
          <a:lstStyle/>
          <a:p>
            <a:pPr marL="514350" indent="-514350">
              <a:buSzPct val="104000"/>
              <a:buFont typeface="Garamond" panose="02020404030301010803" pitchFamily="18" charset="0"/>
              <a:buAutoNum type="arabicPeriod"/>
            </a:pPr>
            <a:r>
              <a:rPr lang="en-US" sz="3000" b="1" dirty="0">
                <a:solidFill>
                  <a:srgbClr val="99FF66"/>
                </a:solidFill>
              </a:rPr>
              <a:t>Surface active agents: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sz="3000" dirty="0"/>
              <a:t>	Adsorbed at oil/water interfaces to form monomolecular films - reduce interfacial tension. </a:t>
            </a:r>
          </a:p>
          <a:p>
            <a:pPr marL="514350" indent="-514350">
              <a:buSzPct val="104000"/>
              <a:buFont typeface="Garamond" panose="02020404030301010803" pitchFamily="18" charset="0"/>
              <a:buAutoNum type="arabicPeriod" startAt="2"/>
            </a:pPr>
            <a:r>
              <a:rPr lang="en-US" sz="3000" b="1" dirty="0">
                <a:solidFill>
                  <a:srgbClr val="99FF66"/>
                </a:solidFill>
              </a:rPr>
              <a:t>Hydrophilic Colloids: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sz="3000" dirty="0"/>
              <a:t>	Form multi-molecular film around the dispersed </a:t>
            </a:r>
            <a:r>
              <a:rPr lang="en-US" sz="3000" b="1" dirty="0">
                <a:solidFill>
                  <a:srgbClr val="FFC000"/>
                </a:solidFill>
              </a:rPr>
              <a:t>droplets of oil in water (O/W) emulsion</a:t>
            </a:r>
            <a:r>
              <a:rPr lang="en-US" sz="3000" dirty="0"/>
              <a:t>.</a:t>
            </a:r>
          </a:p>
          <a:p>
            <a:pPr marL="514350" indent="-514350">
              <a:buSzPct val="104000"/>
              <a:buFont typeface="Garamond" panose="02020404030301010803" pitchFamily="18" charset="0"/>
              <a:buAutoNum type="arabicPeriod" startAt="3"/>
            </a:pPr>
            <a:r>
              <a:rPr lang="en-US" sz="3000" b="1" dirty="0">
                <a:solidFill>
                  <a:srgbClr val="99FF66"/>
                </a:solidFill>
              </a:rPr>
              <a:t>Finely divided solid particles: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sz="3000" dirty="0"/>
              <a:t>	Adsorbed at the interface between two immiscible liquid phases and form a film of particles around the dispersed globules.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00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7718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688" y="1196752"/>
            <a:ext cx="9428244" cy="1152128"/>
          </a:xfrm>
        </p:spPr>
        <p:txBody>
          <a:bodyPr>
            <a:noAutofit/>
          </a:bodyPr>
          <a:lstStyle/>
          <a:p>
            <a:r>
              <a:rPr lang="en-US" sz="3200" dirty="0"/>
              <a:t>All of them form a film around the globules, either mono, or multi layer, or particulate.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254955"/>
              </p:ext>
            </p:extLst>
          </p:nvPr>
        </p:nvGraphicFramePr>
        <p:xfrm>
          <a:off x="1341884" y="3280092"/>
          <a:ext cx="8643938" cy="310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962"/>
                <a:gridCol w="2283163"/>
                <a:gridCol w="2214562"/>
                <a:gridCol w="2000251"/>
              </a:tblGrid>
              <a:tr h="6399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Range of particle size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Characteristics of the system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Examples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</a:tr>
              <a:tr h="9142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Molecular Dispersion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Less than 1.0nm (mµ)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Invisible in SEM,</a:t>
                      </a:r>
                      <a:r>
                        <a:rPr lang="en-US" sz="1800" baseline="0" dirty="0" smtClean="0"/>
                        <a:t> pass through ultra filters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Oxygen</a:t>
                      </a:r>
                      <a:r>
                        <a:rPr lang="en-US" sz="1800" baseline="0" dirty="0" smtClean="0"/>
                        <a:t> molecules, ordinary ions, Glucose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</a:tr>
              <a:tr h="6399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Colloidal Dispersion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1.0nm to 0.5µm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Could be detected under</a:t>
                      </a:r>
                      <a:r>
                        <a:rPr lang="en-US" sz="1800" baseline="0" dirty="0" smtClean="0"/>
                        <a:t> SEM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Colloidal silver solution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</a:tr>
              <a:tr h="9142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Coarse Dispersion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Greater than 0.5µm (µ)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Visible under microscope, not pass through normal filter </a:t>
                      </a:r>
                      <a:endParaRPr lang="en-US" sz="1800" dirty="0"/>
                    </a:p>
                  </a:txBody>
                  <a:tcPr marL="91439" marR="91439" marT="45661" marB="4566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661" marB="45661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13892" y="2708920"/>
            <a:ext cx="3534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Classification of Dispersed Systems</a:t>
            </a:r>
          </a:p>
        </p:txBody>
      </p:sp>
    </p:spTree>
    <p:extLst>
      <p:ext uri="{BB962C8B-B14F-4D97-AF65-F5344CB8AC3E}">
        <p14:creationId xmlns:p14="http://schemas.microsoft.com/office/powerpoint/2010/main" val="30890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178922"/>
            <a:ext cx="9144001" cy="7718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464" y="950794"/>
            <a:ext cx="9561483" cy="5070494"/>
          </a:xfrm>
        </p:spPr>
        <p:txBody>
          <a:bodyPr>
            <a:noAutofit/>
          </a:bodyPr>
          <a:lstStyle/>
          <a:p>
            <a:pPr marL="514350" indent="-514350">
              <a:buSzPct val="13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	Monomolecular Adsorption:</a:t>
            </a:r>
          </a:p>
          <a:p>
            <a:pPr marL="514350" indent="-514350" algn="just">
              <a:buFont typeface="Wingdings" panose="05000000000000000000" pitchFamily="2" charset="2"/>
              <a:buNone/>
            </a:pPr>
            <a:r>
              <a:rPr lang="en-US" sz="2800" dirty="0"/>
              <a:t>	Surface active agents, reduce the interfacial </a:t>
            </a:r>
            <a:r>
              <a:rPr lang="en-US" sz="2800" dirty="0" smtClean="0"/>
              <a:t>tension. </a:t>
            </a:r>
          </a:p>
          <a:p>
            <a:pPr marL="514350" indent="-514350" algn="just"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dirty="0" smtClean="0"/>
              <a:t>form </a:t>
            </a:r>
            <a:r>
              <a:rPr lang="en-US" sz="2800" dirty="0"/>
              <a:t>monomolecular layer </a:t>
            </a:r>
            <a:r>
              <a:rPr lang="en-US" sz="2800" dirty="0" smtClean="0"/>
              <a:t>films.</a:t>
            </a:r>
          </a:p>
          <a:p>
            <a:pPr marL="514350" indent="-514350" algn="just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       The film formed is:</a:t>
            </a:r>
            <a:endParaRPr lang="en-US" sz="2800" b="1" dirty="0">
              <a:solidFill>
                <a:srgbClr val="FFC000"/>
              </a:solidFill>
            </a:endParaRPr>
          </a:p>
          <a:p>
            <a:pPr marL="514350" indent="-514350" algn="just">
              <a:buSzPct val="104000"/>
              <a:buFont typeface="Garamond" panose="02020404030301010803" pitchFamily="18" charset="0"/>
              <a:buAutoNum type="arabicPeriod"/>
            </a:pPr>
            <a:r>
              <a:rPr lang="en-US" sz="2800" dirty="0"/>
              <a:t>Flexible, </a:t>
            </a:r>
            <a:r>
              <a:rPr lang="en-US" sz="2800" dirty="0" smtClean="0"/>
              <a:t>reform </a:t>
            </a:r>
            <a:r>
              <a:rPr lang="en-US" sz="2800" dirty="0"/>
              <a:t>rapidly in case of broken or disturbed.</a:t>
            </a:r>
          </a:p>
          <a:p>
            <a:pPr marL="514350" indent="-514350" algn="just">
              <a:buSzPct val="104000"/>
              <a:buFont typeface="Garamond" panose="02020404030301010803" pitchFamily="18" charset="0"/>
              <a:buAutoNum type="arabicPeriod"/>
            </a:pPr>
            <a:r>
              <a:rPr lang="en-US" sz="2800" dirty="0"/>
              <a:t>The presence of surface charge, cause repulsion and enhance stability of the emulsion.</a:t>
            </a:r>
          </a:p>
          <a:p>
            <a:pPr marL="514350" indent="-514350" algn="just">
              <a:buSzPct val="104000"/>
              <a:buFont typeface="Garamond" panose="02020404030301010803" pitchFamily="18" charset="0"/>
              <a:buAutoNum type="arabicPeriod"/>
            </a:pPr>
            <a:r>
              <a:rPr lang="en-US" sz="2800" dirty="0"/>
              <a:t>Combination of more then one emulsifier are used in the preparation of emulsion.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35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7718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688" y="1196752"/>
            <a:ext cx="9428244" cy="520404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Atlas of surfactants, recommends that:</a:t>
            </a:r>
          </a:p>
          <a:p>
            <a:pPr algn="just">
              <a:lnSpc>
                <a:spcPct val="80000"/>
              </a:lnSpc>
            </a:pPr>
            <a:r>
              <a:rPr lang="en-US" sz="2800" dirty="0"/>
              <a:t> The hydrophilic Tween be combined with a lipophilic Span, varying the proportion so as to produce the desired O/W or W/O emulsion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lnSpc>
                <a:spcPct val="80000"/>
              </a:lnSpc>
            </a:pPr>
            <a:r>
              <a:rPr lang="en-US" sz="2800" dirty="0"/>
              <a:t>Tween 40 (</a:t>
            </a:r>
            <a:r>
              <a:rPr lang="en-US" sz="2800" dirty="0" err="1"/>
              <a:t>polyoxyethylene</a:t>
            </a:r>
            <a:r>
              <a:rPr lang="en-US" sz="2800" dirty="0"/>
              <a:t> </a:t>
            </a:r>
            <a:r>
              <a:rPr lang="en-US" sz="2800" dirty="0" err="1"/>
              <a:t>sorbitan</a:t>
            </a:r>
            <a:r>
              <a:rPr lang="en-US" sz="2800" dirty="0"/>
              <a:t> </a:t>
            </a:r>
            <a:r>
              <a:rPr lang="en-US" sz="2800" dirty="0" err="1"/>
              <a:t>monopalmitate</a:t>
            </a:r>
            <a:r>
              <a:rPr lang="en-US" sz="2800" dirty="0"/>
              <a:t>) and Span 80 for stabilization of emulsion. </a:t>
            </a:r>
          </a:p>
          <a:p>
            <a:pPr algn="just">
              <a:lnSpc>
                <a:spcPct val="80000"/>
              </a:lnSpc>
            </a:pPr>
            <a:r>
              <a:rPr lang="en-US" sz="2800" dirty="0"/>
              <a:t>Mix of different emulsifying agents produce stable emulsion such as ,  (sodium stearate, cholesterol, sodium lauryl sulfate, </a:t>
            </a:r>
            <a:r>
              <a:rPr lang="en-US" sz="2800" dirty="0" err="1"/>
              <a:t>glyceryl</a:t>
            </a:r>
            <a:r>
              <a:rPr lang="en-US" sz="2800" dirty="0"/>
              <a:t> </a:t>
            </a:r>
            <a:r>
              <a:rPr lang="en-US" sz="2800" dirty="0" err="1"/>
              <a:t>monostearate</a:t>
            </a:r>
            <a:r>
              <a:rPr lang="en-US" sz="2800" dirty="0"/>
              <a:t>, </a:t>
            </a:r>
            <a:r>
              <a:rPr lang="en-US" sz="2800" dirty="0" err="1"/>
              <a:t>tragacanth</a:t>
            </a:r>
            <a:r>
              <a:rPr lang="en-US" sz="2800" dirty="0"/>
              <a:t> and span).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5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548680"/>
            <a:ext cx="9428244" cy="5204048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The type of emulsion produced, depends on the properties of emulsifying agent used.</a:t>
            </a:r>
          </a:p>
          <a:p>
            <a:pPr algn="just"/>
            <a:r>
              <a:rPr lang="en-US" sz="2800" dirty="0"/>
              <a:t>This characteristics is called </a:t>
            </a:r>
            <a:r>
              <a:rPr lang="en-US" sz="2800" dirty="0" err="1"/>
              <a:t>Hydrophile-Lipophyl</a:t>
            </a:r>
            <a:r>
              <a:rPr lang="en-US" sz="2800" dirty="0"/>
              <a:t> balance and referred to as </a:t>
            </a:r>
            <a:r>
              <a:rPr lang="en-US" sz="2800" b="1" dirty="0">
                <a:solidFill>
                  <a:srgbClr val="FFFF00"/>
                </a:solidFill>
              </a:rPr>
              <a:t>(HLB).</a:t>
            </a:r>
          </a:p>
          <a:p>
            <a:pPr algn="just"/>
            <a:r>
              <a:rPr lang="en-US" sz="2800" dirty="0"/>
              <a:t> It is the polar, and non-polar nature of the emulsifier.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/>
              <a:t>	Example:  Sodium stearate </a:t>
            </a:r>
            <a:r>
              <a:rPr lang="en-US" sz="2800" b="1" dirty="0">
                <a:solidFill>
                  <a:srgbClr val="99FF66"/>
                </a:solidFill>
              </a:rPr>
              <a:t>C</a:t>
            </a:r>
            <a:r>
              <a:rPr lang="en-US" sz="2800" b="1" baseline="-25000" dirty="0">
                <a:solidFill>
                  <a:srgbClr val="99FF66"/>
                </a:solidFill>
              </a:rPr>
              <a:t>17</a:t>
            </a:r>
            <a:r>
              <a:rPr lang="en-US" sz="2800" b="1" dirty="0">
                <a:solidFill>
                  <a:srgbClr val="99FF66"/>
                </a:solidFill>
              </a:rPr>
              <a:t>H</a:t>
            </a:r>
            <a:r>
              <a:rPr lang="en-US" sz="2800" b="1" baseline="-25000" dirty="0">
                <a:solidFill>
                  <a:srgbClr val="99FF66"/>
                </a:solidFill>
              </a:rPr>
              <a:t>35</a:t>
            </a:r>
            <a:r>
              <a:rPr lang="en-US" sz="2800" b="1" dirty="0">
                <a:solidFill>
                  <a:srgbClr val="99FF66"/>
                </a:solidFill>
              </a:rPr>
              <a:t>COONa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/>
              <a:t>  ─ The non-polar hydrophobic C</a:t>
            </a:r>
            <a:r>
              <a:rPr lang="en-US" sz="2800" baseline="-25000" dirty="0"/>
              <a:t>17</a:t>
            </a:r>
            <a:r>
              <a:rPr lang="en-US" sz="2800" dirty="0"/>
              <a:t>H</a:t>
            </a:r>
            <a:r>
              <a:rPr lang="en-US" sz="2800" baseline="-25000" dirty="0"/>
              <a:t>35</a:t>
            </a:r>
            <a:r>
              <a:rPr lang="en-US" sz="2800" dirty="0"/>
              <a:t> is the lipophilic go to oil.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/>
              <a:t>  ─Polar group hydrophilic ─ </a:t>
            </a:r>
            <a:r>
              <a:rPr lang="en-US" sz="2800" dirty="0" err="1"/>
              <a:t>COONa</a:t>
            </a:r>
            <a:r>
              <a:rPr lang="en-US" sz="2800" dirty="0"/>
              <a:t> go to water.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99FF66"/>
                </a:solidFill>
              </a:rPr>
              <a:t>The balance between the lipophilic and the hydrophilic will determine the type of emulsion formed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33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476672"/>
            <a:ext cx="9428244" cy="58326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Whether a surfactant is an </a:t>
            </a:r>
          </a:p>
          <a:p>
            <a:pPr lvl="3"/>
            <a:r>
              <a:rPr lang="en-US" sz="2800" b="1" dirty="0">
                <a:solidFill>
                  <a:srgbClr val="99FF66"/>
                </a:solidFill>
              </a:rPr>
              <a:t>Emulsifier</a:t>
            </a:r>
            <a:r>
              <a:rPr lang="en-US" sz="2800" dirty="0"/>
              <a:t>. </a:t>
            </a:r>
          </a:p>
          <a:p>
            <a:pPr lvl="3"/>
            <a:r>
              <a:rPr lang="en-US" sz="2800" b="1" dirty="0">
                <a:solidFill>
                  <a:srgbClr val="FFC000"/>
                </a:solidFill>
              </a:rPr>
              <a:t>Wetting agent</a:t>
            </a:r>
            <a:r>
              <a:rPr lang="en-US" sz="2800" dirty="0"/>
              <a:t>. </a:t>
            </a:r>
          </a:p>
          <a:p>
            <a:pPr lvl="3"/>
            <a:r>
              <a:rPr lang="en-US" sz="2800" b="1" dirty="0">
                <a:solidFill>
                  <a:srgbClr val="00B0F0"/>
                </a:solidFill>
              </a:rPr>
              <a:t>Detergent</a:t>
            </a:r>
            <a:r>
              <a:rPr lang="en-US" sz="2800" dirty="0"/>
              <a:t>. </a:t>
            </a:r>
          </a:p>
          <a:p>
            <a:pPr lvl="3"/>
            <a:r>
              <a:rPr lang="en-US" sz="2800" b="1" dirty="0">
                <a:solidFill>
                  <a:srgbClr val="FFFF00"/>
                </a:solidFill>
              </a:rPr>
              <a:t>Solubilizing agent.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	It will be predicted from a knowledge of  </a:t>
            </a:r>
            <a:r>
              <a:rPr lang="en-US" b="1" dirty="0">
                <a:solidFill>
                  <a:srgbClr val="FF0000"/>
                </a:solidFill>
              </a:rPr>
              <a:t>(HLB)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	Each emulsifying agent is assigned an HLB value.</a:t>
            </a:r>
          </a:p>
          <a:p>
            <a:pPr>
              <a:defRPr/>
            </a:pPr>
            <a:r>
              <a:rPr lang="en-US" sz="3000" dirty="0"/>
              <a:t>The usual range of </a:t>
            </a:r>
            <a:r>
              <a:rPr lang="en-US" sz="3000" b="1" dirty="0">
                <a:solidFill>
                  <a:srgbClr val="FFFF00"/>
                </a:solidFill>
              </a:rPr>
              <a:t>HLB is between 1 to 20</a:t>
            </a:r>
            <a:r>
              <a:rPr lang="en-US" sz="3000" dirty="0"/>
              <a:t>.</a:t>
            </a:r>
          </a:p>
          <a:p>
            <a:pPr>
              <a:defRPr/>
            </a:pPr>
            <a:r>
              <a:rPr lang="en-US" sz="3000" dirty="0"/>
              <a:t>Material that are highly polar or hydrophilic have </a:t>
            </a:r>
            <a:r>
              <a:rPr lang="en-US" sz="3000" b="1" dirty="0">
                <a:solidFill>
                  <a:srgbClr val="FFFF00"/>
                </a:solidFill>
              </a:rPr>
              <a:t>higher number of HLB </a:t>
            </a:r>
            <a:r>
              <a:rPr lang="en-US" sz="3000" dirty="0"/>
              <a:t>than materials  </a:t>
            </a:r>
            <a:r>
              <a:rPr lang="en-US" sz="3000" b="1" dirty="0">
                <a:solidFill>
                  <a:srgbClr val="99FF66"/>
                </a:solidFill>
              </a:rPr>
              <a:t>less polar lipophilic low number of HLB.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11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404664"/>
            <a:ext cx="9428244" cy="599613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800" dirty="0"/>
              <a:t>	</a:t>
            </a:r>
            <a:r>
              <a:rPr lang="en-US" sz="2800" b="1" dirty="0"/>
              <a:t>Materials having an:</a:t>
            </a:r>
          </a:p>
          <a:p>
            <a:pPr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HLB value (3-6) </a:t>
            </a:r>
            <a:r>
              <a:rPr lang="en-US" sz="2800" dirty="0"/>
              <a:t>are lipophilic &amp; produce </a:t>
            </a:r>
            <a:r>
              <a:rPr lang="en-US" sz="2800" b="1" dirty="0">
                <a:solidFill>
                  <a:srgbClr val="FFFF00"/>
                </a:solidFill>
              </a:rPr>
              <a:t>W/O.</a:t>
            </a:r>
            <a:endParaRPr lang="en-US" sz="2800" dirty="0"/>
          </a:p>
          <a:p>
            <a:pPr>
              <a:buNone/>
              <a:defRPr/>
            </a:pPr>
            <a:r>
              <a:rPr lang="en-US" sz="2800" b="1" dirty="0">
                <a:solidFill>
                  <a:srgbClr val="FFC000"/>
                </a:solidFill>
              </a:rPr>
              <a:t>HLB value (9-12) </a:t>
            </a:r>
            <a:r>
              <a:rPr lang="en-US" sz="2800" dirty="0"/>
              <a:t>are hydrophilic and produce </a:t>
            </a:r>
            <a:r>
              <a:rPr lang="en-US" sz="2800" b="1" dirty="0">
                <a:solidFill>
                  <a:srgbClr val="FFC000"/>
                </a:solidFill>
              </a:rPr>
              <a:t>O/W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 Rule </a:t>
            </a:r>
            <a:r>
              <a:rPr lang="en-US" sz="2800" dirty="0">
                <a:solidFill>
                  <a:srgbClr val="FFFF00"/>
                </a:solidFill>
              </a:rPr>
              <a:t>of Bancroft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600" dirty="0"/>
              <a:t>The type of emulsion is a function of the relative solubility of the surfactant, the phase in which it is more soluble being the continuous phase.</a:t>
            </a:r>
          </a:p>
          <a:p>
            <a:pPr algn="just"/>
            <a:r>
              <a:rPr lang="en-US" sz="2600" dirty="0" smtClean="0"/>
              <a:t>Emulsifying </a:t>
            </a:r>
            <a:r>
              <a:rPr lang="en-US" sz="2600" dirty="0"/>
              <a:t>agent with a high HLB is soluble in water and results in the formation of an (O/W) emulsion. </a:t>
            </a:r>
          </a:p>
          <a:p>
            <a:pPr algn="just"/>
            <a:r>
              <a:rPr lang="en-US" sz="2600" dirty="0"/>
              <a:t>The reverse situation is true with surfactant of low HLB, which tend to form (water in oil) emulsions. </a:t>
            </a:r>
          </a:p>
          <a:p>
            <a:pPr>
              <a:buNone/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52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HLB Values of emulsifying agents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2604903"/>
              </p:ext>
            </p:extLst>
          </p:nvPr>
        </p:nvGraphicFramePr>
        <p:xfrm>
          <a:off x="1701924" y="1196752"/>
          <a:ext cx="8229600" cy="52736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Emulsifying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HLB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Acacia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Sorbitan monolaurate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Sorbitan monostearate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Polysorbate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Polysorbate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Polysorbate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Sodium lauryl sulphate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Sodium oleate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Tragacanth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Triethanolamine oleate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0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II. Multi-molecular Adsorption &amp; film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023" y="1484784"/>
            <a:ext cx="9134391" cy="4536504"/>
          </a:xfrm>
        </p:spPr>
        <p:txBody>
          <a:bodyPr>
            <a:normAutofit/>
          </a:bodyPr>
          <a:lstStyle/>
          <a:p>
            <a:r>
              <a:rPr lang="en-US" sz="3200" dirty="0"/>
              <a:t>Its hydrated Hydrophilic colloids, they considered as surface active agents because they appear at the oil water interface.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3200" dirty="0"/>
              <a:t>	 They differed from the surfactants in:</a:t>
            </a:r>
          </a:p>
          <a:p>
            <a:pPr>
              <a:buSzPct val="105000"/>
              <a:buFont typeface="Garamond" panose="02020404030301010803" pitchFamily="18" charset="0"/>
              <a:buAutoNum type="arabicPeriod"/>
            </a:pPr>
            <a:r>
              <a:rPr lang="en-US" sz="3200" dirty="0"/>
              <a:t>They do not cause an sufficient  lowering of the interfacial tension.</a:t>
            </a:r>
          </a:p>
          <a:p>
            <a:pPr>
              <a:buSzPct val="105000"/>
              <a:buFont typeface="Garamond" panose="02020404030301010803" pitchFamily="18" charset="0"/>
              <a:buAutoNum type="arabicPeriod"/>
            </a:pPr>
            <a:r>
              <a:rPr lang="en-US" sz="3200" dirty="0"/>
              <a:t>They form multi-layer rather a monolayer film at the interface.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79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557908" y="2348880"/>
            <a:ext cx="8445500" cy="3013075"/>
            <a:chOff x="428625" y="2571750"/>
            <a:chExt cx="8445500" cy="3013075"/>
          </a:xfrm>
        </p:grpSpPr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642938" y="3214688"/>
              <a:ext cx="1928812" cy="1357312"/>
              <a:chOff x="1071538" y="3143248"/>
              <a:chExt cx="1928826" cy="1357322"/>
            </a:xfrm>
          </p:grpSpPr>
          <p:sp>
            <p:nvSpPr>
              <p:cNvPr id="34" name="Rounded Rectangle 5"/>
              <p:cNvSpPr>
                <a:spLocks noChangeArrowheads="1"/>
              </p:cNvSpPr>
              <p:nvPr/>
            </p:nvSpPr>
            <p:spPr bwMode="auto">
              <a:xfrm>
                <a:off x="1071538" y="3143248"/>
                <a:ext cx="1928826" cy="135732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1928794" y="350043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2500298" y="3786190"/>
                <a:ext cx="285752" cy="35719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1428728" y="3929066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2071670" y="400050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1357290" y="3429000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1785918" y="3929066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2500298" y="3429000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1643042" y="3286124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2071670" y="3571876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1571604" y="3571876"/>
                <a:ext cx="285752" cy="35719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2214546" y="4071942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>
                <a:off x="2214546" y="3214686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>
                <a:off x="1142976" y="3714752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auto">
              <a:xfrm>
                <a:off x="2714612" y="3500438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2643174" y="4214818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auto">
              <a:xfrm>
                <a:off x="2366946" y="4224342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" name="Oval 23"/>
              <p:cNvSpPr>
                <a:spLocks noChangeArrowheads="1"/>
              </p:cNvSpPr>
              <p:nvPr/>
            </p:nvSpPr>
            <p:spPr bwMode="auto">
              <a:xfrm>
                <a:off x="1785918" y="4143380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6786563" y="3071813"/>
              <a:ext cx="1928812" cy="1357312"/>
              <a:chOff x="6643702" y="3071810"/>
              <a:chExt cx="1928826" cy="1357322"/>
            </a:xfrm>
          </p:grpSpPr>
          <p:sp>
            <p:nvSpPr>
              <p:cNvPr id="14" name="Rounded Rectangle 24"/>
              <p:cNvSpPr>
                <a:spLocks noChangeArrowheads="1"/>
              </p:cNvSpPr>
              <p:nvPr/>
            </p:nvSpPr>
            <p:spPr bwMode="auto">
              <a:xfrm>
                <a:off x="6643702" y="3071810"/>
                <a:ext cx="1928826" cy="135732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7500958" y="3429000"/>
                <a:ext cx="142876" cy="1428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8072462" y="3714752"/>
                <a:ext cx="285752" cy="35719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val 27"/>
              <p:cNvSpPr>
                <a:spLocks noChangeArrowheads="1"/>
              </p:cNvSpPr>
              <p:nvPr/>
            </p:nvSpPr>
            <p:spPr bwMode="auto">
              <a:xfrm>
                <a:off x="7000892" y="385762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7643834" y="3929065"/>
                <a:ext cx="142876" cy="1428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6929454" y="3357561"/>
                <a:ext cx="214314" cy="2143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Oval 30"/>
              <p:cNvSpPr>
                <a:spLocks noChangeArrowheads="1"/>
              </p:cNvSpPr>
              <p:nvPr/>
            </p:nvSpPr>
            <p:spPr bwMode="auto">
              <a:xfrm>
                <a:off x="7358082" y="385762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8072462" y="3357561"/>
                <a:ext cx="142876" cy="1428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7215206" y="3214685"/>
                <a:ext cx="214314" cy="2143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429520" y="3643313"/>
                <a:ext cx="214315" cy="2143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7143768" y="3500437"/>
                <a:ext cx="285752" cy="35719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val 35"/>
              <p:cNvSpPr>
                <a:spLocks noChangeArrowheads="1"/>
              </p:cNvSpPr>
              <p:nvPr/>
            </p:nvSpPr>
            <p:spPr bwMode="auto">
              <a:xfrm>
                <a:off x="7786710" y="4000504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786710" y="3143248"/>
                <a:ext cx="214314" cy="21431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715140" y="3643313"/>
                <a:ext cx="214315" cy="2143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8286776" y="3429000"/>
                <a:ext cx="214315" cy="21431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8215338" y="4143380"/>
                <a:ext cx="214314" cy="21431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939111" y="4152905"/>
                <a:ext cx="214314" cy="21431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358082" y="4071941"/>
                <a:ext cx="214314" cy="2143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7796235" y="3652838"/>
                <a:ext cx="214314" cy="2143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6929454" y="4071941"/>
                <a:ext cx="214314" cy="21431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46"/>
            <p:cNvSpPr>
              <a:spLocks noChangeArrowheads="1"/>
            </p:cNvSpPr>
            <p:nvPr/>
          </p:nvSpPr>
          <p:spPr bwMode="auto">
            <a:xfrm>
              <a:off x="3929063" y="2571750"/>
              <a:ext cx="1643062" cy="12858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solidFill>
                  <a:srgbClr val="FF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solidFill>
                  <a:srgbClr val="FF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Oil</a:t>
              </a:r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>
              <a:off x="3929063" y="3857625"/>
              <a:ext cx="1643062" cy="128587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solidFill>
                  <a:srgbClr val="FF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solidFill>
                  <a:srgbClr val="FF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Water </a:t>
              </a:r>
            </a:p>
          </p:txBody>
        </p:sp>
        <p:sp>
          <p:nvSpPr>
            <p:cNvPr id="10" name="Right Arrow 50"/>
            <p:cNvSpPr>
              <a:spLocks noChangeArrowheads="1"/>
            </p:cNvSpPr>
            <p:nvPr/>
          </p:nvSpPr>
          <p:spPr bwMode="auto">
            <a:xfrm>
              <a:off x="5715000" y="3714750"/>
              <a:ext cx="1000125" cy="214313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ight Arrow 51"/>
            <p:cNvSpPr>
              <a:spLocks noChangeArrowheads="1"/>
            </p:cNvSpPr>
            <p:nvPr/>
          </p:nvSpPr>
          <p:spPr bwMode="auto">
            <a:xfrm rot="10800000">
              <a:off x="2714625" y="3714750"/>
              <a:ext cx="1000125" cy="214313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4929187"/>
              <a:ext cx="201612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Oil in Water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25" y="5000625"/>
              <a:ext cx="2278063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Water in Oil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396675" y="332655"/>
            <a:ext cx="5869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Oil in Water or Water in Oil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36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628800"/>
            <a:ext cx="9134391" cy="3888432"/>
          </a:xfrm>
        </p:spPr>
        <p:txBody>
          <a:bodyPr>
            <a:normAutofit/>
          </a:bodyPr>
          <a:lstStyle/>
          <a:p>
            <a:r>
              <a:rPr lang="en-US" sz="3200" dirty="0"/>
              <a:t>The action as emulsifying agents is due to the multilayer formation around the droplets, so, </a:t>
            </a:r>
            <a:r>
              <a:rPr lang="en-US" sz="3200" dirty="0">
                <a:solidFill>
                  <a:srgbClr val="FFFF00"/>
                </a:solidFill>
              </a:rPr>
              <a:t>strong film which resist coalescence</a:t>
            </a:r>
            <a:r>
              <a:rPr lang="en-US" sz="3200" dirty="0"/>
              <a:t>.</a:t>
            </a:r>
          </a:p>
          <a:p>
            <a:r>
              <a:rPr lang="en-US" sz="3200" dirty="0"/>
              <a:t>Another effect promoting stability is the </a:t>
            </a:r>
            <a:r>
              <a:rPr lang="en-US" sz="3200" dirty="0">
                <a:solidFill>
                  <a:srgbClr val="FFFF00"/>
                </a:solidFill>
              </a:rPr>
              <a:t>significant increase in the viscosity of the dispersion medium.</a:t>
            </a:r>
          </a:p>
          <a:p>
            <a:r>
              <a:rPr lang="en-US" sz="3200" dirty="0"/>
              <a:t>These emulsifying agents are hydrophilic, and they tend to promote the formation </a:t>
            </a:r>
            <a:r>
              <a:rPr lang="en-US" sz="3200" b="1" dirty="0">
                <a:solidFill>
                  <a:srgbClr val="FFFF00"/>
                </a:solidFill>
              </a:rPr>
              <a:t>of O/W emulsions.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5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III.  Solid Particle Adsorption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Those solids particles are wetted by both oil and water, so they can act as emulsifying agents. </a:t>
            </a:r>
          </a:p>
          <a:p>
            <a:pPr algn="just"/>
            <a:r>
              <a:rPr lang="en-US" dirty="0"/>
              <a:t>They presents water and oil interface, where they produce a film around the dispersed droplets.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dirty="0"/>
              <a:t>	By this way it prevent coalescence.</a:t>
            </a:r>
          </a:p>
          <a:p>
            <a:endParaRPr lang="en-US" dirty="0"/>
          </a:p>
          <a:p>
            <a:pPr lvl="1"/>
            <a:r>
              <a:rPr lang="en-US" sz="3000" dirty="0"/>
              <a:t>Powders which are </a:t>
            </a:r>
            <a:r>
              <a:rPr lang="en-US" sz="3000" b="1" dirty="0"/>
              <a:t>wetted mainly by:</a:t>
            </a:r>
          </a:p>
          <a:p>
            <a:pPr lvl="1">
              <a:buSzPct val="95000"/>
              <a:buFontTx/>
              <a:buChar char="•"/>
            </a:pPr>
            <a:r>
              <a:rPr lang="en-US" sz="3000" b="1" dirty="0">
                <a:solidFill>
                  <a:srgbClr val="FFFF00"/>
                </a:solidFill>
              </a:rPr>
              <a:t>Water form O/W emulsion.</a:t>
            </a:r>
          </a:p>
          <a:p>
            <a:pPr lvl="1">
              <a:buSzPct val="95000"/>
              <a:buFontTx/>
              <a:buChar char="•"/>
            </a:pPr>
            <a:r>
              <a:rPr lang="en-US" sz="3000" b="1" dirty="0">
                <a:solidFill>
                  <a:srgbClr val="FFFF00"/>
                </a:solidFill>
              </a:rPr>
              <a:t> Oil they form W/O emulsion.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Physical Stability of Emulsions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Finished product and stability:</a:t>
            </a:r>
          </a:p>
          <a:p>
            <a:pPr marL="914400" lvl="1" indent="-514350">
              <a:lnSpc>
                <a:spcPct val="150000"/>
              </a:lnSpc>
              <a:buClr>
                <a:srgbClr val="FFFF00"/>
              </a:buClr>
              <a:buSzPct val="105000"/>
              <a:buFont typeface="Garamond" panose="02020404030301010803" pitchFamily="18" charset="0"/>
              <a:buAutoNum type="arabicPeriod"/>
            </a:pPr>
            <a:r>
              <a:rPr lang="en-US" sz="2800" dirty="0"/>
              <a:t>Absence of coalescence of the internal phase.</a:t>
            </a:r>
          </a:p>
          <a:p>
            <a:pPr marL="914400" lvl="1" indent="-514350">
              <a:lnSpc>
                <a:spcPct val="150000"/>
              </a:lnSpc>
              <a:buClr>
                <a:srgbClr val="FFFF00"/>
              </a:buClr>
              <a:buSzPct val="105000"/>
              <a:buFont typeface="Garamond" panose="02020404030301010803" pitchFamily="18" charset="0"/>
              <a:buAutoNum type="arabicPeriod"/>
            </a:pPr>
            <a:r>
              <a:rPr lang="en-US" sz="2800" dirty="0"/>
              <a:t>Absence of the creaming.</a:t>
            </a:r>
          </a:p>
          <a:p>
            <a:pPr marL="914400" lvl="1" indent="-514350">
              <a:lnSpc>
                <a:spcPct val="150000"/>
              </a:lnSpc>
              <a:buClr>
                <a:srgbClr val="FFFF00"/>
              </a:buClr>
              <a:buSzPct val="105000"/>
              <a:buFont typeface="Garamond" panose="02020404030301010803" pitchFamily="18" charset="0"/>
              <a:buAutoNum type="arabicPeriod"/>
            </a:pPr>
            <a:r>
              <a:rPr lang="en-US" sz="2800" dirty="0"/>
              <a:t>Maintenance of elegance with respect to appearance, Odor, Color, and other physical properties.</a:t>
            </a:r>
          </a:p>
          <a:p>
            <a:pPr marL="914400" lvl="1" indent="-514350">
              <a:lnSpc>
                <a:spcPct val="150000"/>
              </a:lnSpc>
              <a:buClr>
                <a:srgbClr val="FFFF00"/>
              </a:buClr>
              <a:buSzPct val="105000"/>
              <a:buFont typeface="Garamond" panose="02020404030301010803" pitchFamily="18" charset="0"/>
              <a:buAutoNum type="arabicPeriod"/>
            </a:pPr>
            <a:r>
              <a:rPr lang="en-US" sz="2800" dirty="0"/>
              <a:t>Agglomeration of the internal phase and separation from the product.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8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Creaming, resulting from flocculation and concentration of the globules of the internal phase.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3000" dirty="0"/>
              <a:t> 		</a:t>
            </a:r>
            <a:r>
              <a:rPr lang="en-US" sz="3000" i="1" dirty="0">
                <a:solidFill>
                  <a:srgbClr val="FFFF00"/>
                </a:solidFill>
              </a:rPr>
              <a:t>Is not considered as a mark of instability.</a:t>
            </a:r>
            <a:endParaRPr lang="en-US" sz="3000" dirty="0"/>
          </a:p>
          <a:p>
            <a:pPr algn="just"/>
            <a:r>
              <a:rPr lang="en-US" sz="3000" dirty="0"/>
              <a:t>Creaming results from flocculation, which, represent potential steps toward complete coalescence of the internal phase.</a:t>
            </a:r>
          </a:p>
          <a:p>
            <a:pPr algn="just"/>
            <a:endParaRPr lang="en-US" sz="3000" dirty="0"/>
          </a:p>
          <a:p>
            <a:pPr algn="just"/>
            <a:r>
              <a:rPr lang="en-US" sz="3000" dirty="0"/>
              <a:t>In pharmaceutical dosage forms creaming is results in lack of uniformity of drug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7919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10" y="18864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Phase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9" y="1004392"/>
            <a:ext cx="10297144" cy="5664968"/>
          </a:xfrm>
        </p:spPr>
        <p:txBody>
          <a:bodyPr>
            <a:noAutofit/>
          </a:bodyPr>
          <a:lstStyle/>
          <a:p>
            <a:r>
              <a:rPr lang="en-US" sz="2800" dirty="0"/>
              <a:t>It is the change of emulsion type from W/O to O/W or vice versa.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u="sng" dirty="0"/>
              <a:t>It is considered as emulsion irreversible instability.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	Example:</a:t>
            </a:r>
          </a:p>
          <a:p>
            <a:r>
              <a:rPr lang="en-US" sz="2800" dirty="0"/>
              <a:t>An oil in water emulsion stabilized with sodium stearate can be inverted to the water in oil by adding calcium chloride to form calcium stearate. </a:t>
            </a:r>
          </a:p>
          <a:p>
            <a:r>
              <a:rPr lang="en-US" sz="2800" dirty="0"/>
              <a:t>Inversion occur by alteration in phase volume ratio.</a:t>
            </a:r>
          </a:p>
          <a:p>
            <a:r>
              <a:rPr lang="en-US" sz="2800" dirty="0"/>
              <a:t>Phase inversion can happen if: </a:t>
            </a:r>
          </a:p>
          <a:p>
            <a:pPr lvl="1">
              <a:buClr>
                <a:srgbClr val="FFFF00"/>
              </a:buClr>
              <a:buSzPct val="50000"/>
            </a:pPr>
            <a:r>
              <a:rPr lang="en-US" sz="2800" dirty="0"/>
              <a:t>Insufficient surfactant or emulsifying agent is used</a:t>
            </a:r>
          </a:p>
          <a:p>
            <a:pPr lvl="1">
              <a:buClr>
                <a:srgbClr val="FFFF00"/>
              </a:buClr>
              <a:buSzPct val="50000"/>
            </a:pPr>
            <a:r>
              <a:rPr lang="en-US" sz="2800" dirty="0"/>
              <a:t>Inappropriate emulsifying agent is used; e.g., high HLB surfactant for a w/o emulsion</a:t>
            </a:r>
          </a:p>
          <a:p>
            <a:pPr lvl="1">
              <a:buClr>
                <a:srgbClr val="FFFF00"/>
              </a:buClr>
              <a:buSzPct val="50000"/>
            </a:pPr>
            <a:r>
              <a:rPr lang="en-US" sz="2800" dirty="0"/>
              <a:t>Changing temperature or pH</a:t>
            </a:r>
          </a:p>
          <a:p>
            <a:pPr lvl="1">
              <a:buClr>
                <a:srgbClr val="FFFF00"/>
              </a:buClr>
              <a:buSzPct val="50000"/>
            </a:pPr>
            <a:r>
              <a:rPr lang="en-US" sz="2800" dirty="0"/>
              <a:t>Adding salts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29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Classification of the emulsion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2348880"/>
            <a:ext cx="9134391" cy="3240360"/>
          </a:xfrm>
        </p:spPr>
        <p:txBody>
          <a:bodyPr>
            <a:normAutofit/>
          </a:bodyPr>
          <a:lstStyle/>
          <a:p>
            <a:pPr marL="609600" indent="-609600">
              <a:buClr>
                <a:srgbClr val="FFFF00"/>
              </a:buClr>
              <a:buSzPct val="108000"/>
              <a:buFont typeface="Garamond" panose="02020404030301010803" pitchFamily="18" charset="0"/>
              <a:buAutoNum type="arabicPeriod"/>
            </a:pPr>
            <a:r>
              <a:rPr lang="en-US" sz="3200" dirty="0"/>
              <a:t>Flocculation and creaming.</a:t>
            </a:r>
          </a:p>
          <a:p>
            <a:pPr marL="609600" indent="-609600">
              <a:buClr>
                <a:srgbClr val="FFFF00"/>
              </a:buClr>
              <a:buSzPct val="108000"/>
              <a:buFont typeface="Garamond" panose="02020404030301010803" pitchFamily="18" charset="0"/>
              <a:buAutoNum type="arabicPeriod"/>
            </a:pPr>
            <a:r>
              <a:rPr lang="en-US" sz="3200" dirty="0"/>
              <a:t>Coalescence and breaking.</a:t>
            </a:r>
          </a:p>
          <a:p>
            <a:pPr marL="609600" indent="-609600">
              <a:buClr>
                <a:srgbClr val="FFFF00"/>
              </a:buClr>
              <a:buSzPct val="108000"/>
              <a:buFont typeface="Garamond" panose="02020404030301010803" pitchFamily="18" charset="0"/>
              <a:buAutoNum type="arabicPeriod"/>
            </a:pPr>
            <a:r>
              <a:rPr lang="en-US" sz="3200" dirty="0"/>
              <a:t>Miscellaneous physical and chemical changes.</a:t>
            </a:r>
          </a:p>
          <a:p>
            <a:pPr marL="609600" indent="-609600">
              <a:buClr>
                <a:srgbClr val="FFFF00"/>
              </a:buClr>
              <a:buSzPct val="108000"/>
              <a:buFont typeface="Garamond" panose="02020404030301010803" pitchFamily="18" charset="0"/>
              <a:buAutoNum type="arabicPeriod"/>
            </a:pPr>
            <a:r>
              <a:rPr lang="en-US" sz="3200" dirty="0"/>
              <a:t>Phase inversion.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44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Instability of Emulsion</a:t>
            </a:r>
          </a:p>
        </p:txBody>
      </p:sp>
      <p:pic>
        <p:nvPicPr>
          <p:cNvPr id="4" name="Content Placeholder 4" descr="http://sparror.cubecinema.com/cube/cola/chemistry/figures/failure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7948" y="1268760"/>
            <a:ext cx="7991475" cy="5375275"/>
          </a:xfrm>
        </p:spPr>
      </p:pic>
    </p:spTree>
    <p:extLst>
      <p:ext uri="{BB962C8B-B14F-4D97-AF65-F5344CB8AC3E}">
        <p14:creationId xmlns:p14="http://schemas.microsoft.com/office/powerpoint/2010/main" val="511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Creaming and Stocks Low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1"/>
            <a:ext cx="9134391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If the </a:t>
            </a:r>
            <a:r>
              <a:rPr lang="en-US" b="1" dirty="0">
                <a:solidFill>
                  <a:srgbClr val="FFFF00"/>
                </a:solidFill>
              </a:rPr>
              <a:t>dispersed phase is less dense </a:t>
            </a:r>
            <a:r>
              <a:rPr lang="en-US" dirty="0"/>
              <a:t>than the continuous phase (the case in O/W) emulsion, the velocity of sedimentation become negative, that results in </a:t>
            </a:r>
            <a:r>
              <a:rPr lang="en-US" b="1" dirty="0">
                <a:solidFill>
                  <a:srgbClr val="FFFF00"/>
                </a:solidFill>
              </a:rPr>
              <a:t>upward creaming.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If the </a:t>
            </a:r>
            <a:r>
              <a:rPr lang="en-US" b="1" dirty="0">
                <a:solidFill>
                  <a:srgbClr val="FFC000"/>
                </a:solidFill>
              </a:rPr>
              <a:t>dispersed phase is heavier</a:t>
            </a:r>
            <a:r>
              <a:rPr lang="en-US" b="1" dirty="0"/>
              <a:t> </a:t>
            </a:r>
            <a:r>
              <a:rPr lang="en-US" dirty="0"/>
              <a:t>than the contiguous phase (the case in W/O) emulsion, the globules will </a:t>
            </a:r>
            <a:r>
              <a:rPr lang="en-US" b="1" dirty="0">
                <a:solidFill>
                  <a:srgbClr val="FFC000"/>
                </a:solidFill>
              </a:rPr>
              <a:t>settle in the bottom </a:t>
            </a:r>
            <a:r>
              <a:rPr lang="en-US" dirty="0"/>
              <a:t>of the container (creaming in the downward direction).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Factors reducing creaming in emulsion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Viscosity: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Increasing the viscosity of the external phase, by adding thickening agents such as Methylcellulose, Tragacanth, or Sodium alginate.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Globules size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Reduction in the globules size by homogenization to reach below 2 to 5 µm.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Coalescence and Breaking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Creaming is a reversible process.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It can re-dispersed by mixing and homogenization, as the oil globules are still surrounded by the protective film of the emulsifying agent.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Breaking is irreversible.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In this case the film surrounded the globules are destroyed and the oil tend to coalesces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Emulsions can vary considerably in viscosity and can present as liquids or semisolids.</a:t>
            </a:r>
          </a:p>
          <a:p>
            <a:r>
              <a:rPr lang="en-US" altLang="en-US" sz="3200" dirty="0"/>
              <a:t>Liquid emulsions can be used for oral, topical and parenteral medicaments while semisolid emulsions are usually only used topically. </a:t>
            </a:r>
            <a:endParaRPr lang="en-GB" alt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93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Coalescence and Breaking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u="sng" dirty="0"/>
              <a:t>Reduction in the globules</a:t>
            </a:r>
            <a:r>
              <a:rPr lang="en-US" dirty="0"/>
              <a:t> size does not necessarily lead to increased the stability of the emulsion.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dirty="0"/>
              <a:t>	Optimum degree of dispersion for each particular system exists for maximum stability.</a:t>
            </a:r>
          </a:p>
          <a:p>
            <a:pPr algn="just">
              <a:defRPr/>
            </a:pPr>
            <a:r>
              <a:rPr lang="en-US" u="sng" dirty="0"/>
              <a:t>Viscosity alone</a:t>
            </a:r>
            <a:r>
              <a:rPr lang="en-US" dirty="0"/>
              <a:t> does not produce stable emulsion, however viscous emulsion are more stable than mobile ones.</a:t>
            </a:r>
          </a:p>
          <a:p>
            <a:pPr algn="just">
              <a:defRPr/>
            </a:pPr>
            <a:r>
              <a:rPr lang="en-US" u="sng" dirty="0"/>
              <a:t>The phase volume ratio</a:t>
            </a:r>
            <a:r>
              <a:rPr lang="en-US" dirty="0"/>
              <a:t>, the volume of oil and the volume of water in the emulsion, </a:t>
            </a:r>
            <a:r>
              <a:rPr lang="en-US" dirty="0">
                <a:solidFill>
                  <a:srgbClr val="00FF00"/>
                </a:solidFill>
              </a:rPr>
              <a:t>the best is 50 parts of water:50 parts of oil.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Effect of Electrolytes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Emulsion can be stabilized by electrostatic repulsion between the droplets, by increasing their zeta potential.</a:t>
            </a:r>
          </a:p>
          <a:p>
            <a:pPr algn="just"/>
            <a:r>
              <a:rPr lang="en-US" dirty="0"/>
              <a:t>Lecithin is used to stabilize emulsion.</a:t>
            </a:r>
          </a:p>
          <a:p>
            <a:pPr algn="just"/>
            <a:r>
              <a:rPr lang="en-US" dirty="0"/>
              <a:t>Lecithin produces very stable emulsion of triglyceride acids in water for intravenous administration. </a:t>
            </a:r>
          </a:p>
          <a:p>
            <a:pPr algn="just"/>
            <a:r>
              <a:rPr lang="en-US" dirty="0"/>
              <a:t>The stability of these emulsion some times is poor because in clinical practice they are mixed with electrolytes, amino acids, and other compounds for parenteral nutrition. </a:t>
            </a:r>
            <a:endParaRPr lang="en-US" dirty="0" smtClean="0"/>
          </a:p>
          <a:p>
            <a:pPr algn="just"/>
            <a:r>
              <a:rPr lang="en-US" dirty="0"/>
              <a:t>The addition of positively charged species such as sodium and calcium ions or cationic amino acids, reduces the zeta potential and may cause flocculation.</a:t>
            </a:r>
          </a:p>
          <a:p>
            <a:pPr algn="just"/>
            <a:r>
              <a:rPr lang="en-US" dirty="0" smtClean="0"/>
              <a:t>Heparin</a:t>
            </a:r>
            <a:r>
              <a:rPr lang="en-US" dirty="0"/>
              <a:t>, an anticoagulant, is a negatively charged polyelectrolyte that causes rapid flocculation in emulsions containing calcium and lecithin. 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Evaluation of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 fontScale="92500" lnSpcReduction="20000"/>
          </a:bodyPr>
          <a:lstStyle/>
          <a:p>
            <a:pPr marL="660400" indent="-660400" algn="just">
              <a:buClr>
                <a:srgbClr val="FFFF00"/>
              </a:buClr>
              <a:buSzPct val="105000"/>
              <a:buFont typeface="Wingdings" panose="05000000000000000000" pitchFamily="2" charset="2"/>
              <a:buAutoNum type="arabicPeriod"/>
            </a:pPr>
            <a:r>
              <a:rPr lang="en-US" sz="2500" dirty="0"/>
              <a:t>Size frequency analysis form time to time as the product ages.</a:t>
            </a:r>
          </a:p>
          <a:p>
            <a:pPr marL="660400" indent="-660400" algn="just">
              <a:buClr>
                <a:srgbClr val="FFFF00"/>
              </a:buClr>
              <a:buSzTx/>
              <a:buNone/>
            </a:pPr>
            <a:r>
              <a:rPr lang="en-US" sz="2500" dirty="0"/>
              <a:t>	Microscopic observation of separated  internal phase. </a:t>
            </a:r>
          </a:p>
          <a:p>
            <a:pPr marL="660400" indent="-660400" algn="just">
              <a:buNone/>
            </a:pPr>
            <a:r>
              <a:rPr lang="en-US" sz="2500" dirty="0"/>
              <a:t>	The particle diameters are measured, and a size frequency distribution of particles ranging from 0-0.9, 1-1.9 etc.</a:t>
            </a:r>
          </a:p>
          <a:p>
            <a:pPr marL="660400" indent="-660400" algn="just">
              <a:buClr>
                <a:srgbClr val="FFFF00"/>
              </a:buClr>
              <a:buSzPct val="105000"/>
              <a:buFont typeface="Wingdings" panose="05000000000000000000" pitchFamily="2" charset="2"/>
              <a:buAutoNum type="arabicPeriod" startAt="2"/>
            </a:pPr>
            <a:r>
              <a:rPr lang="en-US" sz="2500" dirty="0"/>
              <a:t> Accelerating the separation process, which normally takes place under stress conditions. </a:t>
            </a:r>
          </a:p>
          <a:p>
            <a:pPr marL="1035050" lvl="1" indent="-577850" algn="just">
              <a:buClr>
                <a:srgbClr val="00FF00"/>
              </a:buClr>
              <a:buSzTx/>
              <a:buFont typeface="Wingdings" panose="05000000000000000000" pitchFamily="2" charset="2"/>
              <a:buAutoNum type="romanLcPeriod"/>
            </a:pPr>
            <a:r>
              <a:rPr lang="en-US" sz="2400" dirty="0"/>
              <a:t>These methods employ freezing, thaw-freezing cycles, and centrifugation.</a:t>
            </a:r>
          </a:p>
          <a:p>
            <a:pPr marL="1035050" lvl="1" indent="-577850" algn="just">
              <a:buClr>
                <a:srgbClr val="00FF00"/>
              </a:buClr>
              <a:buSzTx/>
              <a:buFont typeface="Wingdings" panose="05000000000000000000" pitchFamily="2" charset="2"/>
              <a:buAutoNum type="romanLcPeriod"/>
            </a:pPr>
            <a:r>
              <a:rPr lang="en-US" sz="2400" dirty="0"/>
              <a:t>Electrical conductivity changes, during short heating cooling heating cycles.</a:t>
            </a:r>
          </a:p>
          <a:p>
            <a:pPr marL="660400" indent="-660400" algn="just"/>
            <a:r>
              <a:rPr lang="en-US" sz="2500" dirty="0"/>
              <a:t>The stability index indicates the relative change in conductivity between two cycles. </a:t>
            </a:r>
          </a:p>
          <a:p>
            <a:pPr marL="660400" indent="-660400" algn="just">
              <a:buNone/>
            </a:pPr>
            <a:r>
              <a:rPr lang="en-US" sz="2500" dirty="0"/>
              <a:t>	The smaller the conductivity, the greater is the stability of the emulsion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773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Source of contamination in emulsions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3600" dirty="0"/>
              <a:t>Contamination may be introduced from a variety of sources including:</a:t>
            </a:r>
          </a:p>
          <a:p>
            <a:pPr marL="609600" indent="-609600">
              <a:lnSpc>
                <a:spcPct val="80000"/>
              </a:lnSpc>
            </a:pPr>
            <a:r>
              <a:rPr lang="en-US" sz="3600" dirty="0"/>
              <a:t>Natural emulsifying agents, for example, starch, acacia gum </a:t>
            </a:r>
            <a:r>
              <a:rPr lang="en-US" sz="3600" dirty="0" err="1"/>
              <a:t>etc</a:t>
            </a:r>
            <a:r>
              <a:rPr lang="en-US" sz="3600" dirty="0"/>
              <a:t>, .</a:t>
            </a:r>
          </a:p>
          <a:p>
            <a:pPr marL="1009650" lvl="1" indent="-609600">
              <a:lnSpc>
                <a:spcPct val="80000"/>
              </a:lnSpc>
              <a:buClr>
                <a:schemeClr val="hlink"/>
              </a:buClr>
              <a:buSzPct val="90000"/>
              <a:buFontTx/>
              <a:buAutoNum type="arabicPeriod"/>
            </a:pPr>
            <a:r>
              <a:rPr lang="en-US" sz="3200" dirty="0"/>
              <a:t>Water, if not properly stored.</a:t>
            </a:r>
          </a:p>
          <a:p>
            <a:pPr marL="1009650" lvl="1" indent="-609600">
              <a:lnSpc>
                <a:spcPct val="80000"/>
              </a:lnSpc>
              <a:buClr>
                <a:schemeClr val="hlink"/>
              </a:buClr>
              <a:buSzPct val="90000"/>
              <a:buFontTx/>
              <a:buAutoNum type="arabicPeriod"/>
            </a:pPr>
            <a:r>
              <a:rPr lang="en-US" sz="3200" dirty="0"/>
              <a:t>Carelessly cleaned equipment.</a:t>
            </a:r>
          </a:p>
          <a:p>
            <a:pPr marL="1009650" lvl="1" indent="-609600">
              <a:lnSpc>
                <a:spcPct val="80000"/>
              </a:lnSpc>
              <a:buClr>
                <a:schemeClr val="hlink"/>
              </a:buClr>
              <a:buSzPct val="90000"/>
              <a:buFontTx/>
              <a:buAutoNum type="arabicPeriod"/>
            </a:pPr>
            <a:r>
              <a:rPr lang="en-US" sz="3200" dirty="0"/>
              <a:t>Poor closures on containers.</a:t>
            </a:r>
          </a:p>
          <a:p>
            <a:pPr marL="1009650" lvl="1" indent="-609600">
              <a:lnSpc>
                <a:spcPct val="80000"/>
              </a:lnSpc>
              <a:buClr>
                <a:schemeClr val="hlink"/>
              </a:buClr>
              <a:buSzPct val="90000"/>
              <a:buFontTx/>
              <a:buAutoNum type="arabicPeriod"/>
            </a:pPr>
            <a:r>
              <a:rPr lang="en-US" sz="3200" dirty="0"/>
              <a:t>Environment where the emulsion prepared.</a:t>
            </a:r>
          </a:p>
          <a:p>
            <a:pPr marL="1009650" lvl="1" indent="-609600">
              <a:lnSpc>
                <a:spcPct val="80000"/>
              </a:lnSpc>
              <a:buClr>
                <a:schemeClr val="hlink"/>
              </a:buClr>
              <a:buSzPct val="90000"/>
              <a:buFontTx/>
              <a:buAutoNum type="arabicPeriod"/>
            </a:pPr>
            <a:r>
              <a:rPr lang="en-US" sz="3200" dirty="0"/>
              <a:t>Container and closures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9144001" cy="59972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Preservation of Emulsion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076400"/>
            <a:ext cx="10225136" cy="5664968"/>
          </a:xfrm>
        </p:spPr>
        <p:txBody>
          <a:bodyPr>
            <a:noAutofit/>
          </a:bodyPr>
          <a:lstStyle/>
          <a:p>
            <a:r>
              <a:rPr lang="en-US" sz="3000" dirty="0"/>
              <a:t>Is it necessary to achieve sterile condition in an emulsion?</a:t>
            </a:r>
          </a:p>
          <a:p>
            <a:r>
              <a:rPr lang="en-US" sz="3000" dirty="0"/>
              <a:t>What about emulsion for parenteral use?</a:t>
            </a:r>
          </a:p>
          <a:p>
            <a:r>
              <a:rPr lang="en-US" sz="3000" dirty="0"/>
              <a:t>Different components of emulsion: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FF00"/>
                </a:solidFill>
              </a:rPr>
              <a:t>Water</a:t>
            </a:r>
            <a:r>
              <a:rPr lang="en-US" sz="3000" dirty="0"/>
              <a:t>, </a:t>
            </a:r>
            <a:r>
              <a:rPr lang="en-US" sz="3000" dirty="0">
                <a:solidFill>
                  <a:srgbClr val="00B050"/>
                </a:solidFill>
              </a:rPr>
              <a:t>Oil</a:t>
            </a:r>
            <a:r>
              <a:rPr lang="en-US" sz="3000" dirty="0"/>
              <a:t>, </a:t>
            </a:r>
            <a:r>
              <a:rPr lang="en-US" sz="3000" dirty="0">
                <a:solidFill>
                  <a:srgbClr val="FFC000"/>
                </a:solidFill>
              </a:rPr>
              <a:t>emulsifying agents, </a:t>
            </a:r>
            <a:r>
              <a:rPr lang="en-US" sz="3000" dirty="0">
                <a:solidFill>
                  <a:srgbClr val="FF0000"/>
                </a:solidFill>
              </a:rPr>
              <a:t>color</a:t>
            </a:r>
            <a:r>
              <a:rPr lang="en-US" sz="3000" dirty="0">
                <a:solidFill>
                  <a:srgbClr val="FFC000"/>
                </a:solidFill>
              </a:rPr>
              <a:t>, </a:t>
            </a:r>
            <a:r>
              <a:rPr lang="en-US" sz="3000" dirty="0">
                <a:solidFill>
                  <a:srgbClr val="FFFF00"/>
                </a:solidFill>
              </a:rPr>
              <a:t>odor</a:t>
            </a:r>
            <a:r>
              <a:rPr lang="en-US" sz="3000" dirty="0">
                <a:solidFill>
                  <a:srgbClr val="FFC000"/>
                </a:solidFill>
              </a:rPr>
              <a:t>,  </a:t>
            </a:r>
            <a:r>
              <a:rPr lang="en-US" sz="3000" dirty="0"/>
              <a:t>and microbial contaminations.</a:t>
            </a:r>
          </a:p>
          <a:p>
            <a:r>
              <a:rPr lang="en-US" sz="3000" dirty="0"/>
              <a:t>Bacteria degrade nonionic &amp; anionic emulsifying agents, (glycerin, and vegetable gums) which, presents as thickeners in the formula,  resulting consequence deterioration of the </a:t>
            </a:r>
            <a:r>
              <a:rPr lang="en-US" sz="3000" dirty="0" smtClean="0"/>
              <a:t>emulsion.</a:t>
            </a:r>
          </a:p>
          <a:p>
            <a:pPr>
              <a:defRPr/>
            </a:pPr>
            <a:r>
              <a:rPr lang="en-US" sz="3000" dirty="0"/>
              <a:t>The main problem is to get adequate concentration of preservative in the system.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76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476672"/>
            <a:ext cx="10441160" cy="62003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 b="1" u="sng" dirty="0">
                <a:solidFill>
                  <a:srgbClr val="99FF66"/>
                </a:solidFill>
              </a:rPr>
              <a:t>Factors should be considered to achieve this:</a:t>
            </a:r>
          </a:p>
          <a:p>
            <a:pPr>
              <a:defRPr/>
            </a:pPr>
            <a:r>
              <a:rPr lang="en-US" sz="2800" dirty="0"/>
              <a:t>Emulsion is an heterogeneous system, hence partitioning of the preservative is occurs between water and oil phase.</a:t>
            </a:r>
          </a:p>
          <a:p>
            <a:pPr>
              <a:defRPr/>
            </a:pPr>
            <a:r>
              <a:rPr lang="en-US" sz="2800" dirty="0"/>
              <a:t>Bacteria grow at the aqueous phase, and the preservative partitioned to the oil phase, hence the concentration of the preservative in aqueous phase in not enough to prevent bacterial growth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 phase volume ratio is significant in this regards.</a:t>
            </a:r>
          </a:p>
          <a:p>
            <a:r>
              <a:rPr lang="en-US" sz="2800" dirty="0"/>
              <a:t>The preservative must be in an un-ionized state to penetrate the bacteria membrane.</a:t>
            </a:r>
          </a:p>
          <a:p>
            <a:r>
              <a:rPr lang="en-US" sz="2800" dirty="0"/>
              <a:t>The preservative must not be bound to other ingredients in the emulsion since the complex form (preservative-X) are ineffective as preservatives.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65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Preservatives used in </a:t>
            </a:r>
            <a:r>
              <a:rPr lang="en-US" sz="4400" b="1" dirty="0" smtClean="0">
                <a:solidFill>
                  <a:srgbClr val="FFFF00"/>
                </a:solidFill>
              </a:rPr>
              <a:t>Emulsions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rgbClr val="FFFF00"/>
              </a:buClr>
              <a:buSzPct val="90000"/>
              <a:buFont typeface="Wingdings" panose="05000000000000000000" pitchFamily="2" charset="2"/>
              <a:buAutoNum type="arabicPeriod"/>
              <a:defRPr/>
            </a:pPr>
            <a:r>
              <a:rPr lang="en-US" dirty="0" smtClean="0"/>
              <a:t>Benzoic </a:t>
            </a:r>
            <a:r>
              <a:rPr lang="en-US" dirty="0"/>
              <a:t>acid:  (0.1% ) at pH below 5.</a:t>
            </a:r>
            <a:endParaRPr lang="en-US" sz="800" dirty="0"/>
          </a:p>
          <a:p>
            <a:pPr marL="609600" indent="-609600">
              <a:buClr>
                <a:srgbClr val="FFFF00"/>
              </a:buClr>
              <a:buSzPct val="90000"/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Esters of </a:t>
            </a:r>
            <a:r>
              <a:rPr lang="en-US" dirty="0" err="1"/>
              <a:t>parahydroxybenzoic</a:t>
            </a:r>
            <a:r>
              <a:rPr lang="en-US" dirty="0"/>
              <a:t> acid </a:t>
            </a:r>
          </a:p>
          <a:p>
            <a:pPr marL="609600" indent="-609600">
              <a:buClr>
                <a:srgbClr val="FFFF00"/>
              </a:buClr>
              <a:buSzPct val="90000"/>
              <a:buNone/>
              <a:defRPr/>
            </a:pPr>
            <a:r>
              <a:rPr lang="en-US" dirty="0"/>
              <a:t>	such as methyl </a:t>
            </a:r>
            <a:r>
              <a:rPr lang="en-US" dirty="0" err="1"/>
              <a:t>paraben</a:t>
            </a:r>
            <a:r>
              <a:rPr lang="en-US" dirty="0"/>
              <a:t> (0.01 – 0.3%).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endParaRPr lang="en-US" sz="800" dirty="0"/>
          </a:p>
          <a:p>
            <a:pPr marL="609600" indent="-609600">
              <a:buClr>
                <a:srgbClr val="FFFF00"/>
              </a:buClr>
              <a:buSzPct val="95000"/>
              <a:buFont typeface="Wingdings" panose="05000000000000000000" pitchFamily="2" charset="2"/>
              <a:buAutoNum type="arabicPeriod" startAt="3"/>
              <a:defRPr/>
            </a:pPr>
            <a:r>
              <a:rPr lang="en-US" dirty="0"/>
              <a:t>Chloroform Water (0.25% V/V).</a:t>
            </a:r>
            <a:endParaRPr lang="en-US" sz="800" dirty="0"/>
          </a:p>
          <a:p>
            <a:pPr marL="609600" indent="-609600">
              <a:buClr>
                <a:srgbClr val="FFFF00"/>
              </a:buClr>
              <a:buSzPct val="95000"/>
              <a:buFont typeface="Wingdings" panose="05000000000000000000" pitchFamily="2" charset="2"/>
              <a:buAutoNum type="arabicPeriod" startAt="3"/>
              <a:defRPr/>
            </a:pPr>
            <a:r>
              <a:rPr lang="en-US" dirty="0" err="1"/>
              <a:t>Chlorocresol</a:t>
            </a:r>
            <a:r>
              <a:rPr lang="en-US" dirty="0"/>
              <a:t> (0.05 - 0.2%).</a:t>
            </a:r>
            <a:endParaRPr lang="en-US" sz="800" dirty="0"/>
          </a:p>
          <a:p>
            <a:pPr marL="609600" indent="-609600">
              <a:buClr>
                <a:srgbClr val="FFFF00"/>
              </a:buClr>
              <a:buSzPct val="95000"/>
              <a:buFont typeface="Wingdings" panose="05000000000000000000" pitchFamily="2" charset="2"/>
              <a:buAutoNum type="arabicPeriod" startAt="3"/>
              <a:defRPr/>
            </a:pPr>
            <a:r>
              <a:rPr lang="en-US" dirty="0" err="1"/>
              <a:t>Phenoxyethanol</a:t>
            </a:r>
            <a:r>
              <a:rPr lang="en-US" dirty="0"/>
              <a:t> (0.5 - 1.0%).</a:t>
            </a:r>
            <a:endParaRPr lang="en-US" sz="800" dirty="0"/>
          </a:p>
          <a:p>
            <a:pPr marL="609600" indent="-609600">
              <a:buClr>
                <a:srgbClr val="FFFF00"/>
              </a:buClr>
              <a:buSzPct val="95000"/>
              <a:buFont typeface="Wingdings" panose="05000000000000000000" pitchFamily="2" charset="2"/>
              <a:buAutoNum type="arabicPeriod" startAt="3"/>
              <a:defRPr/>
            </a:pPr>
            <a:r>
              <a:rPr lang="en-US" dirty="0"/>
              <a:t>Quaternary ammonium compounds  (</a:t>
            </a:r>
            <a:r>
              <a:rPr lang="en-US" dirty="0" err="1"/>
              <a:t>cetramide</a:t>
            </a:r>
            <a:r>
              <a:rPr lang="en-US" dirty="0"/>
              <a:t>).</a:t>
            </a:r>
            <a:endParaRPr lang="en-US" sz="800" dirty="0"/>
          </a:p>
          <a:p>
            <a:pPr marL="609600" indent="-609600">
              <a:buClr>
                <a:srgbClr val="FFFF00"/>
              </a:buClr>
              <a:buSzPct val="95000"/>
              <a:buFont typeface="Wingdings" panose="05000000000000000000" pitchFamily="2" charset="2"/>
              <a:buAutoNum type="arabicPeriod" startAt="3"/>
              <a:defRPr/>
            </a:pPr>
            <a:r>
              <a:rPr lang="en-US" dirty="0"/>
              <a:t>Organic mercurial compounds such as </a:t>
            </a:r>
            <a:r>
              <a:rPr lang="en-US" dirty="0" err="1"/>
              <a:t>phenylmercuric</a:t>
            </a:r>
            <a:r>
              <a:rPr lang="en-US" dirty="0"/>
              <a:t> nitrate and acetate (0.002 -0.01%).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Rheologicl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properties of Emulsion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 lnSpcReduction="10000"/>
          </a:bodyPr>
          <a:lstStyle/>
          <a:p>
            <a:pPr marL="609600" indent="-609600">
              <a:defRPr/>
            </a:pPr>
            <a:r>
              <a:rPr lang="en-US" dirty="0"/>
              <a:t>The flow properties of emulsion is important according to the type of use:</a:t>
            </a:r>
          </a:p>
          <a:p>
            <a:pPr marL="609600" indent="-609600">
              <a:buClr>
                <a:srgbClr val="FFFF00"/>
              </a:buClr>
              <a:buSzPct val="90000"/>
              <a:buFont typeface="Garamond" pitchFamily="18" charset="0"/>
              <a:buAutoNum type="arabicPeriod"/>
              <a:defRPr/>
            </a:pPr>
            <a:r>
              <a:rPr lang="en-US" dirty="0"/>
              <a:t> In dermatological preparations: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  <a:r>
              <a:rPr lang="en-US" b="1" dirty="0" err="1">
                <a:solidFill>
                  <a:srgbClr val="FFFF00"/>
                </a:solidFill>
              </a:rPr>
              <a:t>Spreadability</a:t>
            </a:r>
            <a:r>
              <a:rPr lang="en-US" b="1" dirty="0">
                <a:solidFill>
                  <a:srgbClr val="FFFF00"/>
                </a:solidFill>
              </a:rPr>
              <a:t> is essential.</a:t>
            </a:r>
          </a:p>
          <a:p>
            <a:pPr marL="609600" indent="-609600">
              <a:buSzPct val="90000"/>
              <a:buFont typeface="Garamond" pitchFamily="18" charset="0"/>
              <a:buAutoNum type="arabicPeriod" startAt="2"/>
              <a:defRPr/>
            </a:pPr>
            <a:r>
              <a:rPr lang="en-US" dirty="0"/>
              <a:t>In case parenteral preparations: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Flow of emulsion through needles is important. </a:t>
            </a:r>
          </a:p>
          <a:p>
            <a:pPr marL="609600" indent="-609600">
              <a:buSzPct val="85000"/>
              <a:buFont typeface="Garamond" pitchFamily="18" charset="0"/>
              <a:buAutoNum type="arabicPeriod" startAt="3"/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The removal of emulsion from bottle and tubes</a:t>
            </a:r>
            <a:endParaRPr lang="en-US" b="1" dirty="0">
              <a:solidFill>
                <a:srgbClr val="FFFF00"/>
              </a:solidFill>
            </a:endParaRPr>
          </a:p>
          <a:p>
            <a:pPr marL="514350" indent="-514350">
              <a:buSzPct val="106000"/>
              <a:buFont typeface="+mj-lt"/>
              <a:buAutoNum type="arabicPeriod" startAt="4"/>
              <a:defRPr/>
            </a:pPr>
            <a:r>
              <a:rPr lang="en-US" dirty="0"/>
              <a:t>The behavior of an emulsion in the various operations employed in the large-scale preparations.</a:t>
            </a:r>
          </a:p>
          <a:p>
            <a:pPr marL="514350" indent="-514350">
              <a:buSzPct val="106000"/>
              <a:buFont typeface="+mj-lt"/>
              <a:buAutoNum type="arabicPeriod" startAt="4"/>
              <a:defRPr/>
            </a:pPr>
            <a:r>
              <a:rPr lang="en-US" dirty="0"/>
              <a:t>Most emulsion exhibit Non-Newtonian flow.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Antioxidant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Some oils are liable to degradation by oxidation and therefore antioxidant may be added to the formulation.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Antioxidants used in oral emulsions which are odorless and tasteless include </a:t>
            </a:r>
            <a:r>
              <a:rPr lang="en-US" b="1" dirty="0">
                <a:solidFill>
                  <a:srgbClr val="FFC000"/>
                </a:solidFill>
              </a:rPr>
              <a:t>ascorbic acid, </a:t>
            </a:r>
            <a:r>
              <a:rPr lang="en-US" b="1" dirty="0">
                <a:solidFill>
                  <a:srgbClr val="FFFF00"/>
                </a:solidFill>
              </a:rPr>
              <a:t>citric acid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sodium </a:t>
            </a:r>
            <a:r>
              <a:rPr lang="en-US" b="1" dirty="0" err="1">
                <a:solidFill>
                  <a:srgbClr val="00B050"/>
                </a:solidFill>
              </a:rPr>
              <a:t>metabisulphite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F0"/>
                </a:solidFill>
              </a:rPr>
              <a:t>sodium </a:t>
            </a:r>
            <a:r>
              <a:rPr lang="en-US" b="1" dirty="0" err="1">
                <a:solidFill>
                  <a:srgbClr val="00B0F0"/>
                </a:solidFill>
              </a:rPr>
              <a:t>sulphite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Micro-emulsions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Clear, transparent solution, solubilized systems, micro-emulsions may not be thermodynamically stable.</a:t>
            </a:r>
          </a:p>
          <a:p>
            <a:r>
              <a:rPr lang="en-US" dirty="0"/>
              <a:t>Its between stable solubilized solutions and ordinary emulsions.</a:t>
            </a:r>
          </a:p>
          <a:p>
            <a:r>
              <a:rPr lang="en-US" dirty="0"/>
              <a:t>Micro-emulsion contain droplets of oil in a water phase or droplets of water in oil with diameters of about </a:t>
            </a:r>
            <a:r>
              <a:rPr lang="en-US" u="sng" dirty="0">
                <a:solidFill>
                  <a:srgbClr val="FFFF00"/>
                </a:solidFill>
              </a:rPr>
              <a:t>10 to 100 nm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A third phase is used for emulsification of the system such as surfactant and co-surfactant .</a:t>
            </a:r>
          </a:p>
          <a:p>
            <a:pPr>
              <a:defRPr/>
            </a:pPr>
            <a:r>
              <a:rPr lang="en-US" dirty="0"/>
              <a:t>The micro-emulsion is studied as drug delivery system for the following reasons: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To </a:t>
            </a:r>
            <a:r>
              <a:rPr lang="en-US" dirty="0"/>
              <a:t>increase bioavailability of the drug poorly soluble in water by incorporation of the drug into the internal phase.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Micro-emulsion have also been considered as topical drug delivery systems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89956" y="415939"/>
            <a:ext cx="6192688" cy="771872"/>
          </a:xfrm>
        </p:spPr>
        <p:txBody>
          <a:bodyPr rtlCol="0"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Emulsion Types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25860" y="1412776"/>
            <a:ext cx="9505055" cy="4824536"/>
          </a:xfrm>
        </p:spPr>
        <p:txBody>
          <a:bodyPr rtlCol="0">
            <a:noAutofit/>
          </a:bodyPr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FF00"/>
                </a:solidFill>
              </a:rPr>
              <a:t>Simple Emulsion</a:t>
            </a:r>
          </a:p>
          <a:p>
            <a:pPr>
              <a:defRPr/>
            </a:pPr>
            <a:r>
              <a:rPr lang="en-US" sz="2800" dirty="0"/>
              <a:t>Oil in Water, (O/W) the oil phase distributed as globules in the aqueous phase (continuous phase).</a:t>
            </a:r>
          </a:p>
          <a:p>
            <a:pPr>
              <a:defRPr/>
            </a:pPr>
            <a:r>
              <a:rPr lang="en-US" sz="2800" dirty="0"/>
              <a:t>Water in oil, (W/O) the water is distributed through out the oil phase (continuous phase).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 startAt="2"/>
              <a:defRPr/>
            </a:pPr>
            <a:r>
              <a:rPr lang="en-US" sz="2800" dirty="0">
                <a:solidFill>
                  <a:srgbClr val="FFFF00"/>
                </a:solidFill>
              </a:rPr>
              <a:t>Multiple Emulsion: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/>
              <a:t>W/O/W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/>
              <a:t>O/W/O</a:t>
            </a:r>
          </a:p>
          <a:p>
            <a:pPr rtl="0"/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Micro-emulsion continued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r>
              <a:rPr lang="en-US" dirty="0"/>
              <a:t>Hydrophilic surfactants may be used to produce transparent o/w emulsion of many oils including </a:t>
            </a:r>
            <a:r>
              <a:rPr lang="en-US" dirty="0">
                <a:solidFill>
                  <a:srgbClr val="FFFF00"/>
                </a:solidFill>
              </a:rPr>
              <a:t>flavor oils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vitamin oils</a:t>
            </a:r>
            <a:r>
              <a:rPr lang="en-US" dirty="0"/>
              <a:t> such as </a:t>
            </a:r>
            <a:r>
              <a:rPr lang="en-US" dirty="0">
                <a:solidFill>
                  <a:srgbClr val="FFFF00"/>
                </a:solidFill>
              </a:rPr>
              <a:t>A, D and E.</a:t>
            </a:r>
          </a:p>
          <a:p>
            <a:r>
              <a:rPr lang="en-US" dirty="0"/>
              <a:t>Surfactant in the HLB range of </a:t>
            </a:r>
            <a:r>
              <a:rPr lang="en-US" dirty="0">
                <a:solidFill>
                  <a:srgbClr val="FFFF00"/>
                </a:solidFill>
              </a:rPr>
              <a:t>15 to 18</a:t>
            </a:r>
            <a:r>
              <a:rPr lang="en-US" dirty="0"/>
              <a:t> have been used in preparation of such emulsions.</a:t>
            </a:r>
          </a:p>
          <a:p>
            <a:r>
              <a:rPr lang="en-US" dirty="0"/>
              <a:t>Surfactants commonly used in the preparation of such oral liquid formulations are:</a:t>
            </a:r>
          </a:p>
          <a:p>
            <a:pPr>
              <a:buNone/>
            </a:pPr>
            <a:r>
              <a:rPr lang="en-US" dirty="0">
                <a:solidFill>
                  <a:srgbClr val="99FF66"/>
                </a:solidFill>
              </a:rPr>
              <a:t> </a:t>
            </a:r>
            <a:r>
              <a:rPr lang="en-US" sz="2800" b="1" dirty="0" err="1">
                <a:solidFill>
                  <a:srgbClr val="99FF66"/>
                </a:solidFill>
              </a:rPr>
              <a:t>Polysorbate</a:t>
            </a:r>
            <a:r>
              <a:rPr lang="en-US" sz="2800" b="1" dirty="0">
                <a:solidFill>
                  <a:srgbClr val="99FF66"/>
                </a:solidFill>
              </a:rPr>
              <a:t> 60</a:t>
            </a:r>
          </a:p>
          <a:p>
            <a:pPr>
              <a:buNone/>
            </a:pPr>
            <a:r>
              <a:rPr lang="en-US" sz="2800" b="1" dirty="0">
                <a:solidFill>
                  <a:srgbClr val="99FF66"/>
                </a:solidFill>
              </a:rPr>
              <a:t> </a:t>
            </a:r>
            <a:r>
              <a:rPr lang="en-US" sz="2800" b="1" dirty="0" err="1">
                <a:solidFill>
                  <a:srgbClr val="99FF66"/>
                </a:solidFill>
              </a:rPr>
              <a:t>Polysorbate</a:t>
            </a:r>
            <a:r>
              <a:rPr lang="en-US" sz="2800" b="1" dirty="0">
                <a:solidFill>
                  <a:srgbClr val="99FF66"/>
                </a:solidFill>
              </a:rPr>
              <a:t> 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Advantages of </a:t>
            </a:r>
            <a:r>
              <a:rPr lang="en-US" sz="4400" dirty="0" err="1">
                <a:solidFill>
                  <a:srgbClr val="FFFF00"/>
                </a:solidFill>
              </a:rPr>
              <a:t>microemulsion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pPr marL="609600" indent="-609600">
              <a:buSzPct val="105000"/>
              <a:buFont typeface="Wingdings" panose="05000000000000000000" pitchFamily="2" charset="2"/>
              <a:buAutoNum type="arabicPeriod"/>
            </a:pPr>
            <a:r>
              <a:rPr lang="en-US" dirty="0"/>
              <a:t>Rapid and efficient oral absorption of drug compared to solid dosage form.</a:t>
            </a:r>
          </a:p>
          <a:p>
            <a:pPr marL="609600" indent="-609600">
              <a:buSzPct val="105000"/>
              <a:buFont typeface="Wingdings" panose="05000000000000000000" pitchFamily="2" charset="2"/>
              <a:buAutoNum type="arabicPeriod"/>
            </a:pPr>
            <a:r>
              <a:rPr lang="en-US" dirty="0"/>
              <a:t>Enhance trans-dermal drug delivery through increased drug diffusion into the skin.</a:t>
            </a:r>
          </a:p>
          <a:p>
            <a:pPr marL="609600" indent="-609600">
              <a:buSzPct val="105000"/>
              <a:buFont typeface="Wingdings" panose="05000000000000000000" pitchFamily="2" charset="2"/>
              <a:buAutoNum type="arabicPeriod"/>
            </a:pPr>
            <a:r>
              <a:rPr lang="en-US" dirty="0"/>
              <a:t>Potential application of micro-emulsion in the development of artificial red blood cells and in the targeting of cytotoxic drugs to cancer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Examples of oral emulsions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1.</a:t>
            </a:r>
            <a:r>
              <a:rPr lang="en-US" dirty="0">
                <a:solidFill>
                  <a:srgbClr val="FFFF00"/>
                </a:solidFill>
              </a:rPr>
              <a:t> Mineral oil emulsion: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dirty="0"/>
              <a:t>Mineral oil				500ml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dirty="0"/>
              <a:t>Acacia					125g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dirty="0"/>
              <a:t>Syrup					100ml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dirty="0"/>
              <a:t>Vanillin 				40mg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dirty="0"/>
              <a:t>Alcohol				60ml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dirty="0"/>
              <a:t>Purified water (</a:t>
            </a:r>
            <a:r>
              <a:rPr lang="en-US" dirty="0" err="1"/>
              <a:t>qs</a:t>
            </a:r>
            <a:r>
              <a:rPr lang="en-US" dirty="0"/>
              <a:t>)			1000ml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dirty="0"/>
              <a:t>Prepared by dry gum method.</a:t>
            </a:r>
          </a:p>
          <a:p>
            <a:pPr marL="533400" indent="-533400">
              <a:lnSpc>
                <a:spcPct val="80000"/>
              </a:lnSpc>
              <a:buClr>
                <a:srgbClr val="FFFF00"/>
              </a:buClr>
              <a:buSzPct val="105000"/>
              <a:buFont typeface="Wingdings" panose="05000000000000000000" pitchFamily="2" charset="2"/>
              <a:buAutoNum type="arabicPeriod" startAt="2"/>
            </a:pPr>
            <a:r>
              <a:rPr lang="en-US" dirty="0" err="1">
                <a:solidFill>
                  <a:srgbClr val="FFFF00"/>
                </a:solidFill>
              </a:rPr>
              <a:t>Simethicone</a:t>
            </a:r>
            <a:r>
              <a:rPr lang="en-US" dirty="0">
                <a:solidFill>
                  <a:srgbClr val="FFFF00"/>
                </a:solidFill>
              </a:rPr>
              <a:t> Emulsion</a:t>
            </a:r>
          </a:p>
          <a:p>
            <a:pPr marL="533400" indent="-533400">
              <a:lnSpc>
                <a:spcPct val="80000"/>
              </a:lnSpc>
              <a:buClr>
                <a:srgbClr val="FFFF00"/>
              </a:buClr>
              <a:buSzPct val="105000"/>
              <a:buFont typeface="Wingdings" panose="05000000000000000000" pitchFamily="2" charset="2"/>
              <a:buAutoNum type="arabicPeriod" startAt="2"/>
            </a:pPr>
            <a:r>
              <a:rPr lang="en-US" dirty="0">
                <a:solidFill>
                  <a:srgbClr val="FFFF00"/>
                </a:solidFill>
              </a:rPr>
              <a:t>Caster oil emulsion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68760"/>
            <a:ext cx="9134391" cy="496855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98963"/>
            <a:ext cx="9144001" cy="84388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Determining the type of emulsion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375895"/>
            <a:ext cx="9134391" cy="4114801"/>
          </a:xfrm>
        </p:spPr>
        <p:txBody>
          <a:bodyPr/>
          <a:lstStyle/>
          <a:p>
            <a:pPr marL="609600" indent="-609600">
              <a:buSzPct val="106000"/>
              <a:buFont typeface="Garamond" pitchFamily="18" charset="0"/>
              <a:buAutoNum type="arabicPeriod"/>
            </a:pPr>
            <a:r>
              <a:rPr lang="en-US" altLang="en-US" sz="3000" dirty="0"/>
              <a:t>Water soluble dye to be dusted on the surface of the emulsion:</a:t>
            </a:r>
          </a:p>
          <a:p>
            <a:pPr marL="990600" lvl="1" indent="-533400"/>
            <a:r>
              <a:rPr lang="en-US" altLang="en-US" dirty="0"/>
              <a:t>O/W the dye will be dissolve the color &amp; diffuse through the system.</a:t>
            </a:r>
          </a:p>
          <a:p>
            <a:pPr marL="990600" lvl="1" indent="-533400"/>
            <a:r>
              <a:rPr lang="en-US" altLang="en-US" dirty="0"/>
              <a:t>W/O, the dye will stay on as clumps on the tope of the emulsion.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pic>
        <p:nvPicPr>
          <p:cNvPr id="5" name="Picture 2" descr="http://www.ayujournal.org/articles/2010/31/1/images/Ayu_2010_31_1_1_68190_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58" y="3604186"/>
            <a:ext cx="3059113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biochemistryisagoodthing.files.wordpress.com/2013/02/sudan-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4" y="3435910"/>
            <a:ext cx="1519237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92696"/>
            <a:ext cx="4067943" cy="5558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2. </a:t>
            </a:r>
            <a:r>
              <a:rPr lang="en-US" dirty="0" smtClean="0"/>
              <a:t>Dilution </a:t>
            </a:r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6" y="1462243"/>
            <a:ext cx="9134391" cy="29028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Dilution of the emulsion with water, if the emulsion mixed freely with water, </a:t>
            </a:r>
            <a:r>
              <a:rPr lang="en-US" dirty="0">
                <a:solidFill>
                  <a:srgbClr val="FFFF00"/>
                </a:solidFill>
              </a:rPr>
              <a:t>thus it is O/W, if not so its W/O.</a:t>
            </a:r>
          </a:p>
          <a:p>
            <a:pPr marL="609600" indent="-609600">
              <a:lnSpc>
                <a:spcPct val="80000"/>
              </a:lnSpc>
              <a:buSzPct val="105000"/>
              <a:buFont typeface="Garamond" pitchFamily="18" charset="0"/>
              <a:buAutoNum type="arabicPeriod" startAt="3"/>
              <a:defRPr/>
            </a:pPr>
            <a:r>
              <a:rPr lang="en-US" sz="3200" spc="100" dirty="0">
                <a:latin typeface="+mj-lt"/>
                <a:ea typeface="+mj-ea"/>
                <a:cs typeface="+mj-cs"/>
              </a:rPr>
              <a:t>Electrical current test:</a:t>
            </a:r>
          </a:p>
          <a:p>
            <a:pPr marL="609600" indent="-609600">
              <a:lnSpc>
                <a:spcPct val="80000"/>
              </a:lnSpc>
              <a:buSzPct val="105000"/>
              <a:buFont typeface="Garamond" pitchFamily="18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 to the external electric source and immersed in the emulsion, if the external phase is water a current will pass through the emulsion.</a:t>
            </a:r>
          </a:p>
          <a:p>
            <a:endParaRPr lang="en-US" dirty="0"/>
          </a:p>
        </p:txBody>
      </p:sp>
      <p:pic>
        <p:nvPicPr>
          <p:cNvPr id="5" name="Picture 2" descr="http://www.ayujournal.org/articles/2010/31/1/images/Ayu_2010_31_1_1_68190_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90" y="4365104"/>
            <a:ext cx="24463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expotechusa.com/Catalog_Horiba/Horiba%20Water%20Quality%20-%20Twin%20Cond%20Conductivity%20Meter%20B-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4005064"/>
            <a:ext cx="18002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45940" y="6128033"/>
            <a:ext cx="167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Basic Method</a:t>
            </a:r>
            <a:endParaRPr lang="en-GB" altLang="en-US" sz="240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102524" y="5598787"/>
            <a:ext cx="256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 conductivity Meter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61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405557"/>
            <a:ext cx="3444875" cy="62785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298738"/>
            <a:ext cx="9746968" cy="504056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paper soaked in cobalt chloride solution and allowed to dry 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filter paper will turns from blue to pink on exposure to stable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O/W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emulsion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5.</a:t>
            </a:r>
            <a:r>
              <a:rPr lang="en-US" sz="2600" dirty="0"/>
              <a:t> Fluorescence test upon exposure to UV </a:t>
            </a:r>
            <a:r>
              <a:rPr lang="en-US" sz="1600" dirty="0"/>
              <a:t>light</a:t>
            </a:r>
          </a:p>
          <a:p>
            <a:pPr marL="788670" lvl="1" indent="-514350">
              <a:defRPr/>
            </a:pPr>
            <a:r>
              <a:rPr lang="en-US" sz="2400" dirty="0"/>
              <a:t>o/w: </a:t>
            </a:r>
            <a:r>
              <a:rPr lang="en-GB" sz="2400" dirty="0"/>
              <a:t>shows spotty fluorescence under the microscope</a:t>
            </a:r>
          </a:p>
          <a:p>
            <a:pPr marL="788670" lvl="1" indent="-514350">
              <a:defRPr/>
            </a:pPr>
            <a:r>
              <a:rPr lang="en-US" sz="2400" dirty="0"/>
              <a:t>w/o: </a:t>
            </a:r>
            <a:r>
              <a:rPr lang="en-GB" sz="2400" dirty="0"/>
              <a:t>shows continuous fluorescence under the microscope</a:t>
            </a:r>
            <a:endParaRPr lang="en-US" sz="2400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  <p:pic>
        <p:nvPicPr>
          <p:cNvPr id="5" name="Picture 2" descr="http://www.science-motion.com/image/4732/large/A5000817-Cobalt_chloride_paper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70" y="2332039"/>
            <a:ext cx="2447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45571" y="4141789"/>
            <a:ext cx="2447924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chemeClr val="accent6"/>
                </a:solidFill>
              </a:rPr>
              <a:t>Cobalt chloride color turns to pink when wetted</a:t>
            </a:r>
            <a:endParaRPr lang="en-GB" altLang="en-US" sz="1500" dirty="0">
              <a:solidFill>
                <a:schemeClr val="accent6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169695" y="3165476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Cobalt chloride strip</a:t>
            </a:r>
            <a:endParaRPr lang="en-GB" altLang="en-US" sz="1800"/>
          </a:p>
        </p:txBody>
      </p:sp>
      <p:pic>
        <p:nvPicPr>
          <p:cNvPr id="8" name="Picture 2" descr="Figure 2 :CS MPs prepared using the emulsion cross-linking method (intrinsic auto fluorescence of Doxorubici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88" y="5312047"/>
            <a:ext cx="2521352" cy="10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0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84388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Pharmaceutical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1196752"/>
            <a:ext cx="9865095" cy="5112567"/>
          </a:xfrm>
        </p:spPr>
        <p:txBody>
          <a:bodyPr>
            <a:noAutofit/>
          </a:bodyPr>
          <a:lstStyle/>
          <a:p>
            <a:pPr marL="514350" indent="-514350" algn="just">
              <a:buSzPct val="106000"/>
              <a:buFont typeface="Garamond" pitchFamily="18" charset="0"/>
              <a:buAutoNum type="arabicPeriod"/>
            </a:pPr>
            <a:r>
              <a:rPr lang="en-US" altLang="en-US" sz="2800" dirty="0"/>
              <a:t>Convenient of orally water insoluble liquids, when the dispersed phase has unpleasant taste.</a:t>
            </a:r>
          </a:p>
          <a:p>
            <a:pPr marL="514350" indent="-514350" algn="just">
              <a:buSzPct val="106000"/>
              <a:buFont typeface="Garamond" pitchFamily="18" charset="0"/>
              <a:buAutoNum type="arabicPeriod"/>
            </a:pPr>
            <a:r>
              <a:rPr lang="en-US" altLang="en-US" sz="2800" dirty="0"/>
              <a:t>Increase the absorption (some ingredients such as vitamins are absorbed completely when emulsified with emulsifying agent).</a:t>
            </a:r>
          </a:p>
          <a:p>
            <a:pPr marL="514350" indent="-514350" algn="just">
              <a:buSzPct val="106000"/>
              <a:buFont typeface="Garamond" pitchFamily="18" charset="0"/>
              <a:buAutoNum type="arabicPeriod"/>
            </a:pPr>
            <a:r>
              <a:rPr lang="en-US" altLang="en-US" sz="2800" dirty="0"/>
              <a:t>For patients how can’t getting medicine and nutrition's orally. (</a:t>
            </a:r>
            <a:r>
              <a:rPr lang="en-US" altLang="en-US" sz="2800" dirty="0">
                <a:solidFill>
                  <a:srgbClr val="FFFF00"/>
                </a:solidFill>
              </a:rPr>
              <a:t>I.V Emulsion</a:t>
            </a:r>
            <a:r>
              <a:rPr lang="en-US" altLang="en-US" sz="2800" dirty="0"/>
              <a:t>) </a:t>
            </a:r>
          </a:p>
          <a:p>
            <a:pPr marL="514350" indent="-514350" algn="just">
              <a:buSzPct val="106000"/>
              <a:buFont typeface="Garamond" pitchFamily="18" charset="0"/>
              <a:buAutoNum type="arabicPeriod"/>
            </a:pPr>
            <a:r>
              <a:rPr lang="en-US" altLang="en-US" sz="2800" dirty="0"/>
              <a:t>In many cosmetics preparations (dermatological products, lotions and creams) because the ability for spreading is high over the skin.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9AA5-5093-4317-9676-5AAD084B5371}" type="datetime1">
              <a:rPr lang="en-GB" noProof="0" smtClean="0"/>
              <a:pPr/>
              <a:t>03/12/2018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8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75_TF02895261" id="{09871225-3C89-4965-9994-3C1727E7602C}" vid="{4AD81417-1316-475F-B518-906C0D665D5C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0</TotalTime>
  <Words>2186</Words>
  <Application>Microsoft Office PowerPoint</Application>
  <PresentationFormat>Custom</PresentationFormat>
  <Paragraphs>375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Comic Sans MS</vt:lpstr>
      <vt:lpstr>Corbel</vt:lpstr>
      <vt:lpstr>Garamond</vt:lpstr>
      <vt:lpstr>Wingdings</vt:lpstr>
      <vt:lpstr>tf02895261</vt:lpstr>
      <vt:lpstr>Emulsion</vt:lpstr>
      <vt:lpstr>I. Introduction</vt:lpstr>
      <vt:lpstr>PowerPoint Presentation</vt:lpstr>
      <vt:lpstr>PowerPoint Presentation</vt:lpstr>
      <vt:lpstr>Emulsion Types</vt:lpstr>
      <vt:lpstr>Determining the type of emulsion</vt:lpstr>
      <vt:lpstr>2. Dilution Method</vt:lpstr>
      <vt:lpstr>4. Staining tests</vt:lpstr>
      <vt:lpstr>Pharmaceutical Applications</vt:lpstr>
      <vt:lpstr>PowerPoint Presentation</vt:lpstr>
      <vt:lpstr>Methods of Emulsion Preparation</vt:lpstr>
      <vt:lpstr>PowerPoint Presentation</vt:lpstr>
      <vt:lpstr>PowerPoint Presentation</vt:lpstr>
      <vt:lpstr>Continental Dry Gum Method</vt:lpstr>
      <vt:lpstr>PowerPoint Presentation</vt:lpstr>
      <vt:lpstr>English or Wet Gum method</vt:lpstr>
      <vt:lpstr>Bottle Method</vt:lpstr>
      <vt:lpstr>Theories of Emulsification</vt:lpstr>
      <vt:lpstr>What happened when two immiscible liquids are agitated together?</vt:lpstr>
      <vt:lpstr>Surface Tension Theory</vt:lpstr>
      <vt:lpstr>Types of Emulsifying Agents</vt:lpstr>
      <vt:lpstr>Summary</vt:lpstr>
      <vt:lpstr>1. Surfactant</vt:lpstr>
      <vt:lpstr>Examples</vt:lpstr>
      <vt:lpstr>PowerPoint Presentation</vt:lpstr>
      <vt:lpstr>PowerPoint Presentation</vt:lpstr>
      <vt:lpstr>PowerPoint Presentation</vt:lpstr>
      <vt:lpstr>HLB Values of emulsifying agents</vt:lpstr>
      <vt:lpstr>II. Multi-molecular Adsorption &amp; film formation</vt:lpstr>
      <vt:lpstr>PowerPoint Presentation</vt:lpstr>
      <vt:lpstr>III.  Solid Particle Adsorption</vt:lpstr>
      <vt:lpstr>Physical Stability of Emulsions</vt:lpstr>
      <vt:lpstr>PowerPoint Presentation</vt:lpstr>
      <vt:lpstr>Phase Inversion</vt:lpstr>
      <vt:lpstr>Classification of the emulsion instability</vt:lpstr>
      <vt:lpstr>Instability of Emulsion</vt:lpstr>
      <vt:lpstr>Creaming and Stocks Low</vt:lpstr>
      <vt:lpstr>Factors reducing creaming in emulsion</vt:lpstr>
      <vt:lpstr>Coalescence and Breaking</vt:lpstr>
      <vt:lpstr>Coalescence and Breaking</vt:lpstr>
      <vt:lpstr>Effect of Electrolytes </vt:lpstr>
      <vt:lpstr>Evaluation of Stability</vt:lpstr>
      <vt:lpstr>Source of contamination in emulsions </vt:lpstr>
      <vt:lpstr>Preservation of Emulsion</vt:lpstr>
      <vt:lpstr>PowerPoint Presentation</vt:lpstr>
      <vt:lpstr>Preservatives used in Emulsions</vt:lpstr>
      <vt:lpstr>Rheologicl properties of Emulsion</vt:lpstr>
      <vt:lpstr>Antioxidant</vt:lpstr>
      <vt:lpstr>Micro-emulsions</vt:lpstr>
      <vt:lpstr>Micro-emulsion continued</vt:lpstr>
      <vt:lpstr>Advantages of microemulsion</vt:lpstr>
      <vt:lpstr>Examples of oral emulsions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2018-03-29T03:50:10Z</dcterms:created>
  <dcterms:modified xsi:type="dcterms:W3CDTF">2018-12-03T05:37:30Z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