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5" r:id="rId1"/>
    <p:sldMasterId id="2147483687" r:id="rId2"/>
    <p:sldMasterId id="2147483812" r:id="rId3"/>
    <p:sldMasterId id="2147483824" r:id="rId4"/>
    <p:sldMasterId id="2147483836" r:id="rId5"/>
    <p:sldMasterId id="2147483848" r:id="rId6"/>
  </p:sldMasterIdLst>
  <p:notesMasterIdLst>
    <p:notesMasterId r:id="rId83"/>
  </p:notesMasterIdLst>
  <p:sldIdLst>
    <p:sldId id="256" r:id="rId7"/>
    <p:sldId id="397" r:id="rId8"/>
    <p:sldId id="307" r:id="rId9"/>
    <p:sldId id="420" r:id="rId10"/>
    <p:sldId id="419" r:id="rId11"/>
    <p:sldId id="308" r:id="rId12"/>
    <p:sldId id="439" r:id="rId13"/>
    <p:sldId id="421" r:id="rId14"/>
    <p:sldId id="422" r:id="rId15"/>
    <p:sldId id="423" r:id="rId16"/>
    <p:sldId id="424" r:id="rId17"/>
    <p:sldId id="425" r:id="rId18"/>
    <p:sldId id="433" r:id="rId19"/>
    <p:sldId id="434" r:id="rId20"/>
    <p:sldId id="418" r:id="rId21"/>
    <p:sldId id="309" r:id="rId22"/>
    <p:sldId id="310" r:id="rId23"/>
    <p:sldId id="437" r:id="rId24"/>
    <p:sldId id="438" r:id="rId25"/>
    <p:sldId id="311" r:id="rId26"/>
    <p:sldId id="319" r:id="rId27"/>
    <p:sldId id="320" r:id="rId28"/>
    <p:sldId id="321" r:id="rId29"/>
    <p:sldId id="322" r:id="rId30"/>
    <p:sldId id="406" r:id="rId31"/>
    <p:sldId id="389" r:id="rId32"/>
    <p:sldId id="388" r:id="rId33"/>
    <p:sldId id="323" r:id="rId34"/>
    <p:sldId id="372" r:id="rId35"/>
    <p:sldId id="373" r:id="rId36"/>
    <p:sldId id="326" r:id="rId37"/>
    <p:sldId id="335" r:id="rId38"/>
    <p:sldId id="334" r:id="rId39"/>
    <p:sldId id="328" r:id="rId40"/>
    <p:sldId id="329" r:id="rId41"/>
    <p:sldId id="416" r:id="rId42"/>
    <p:sldId id="417" r:id="rId43"/>
    <p:sldId id="336" r:id="rId44"/>
    <p:sldId id="337" r:id="rId45"/>
    <p:sldId id="440" r:id="rId46"/>
    <p:sldId id="333" r:id="rId47"/>
    <p:sldId id="330" r:id="rId48"/>
    <p:sldId id="375" r:id="rId49"/>
    <p:sldId id="338" r:id="rId50"/>
    <p:sldId id="315" r:id="rId51"/>
    <p:sldId id="316" r:id="rId52"/>
    <p:sldId id="400" r:id="rId53"/>
    <p:sldId id="404" r:id="rId54"/>
    <p:sldId id="405" r:id="rId55"/>
    <p:sldId id="402" r:id="rId56"/>
    <p:sldId id="441" r:id="rId57"/>
    <p:sldId id="339" r:id="rId58"/>
    <p:sldId id="318" r:id="rId59"/>
    <p:sldId id="345" r:id="rId60"/>
    <p:sldId id="341" r:id="rId61"/>
    <p:sldId id="376" r:id="rId62"/>
    <p:sldId id="317" r:id="rId63"/>
    <p:sldId id="342" r:id="rId64"/>
    <p:sldId id="343" r:id="rId65"/>
    <p:sldId id="346" r:id="rId66"/>
    <p:sldId id="377" r:id="rId67"/>
    <p:sldId id="303" r:id="rId68"/>
    <p:sldId id="348" r:id="rId69"/>
    <p:sldId id="349" r:id="rId70"/>
    <p:sldId id="351" r:id="rId71"/>
    <p:sldId id="390" r:id="rId72"/>
    <p:sldId id="391" r:id="rId73"/>
    <p:sldId id="392" r:id="rId74"/>
    <p:sldId id="394" r:id="rId75"/>
    <p:sldId id="395" r:id="rId76"/>
    <p:sldId id="396" r:id="rId77"/>
    <p:sldId id="385" r:id="rId78"/>
    <p:sldId id="354" r:id="rId79"/>
    <p:sldId id="379" r:id="rId80"/>
    <p:sldId id="380" r:id="rId81"/>
    <p:sldId id="415" r:id="rId82"/>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FF"/>
    <a:srgbClr val="00FFFF"/>
    <a:srgbClr val="FFFF00"/>
    <a:srgbClr val="FF3300"/>
    <a:srgbClr val="FEEDE6"/>
    <a:srgbClr val="FEE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84380"/>
    <p:restoredTop sz="93806" autoAdjust="0"/>
  </p:normalViewPr>
  <p:slideViewPr>
    <p:cSldViewPr>
      <p:cViewPr varScale="1">
        <p:scale>
          <a:sx n="94" d="100"/>
          <a:sy n="94" d="100"/>
        </p:scale>
        <p:origin x="19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FB6FC-681F-4B88-80E4-C1BCB4BC6A2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E5B472A-1624-4B22-8B57-4B61A3989F79}">
      <dgm:prSet phldrT="[Text]"/>
      <dgm:spPr/>
      <dgm:t>
        <a:bodyPr/>
        <a:lstStyle/>
        <a:p>
          <a:r>
            <a:rPr lang="en-US" dirty="0" smtClean="0"/>
            <a:t>4</a:t>
          </a:r>
          <a:endParaRPr lang="en-US" dirty="0"/>
        </a:p>
      </dgm:t>
    </dgm:pt>
    <dgm:pt modelId="{4329FDD2-84F3-40DA-BEAF-A259FC49D628}" type="parTrans" cxnId="{82DC5FE3-33B9-4C0F-827C-50E42F05D8EA}">
      <dgm:prSet/>
      <dgm:spPr/>
      <dgm:t>
        <a:bodyPr/>
        <a:lstStyle/>
        <a:p>
          <a:endParaRPr lang="en-US"/>
        </a:p>
      </dgm:t>
    </dgm:pt>
    <dgm:pt modelId="{EA012AD2-4899-4371-AED0-C92510F67371}" type="sibTrans" cxnId="{82DC5FE3-33B9-4C0F-827C-50E42F05D8EA}">
      <dgm:prSet/>
      <dgm:spPr/>
      <dgm:t>
        <a:bodyPr/>
        <a:lstStyle/>
        <a:p>
          <a:endParaRPr lang="en-US"/>
        </a:p>
      </dgm:t>
    </dgm:pt>
    <dgm:pt modelId="{8DD4C6BF-B0D2-4A9E-8A82-DE051FD4E00C}">
      <dgm:prSet phldrT="[Text]"/>
      <dgm:spPr/>
      <dgm:t>
        <a:bodyPr/>
        <a:lstStyle/>
        <a:p>
          <a:r>
            <a:rPr lang="en-US" dirty="0" smtClean="0"/>
            <a:t>Tablets</a:t>
          </a:r>
          <a:endParaRPr lang="en-US" dirty="0"/>
        </a:p>
      </dgm:t>
    </dgm:pt>
    <dgm:pt modelId="{826475D1-9B10-4C10-B849-AB366632CF69}" type="parTrans" cxnId="{E47F19AB-7C5F-4DB7-8EA1-539DBFEC7E55}">
      <dgm:prSet/>
      <dgm:spPr/>
      <dgm:t>
        <a:bodyPr/>
        <a:lstStyle/>
        <a:p>
          <a:endParaRPr lang="en-US"/>
        </a:p>
      </dgm:t>
    </dgm:pt>
    <dgm:pt modelId="{CC9B55AF-D86D-48A2-A14F-8543D29D87F9}" type="sibTrans" cxnId="{E47F19AB-7C5F-4DB7-8EA1-539DBFEC7E55}">
      <dgm:prSet/>
      <dgm:spPr/>
      <dgm:t>
        <a:bodyPr/>
        <a:lstStyle/>
        <a:p>
          <a:endParaRPr lang="en-US"/>
        </a:p>
      </dgm:t>
    </dgm:pt>
    <dgm:pt modelId="{28A2CD9A-3B2F-40AD-82FB-334DA3E097F1}">
      <dgm:prSet phldrT="[Text]"/>
      <dgm:spPr/>
      <dgm:t>
        <a:bodyPr/>
        <a:lstStyle/>
        <a:p>
          <a:r>
            <a:rPr lang="en-US" dirty="0" smtClean="0"/>
            <a:t>5</a:t>
          </a:r>
          <a:endParaRPr lang="en-US" dirty="0"/>
        </a:p>
      </dgm:t>
    </dgm:pt>
    <dgm:pt modelId="{6F244797-CA86-4006-892F-9BCB38234F5C}" type="parTrans" cxnId="{D2FB2621-A2D2-4C67-B3FF-E5FEE93B6BD2}">
      <dgm:prSet/>
      <dgm:spPr/>
      <dgm:t>
        <a:bodyPr/>
        <a:lstStyle/>
        <a:p>
          <a:endParaRPr lang="en-US"/>
        </a:p>
      </dgm:t>
    </dgm:pt>
    <dgm:pt modelId="{1F5BCF12-FEF2-480C-94DD-EF4BDCCD1E79}" type="sibTrans" cxnId="{D2FB2621-A2D2-4C67-B3FF-E5FEE93B6BD2}">
      <dgm:prSet/>
      <dgm:spPr/>
      <dgm:t>
        <a:bodyPr/>
        <a:lstStyle/>
        <a:p>
          <a:endParaRPr lang="en-US"/>
        </a:p>
      </dgm:t>
    </dgm:pt>
    <dgm:pt modelId="{E4C7717E-E73F-4EEA-9826-CD19ED2F6FA8}">
      <dgm:prSet phldrT="[Text]"/>
      <dgm:spPr/>
      <dgm:t>
        <a:bodyPr/>
        <a:lstStyle/>
        <a:p>
          <a:r>
            <a:rPr lang="en-US" dirty="0" smtClean="0"/>
            <a:t>Coated Tablets</a:t>
          </a:r>
          <a:endParaRPr lang="en-US" dirty="0"/>
        </a:p>
      </dgm:t>
    </dgm:pt>
    <dgm:pt modelId="{653C0832-A3F8-4D4E-A0B1-1985C25F52C8}" type="parTrans" cxnId="{6BCB1863-B4F7-4548-8BF9-DEFF524C2EBB}">
      <dgm:prSet/>
      <dgm:spPr/>
      <dgm:t>
        <a:bodyPr/>
        <a:lstStyle/>
        <a:p>
          <a:endParaRPr lang="en-US"/>
        </a:p>
      </dgm:t>
    </dgm:pt>
    <dgm:pt modelId="{AE8F71E8-4E57-478A-A6BF-5F406C82893F}" type="sibTrans" cxnId="{6BCB1863-B4F7-4548-8BF9-DEFF524C2EBB}">
      <dgm:prSet/>
      <dgm:spPr/>
      <dgm:t>
        <a:bodyPr/>
        <a:lstStyle/>
        <a:p>
          <a:endParaRPr lang="en-US"/>
        </a:p>
      </dgm:t>
    </dgm:pt>
    <dgm:pt modelId="{3FC9EC71-344C-4390-91E3-84FECB6FE20B}">
      <dgm:prSet phldrT="[Text]"/>
      <dgm:spPr/>
      <dgm:t>
        <a:bodyPr/>
        <a:lstStyle/>
        <a:p>
          <a:r>
            <a:rPr lang="en-US" dirty="0" smtClean="0"/>
            <a:t>6</a:t>
          </a:r>
          <a:endParaRPr lang="en-US" dirty="0"/>
        </a:p>
      </dgm:t>
    </dgm:pt>
    <dgm:pt modelId="{3BBBE17C-2BBB-40F5-A4BD-5C5DF0E003E7}" type="parTrans" cxnId="{C209C8F3-AA6C-4FC8-89A9-8F39FC504F50}">
      <dgm:prSet/>
      <dgm:spPr/>
      <dgm:t>
        <a:bodyPr/>
        <a:lstStyle/>
        <a:p>
          <a:endParaRPr lang="en-US"/>
        </a:p>
      </dgm:t>
    </dgm:pt>
    <dgm:pt modelId="{08798860-49A0-43BD-A8F0-8A2F7DFBD0A0}" type="sibTrans" cxnId="{C209C8F3-AA6C-4FC8-89A9-8F39FC504F50}">
      <dgm:prSet/>
      <dgm:spPr/>
      <dgm:t>
        <a:bodyPr/>
        <a:lstStyle/>
        <a:p>
          <a:endParaRPr lang="en-US"/>
        </a:p>
      </dgm:t>
    </dgm:pt>
    <dgm:pt modelId="{8405DBDD-6D5C-42C7-8EBE-DD4AB5054A1F}">
      <dgm:prSet phldrT="[Text]"/>
      <dgm:spPr/>
      <dgm:t>
        <a:bodyPr/>
        <a:lstStyle/>
        <a:p>
          <a:r>
            <a:rPr lang="en-US" dirty="0" smtClean="0"/>
            <a:t>Controlled Release tablets</a:t>
          </a:r>
          <a:endParaRPr lang="en-US" dirty="0"/>
        </a:p>
      </dgm:t>
    </dgm:pt>
    <dgm:pt modelId="{E89E9701-29D0-46B8-A9BB-7381421EDD76}" type="parTrans" cxnId="{1C954A3C-6ED3-4245-BD6F-A96538A76CC1}">
      <dgm:prSet/>
      <dgm:spPr/>
      <dgm:t>
        <a:bodyPr/>
        <a:lstStyle/>
        <a:p>
          <a:endParaRPr lang="en-US"/>
        </a:p>
      </dgm:t>
    </dgm:pt>
    <dgm:pt modelId="{C828779E-CC31-47B7-9B44-F7DE35322672}" type="sibTrans" cxnId="{1C954A3C-6ED3-4245-BD6F-A96538A76CC1}">
      <dgm:prSet/>
      <dgm:spPr/>
      <dgm:t>
        <a:bodyPr/>
        <a:lstStyle/>
        <a:p>
          <a:endParaRPr lang="en-US"/>
        </a:p>
      </dgm:t>
    </dgm:pt>
    <dgm:pt modelId="{801421CE-DDE0-4818-B9BB-D9310FE0DFF5}" type="pres">
      <dgm:prSet presAssocID="{FC0FB6FC-681F-4B88-80E4-C1BCB4BC6A20}" presName="linearFlow" presStyleCnt="0">
        <dgm:presLayoutVars>
          <dgm:dir/>
          <dgm:animLvl val="lvl"/>
          <dgm:resizeHandles val="exact"/>
        </dgm:presLayoutVars>
      </dgm:prSet>
      <dgm:spPr/>
      <dgm:t>
        <a:bodyPr/>
        <a:lstStyle/>
        <a:p>
          <a:endParaRPr lang="en-US"/>
        </a:p>
      </dgm:t>
    </dgm:pt>
    <dgm:pt modelId="{1DBA76BE-95D6-47C7-9356-046BE43DD5BB}" type="pres">
      <dgm:prSet presAssocID="{BE5B472A-1624-4B22-8B57-4B61A3989F79}" presName="composite" presStyleCnt="0"/>
      <dgm:spPr/>
    </dgm:pt>
    <dgm:pt modelId="{D71DBE23-E98E-40C0-A0F7-C408326B8307}" type="pres">
      <dgm:prSet presAssocID="{BE5B472A-1624-4B22-8B57-4B61A3989F79}" presName="parentText" presStyleLbl="alignNode1" presStyleIdx="0" presStyleCnt="3">
        <dgm:presLayoutVars>
          <dgm:chMax val="1"/>
          <dgm:bulletEnabled val="1"/>
        </dgm:presLayoutVars>
      </dgm:prSet>
      <dgm:spPr/>
      <dgm:t>
        <a:bodyPr/>
        <a:lstStyle/>
        <a:p>
          <a:endParaRPr lang="en-US"/>
        </a:p>
      </dgm:t>
    </dgm:pt>
    <dgm:pt modelId="{09759D5C-0D1E-4C4F-93BD-4CA71F6D48C3}" type="pres">
      <dgm:prSet presAssocID="{BE5B472A-1624-4B22-8B57-4B61A3989F79}" presName="descendantText" presStyleLbl="alignAcc1" presStyleIdx="0" presStyleCnt="3">
        <dgm:presLayoutVars>
          <dgm:bulletEnabled val="1"/>
        </dgm:presLayoutVars>
      </dgm:prSet>
      <dgm:spPr/>
      <dgm:t>
        <a:bodyPr/>
        <a:lstStyle/>
        <a:p>
          <a:endParaRPr lang="en-US"/>
        </a:p>
      </dgm:t>
    </dgm:pt>
    <dgm:pt modelId="{237A2533-7A6E-488E-AAD9-6FB0E153645D}" type="pres">
      <dgm:prSet presAssocID="{EA012AD2-4899-4371-AED0-C92510F67371}" presName="sp" presStyleCnt="0"/>
      <dgm:spPr/>
    </dgm:pt>
    <dgm:pt modelId="{BECCC79F-14B0-4D61-9418-E102F7036B18}" type="pres">
      <dgm:prSet presAssocID="{28A2CD9A-3B2F-40AD-82FB-334DA3E097F1}" presName="composite" presStyleCnt="0"/>
      <dgm:spPr/>
    </dgm:pt>
    <dgm:pt modelId="{10DC91F9-4A68-4B59-8FBC-8D879ABCF06A}" type="pres">
      <dgm:prSet presAssocID="{28A2CD9A-3B2F-40AD-82FB-334DA3E097F1}" presName="parentText" presStyleLbl="alignNode1" presStyleIdx="1" presStyleCnt="3">
        <dgm:presLayoutVars>
          <dgm:chMax val="1"/>
          <dgm:bulletEnabled val="1"/>
        </dgm:presLayoutVars>
      </dgm:prSet>
      <dgm:spPr/>
      <dgm:t>
        <a:bodyPr/>
        <a:lstStyle/>
        <a:p>
          <a:endParaRPr lang="en-US"/>
        </a:p>
      </dgm:t>
    </dgm:pt>
    <dgm:pt modelId="{5CD4D270-3A67-4526-93F9-578FD88BAB09}" type="pres">
      <dgm:prSet presAssocID="{28A2CD9A-3B2F-40AD-82FB-334DA3E097F1}" presName="descendantText" presStyleLbl="alignAcc1" presStyleIdx="1" presStyleCnt="3">
        <dgm:presLayoutVars>
          <dgm:bulletEnabled val="1"/>
        </dgm:presLayoutVars>
      </dgm:prSet>
      <dgm:spPr/>
      <dgm:t>
        <a:bodyPr/>
        <a:lstStyle/>
        <a:p>
          <a:endParaRPr lang="en-US"/>
        </a:p>
      </dgm:t>
    </dgm:pt>
    <dgm:pt modelId="{716D454D-637A-4706-96A4-BAA5BCC9F02E}" type="pres">
      <dgm:prSet presAssocID="{1F5BCF12-FEF2-480C-94DD-EF4BDCCD1E79}" presName="sp" presStyleCnt="0"/>
      <dgm:spPr/>
    </dgm:pt>
    <dgm:pt modelId="{5BD37320-15BD-4150-953A-A944B856250B}" type="pres">
      <dgm:prSet presAssocID="{3FC9EC71-344C-4390-91E3-84FECB6FE20B}" presName="composite" presStyleCnt="0"/>
      <dgm:spPr/>
    </dgm:pt>
    <dgm:pt modelId="{92F68ADA-B5D3-4C08-934C-AEC46575CBC9}" type="pres">
      <dgm:prSet presAssocID="{3FC9EC71-344C-4390-91E3-84FECB6FE20B}" presName="parentText" presStyleLbl="alignNode1" presStyleIdx="2" presStyleCnt="3">
        <dgm:presLayoutVars>
          <dgm:chMax val="1"/>
          <dgm:bulletEnabled val="1"/>
        </dgm:presLayoutVars>
      </dgm:prSet>
      <dgm:spPr/>
      <dgm:t>
        <a:bodyPr/>
        <a:lstStyle/>
        <a:p>
          <a:endParaRPr lang="en-US"/>
        </a:p>
      </dgm:t>
    </dgm:pt>
    <dgm:pt modelId="{46EB3244-F69A-47D3-9F40-CA7091760E81}" type="pres">
      <dgm:prSet presAssocID="{3FC9EC71-344C-4390-91E3-84FECB6FE20B}" presName="descendantText" presStyleLbl="alignAcc1" presStyleIdx="2" presStyleCnt="3" custLinFactNeighborX="202" custLinFactNeighborY="-1173">
        <dgm:presLayoutVars>
          <dgm:bulletEnabled val="1"/>
        </dgm:presLayoutVars>
      </dgm:prSet>
      <dgm:spPr/>
      <dgm:t>
        <a:bodyPr/>
        <a:lstStyle/>
        <a:p>
          <a:endParaRPr lang="en-US"/>
        </a:p>
      </dgm:t>
    </dgm:pt>
  </dgm:ptLst>
  <dgm:cxnLst>
    <dgm:cxn modelId="{E47F19AB-7C5F-4DB7-8EA1-539DBFEC7E55}" srcId="{BE5B472A-1624-4B22-8B57-4B61A3989F79}" destId="{8DD4C6BF-B0D2-4A9E-8A82-DE051FD4E00C}" srcOrd="0" destOrd="0" parTransId="{826475D1-9B10-4C10-B849-AB366632CF69}" sibTransId="{CC9B55AF-D86D-48A2-A14F-8543D29D87F9}"/>
    <dgm:cxn modelId="{1D9BCE71-8992-4967-ADA0-735051FB96D4}" type="presOf" srcId="{28A2CD9A-3B2F-40AD-82FB-334DA3E097F1}" destId="{10DC91F9-4A68-4B59-8FBC-8D879ABCF06A}" srcOrd="0" destOrd="0" presId="urn:microsoft.com/office/officeart/2005/8/layout/chevron2"/>
    <dgm:cxn modelId="{1C954A3C-6ED3-4245-BD6F-A96538A76CC1}" srcId="{3FC9EC71-344C-4390-91E3-84FECB6FE20B}" destId="{8405DBDD-6D5C-42C7-8EBE-DD4AB5054A1F}" srcOrd="0" destOrd="0" parTransId="{E89E9701-29D0-46B8-A9BB-7381421EDD76}" sibTransId="{C828779E-CC31-47B7-9B44-F7DE35322672}"/>
    <dgm:cxn modelId="{637288C8-02A7-4A0B-AEE3-8D8611B0B096}" type="presOf" srcId="{8DD4C6BF-B0D2-4A9E-8A82-DE051FD4E00C}" destId="{09759D5C-0D1E-4C4F-93BD-4CA71F6D48C3}" srcOrd="0" destOrd="0" presId="urn:microsoft.com/office/officeart/2005/8/layout/chevron2"/>
    <dgm:cxn modelId="{0ED481F8-F2B1-476B-8775-04C0AB77628F}" type="presOf" srcId="{3FC9EC71-344C-4390-91E3-84FECB6FE20B}" destId="{92F68ADA-B5D3-4C08-934C-AEC46575CBC9}" srcOrd="0" destOrd="0" presId="urn:microsoft.com/office/officeart/2005/8/layout/chevron2"/>
    <dgm:cxn modelId="{F729DD1B-CFDD-4D9D-8D28-93E2801C6F9B}" type="presOf" srcId="{E4C7717E-E73F-4EEA-9826-CD19ED2F6FA8}" destId="{5CD4D270-3A67-4526-93F9-578FD88BAB09}" srcOrd="0" destOrd="0" presId="urn:microsoft.com/office/officeart/2005/8/layout/chevron2"/>
    <dgm:cxn modelId="{82DC5FE3-33B9-4C0F-827C-50E42F05D8EA}" srcId="{FC0FB6FC-681F-4B88-80E4-C1BCB4BC6A20}" destId="{BE5B472A-1624-4B22-8B57-4B61A3989F79}" srcOrd="0" destOrd="0" parTransId="{4329FDD2-84F3-40DA-BEAF-A259FC49D628}" sibTransId="{EA012AD2-4899-4371-AED0-C92510F67371}"/>
    <dgm:cxn modelId="{6BCB1863-B4F7-4548-8BF9-DEFF524C2EBB}" srcId="{28A2CD9A-3B2F-40AD-82FB-334DA3E097F1}" destId="{E4C7717E-E73F-4EEA-9826-CD19ED2F6FA8}" srcOrd="0" destOrd="0" parTransId="{653C0832-A3F8-4D4E-A0B1-1985C25F52C8}" sibTransId="{AE8F71E8-4E57-478A-A6BF-5F406C82893F}"/>
    <dgm:cxn modelId="{D2FB2621-A2D2-4C67-B3FF-E5FEE93B6BD2}" srcId="{FC0FB6FC-681F-4B88-80E4-C1BCB4BC6A20}" destId="{28A2CD9A-3B2F-40AD-82FB-334DA3E097F1}" srcOrd="1" destOrd="0" parTransId="{6F244797-CA86-4006-892F-9BCB38234F5C}" sibTransId="{1F5BCF12-FEF2-480C-94DD-EF4BDCCD1E79}"/>
    <dgm:cxn modelId="{DAB015B5-2084-4573-9678-4156FE57A0B8}" type="presOf" srcId="{FC0FB6FC-681F-4B88-80E4-C1BCB4BC6A20}" destId="{801421CE-DDE0-4818-B9BB-D9310FE0DFF5}" srcOrd="0" destOrd="0" presId="urn:microsoft.com/office/officeart/2005/8/layout/chevron2"/>
    <dgm:cxn modelId="{AADA0978-D173-4182-8688-B741D3D6D528}" type="presOf" srcId="{8405DBDD-6D5C-42C7-8EBE-DD4AB5054A1F}" destId="{46EB3244-F69A-47D3-9F40-CA7091760E81}" srcOrd="0" destOrd="0" presId="urn:microsoft.com/office/officeart/2005/8/layout/chevron2"/>
    <dgm:cxn modelId="{C02E6622-AC58-4163-B8EC-EE23D2247F0D}" type="presOf" srcId="{BE5B472A-1624-4B22-8B57-4B61A3989F79}" destId="{D71DBE23-E98E-40C0-A0F7-C408326B8307}" srcOrd="0" destOrd="0" presId="urn:microsoft.com/office/officeart/2005/8/layout/chevron2"/>
    <dgm:cxn modelId="{C209C8F3-AA6C-4FC8-89A9-8F39FC504F50}" srcId="{FC0FB6FC-681F-4B88-80E4-C1BCB4BC6A20}" destId="{3FC9EC71-344C-4390-91E3-84FECB6FE20B}" srcOrd="2" destOrd="0" parTransId="{3BBBE17C-2BBB-40F5-A4BD-5C5DF0E003E7}" sibTransId="{08798860-49A0-43BD-A8F0-8A2F7DFBD0A0}"/>
    <dgm:cxn modelId="{68183BA3-8E61-4475-A410-FCF752D67AD4}" type="presParOf" srcId="{801421CE-DDE0-4818-B9BB-D9310FE0DFF5}" destId="{1DBA76BE-95D6-47C7-9356-046BE43DD5BB}" srcOrd="0" destOrd="0" presId="urn:microsoft.com/office/officeart/2005/8/layout/chevron2"/>
    <dgm:cxn modelId="{76CCB2F7-3079-4E73-AB5F-D10BDC7EB0F1}" type="presParOf" srcId="{1DBA76BE-95D6-47C7-9356-046BE43DD5BB}" destId="{D71DBE23-E98E-40C0-A0F7-C408326B8307}" srcOrd="0" destOrd="0" presId="urn:microsoft.com/office/officeart/2005/8/layout/chevron2"/>
    <dgm:cxn modelId="{CDD21648-E8FA-484E-A8B2-DF30FBC958C1}" type="presParOf" srcId="{1DBA76BE-95D6-47C7-9356-046BE43DD5BB}" destId="{09759D5C-0D1E-4C4F-93BD-4CA71F6D48C3}" srcOrd="1" destOrd="0" presId="urn:microsoft.com/office/officeart/2005/8/layout/chevron2"/>
    <dgm:cxn modelId="{BB9F05AF-5183-438A-A37D-9CBEA2A4248C}" type="presParOf" srcId="{801421CE-DDE0-4818-B9BB-D9310FE0DFF5}" destId="{237A2533-7A6E-488E-AAD9-6FB0E153645D}" srcOrd="1" destOrd="0" presId="urn:microsoft.com/office/officeart/2005/8/layout/chevron2"/>
    <dgm:cxn modelId="{12D9E3CA-16D0-49F6-83F0-B345220B024C}" type="presParOf" srcId="{801421CE-DDE0-4818-B9BB-D9310FE0DFF5}" destId="{BECCC79F-14B0-4D61-9418-E102F7036B18}" srcOrd="2" destOrd="0" presId="urn:microsoft.com/office/officeart/2005/8/layout/chevron2"/>
    <dgm:cxn modelId="{2F76FEE3-C222-45ED-8895-8FC8C6D57FCF}" type="presParOf" srcId="{BECCC79F-14B0-4D61-9418-E102F7036B18}" destId="{10DC91F9-4A68-4B59-8FBC-8D879ABCF06A}" srcOrd="0" destOrd="0" presId="urn:microsoft.com/office/officeart/2005/8/layout/chevron2"/>
    <dgm:cxn modelId="{C47F13C9-EE6E-4627-A3E5-BAFADA1598DF}" type="presParOf" srcId="{BECCC79F-14B0-4D61-9418-E102F7036B18}" destId="{5CD4D270-3A67-4526-93F9-578FD88BAB09}" srcOrd="1" destOrd="0" presId="urn:microsoft.com/office/officeart/2005/8/layout/chevron2"/>
    <dgm:cxn modelId="{404E96D4-EE18-4695-BC07-2F807C46F8A8}" type="presParOf" srcId="{801421CE-DDE0-4818-B9BB-D9310FE0DFF5}" destId="{716D454D-637A-4706-96A4-BAA5BCC9F02E}" srcOrd="3" destOrd="0" presId="urn:microsoft.com/office/officeart/2005/8/layout/chevron2"/>
    <dgm:cxn modelId="{81DA9557-4B6F-4E15-A6F7-70553ADC6065}" type="presParOf" srcId="{801421CE-DDE0-4818-B9BB-D9310FE0DFF5}" destId="{5BD37320-15BD-4150-953A-A944B856250B}" srcOrd="4" destOrd="0" presId="urn:microsoft.com/office/officeart/2005/8/layout/chevron2"/>
    <dgm:cxn modelId="{F7BDB74C-9803-49CE-9266-74A4E5B9CA49}" type="presParOf" srcId="{5BD37320-15BD-4150-953A-A944B856250B}" destId="{92F68ADA-B5D3-4C08-934C-AEC46575CBC9}" srcOrd="0" destOrd="0" presId="urn:microsoft.com/office/officeart/2005/8/layout/chevron2"/>
    <dgm:cxn modelId="{FACAFF5B-9CA3-4E59-BA62-E43E013172A6}" type="presParOf" srcId="{5BD37320-15BD-4150-953A-A944B856250B}" destId="{46EB3244-F69A-47D3-9F40-CA7091760E8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739C9A-2F31-423D-B51B-0C86AAC8ADD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A45CFA2-98EB-4168-9D34-3C3D4CF94833}">
      <dgm:prSet phldrT="[Text]"/>
      <dgm:spPr/>
      <dgm:t>
        <a:bodyPr/>
        <a:lstStyle/>
        <a:p>
          <a:r>
            <a:rPr lang="en-US" dirty="0" smtClean="0"/>
            <a:t>1</a:t>
          </a:r>
          <a:endParaRPr lang="en-US" dirty="0"/>
        </a:p>
      </dgm:t>
    </dgm:pt>
    <dgm:pt modelId="{E4C22D99-5B71-45FF-B0A6-9FDB3495E012}" type="parTrans" cxnId="{E9EFB6E9-9682-46A4-AC10-D726840E8EC1}">
      <dgm:prSet/>
      <dgm:spPr/>
      <dgm:t>
        <a:bodyPr/>
        <a:lstStyle/>
        <a:p>
          <a:endParaRPr lang="en-US"/>
        </a:p>
      </dgm:t>
    </dgm:pt>
    <dgm:pt modelId="{8E889A41-627F-4A28-9FFE-92BC1E5F6CDA}" type="sibTrans" cxnId="{E9EFB6E9-9682-46A4-AC10-D726840E8EC1}">
      <dgm:prSet/>
      <dgm:spPr/>
      <dgm:t>
        <a:bodyPr/>
        <a:lstStyle/>
        <a:p>
          <a:endParaRPr lang="en-US"/>
        </a:p>
      </dgm:t>
    </dgm:pt>
    <dgm:pt modelId="{7D76D4CB-D174-4BAE-9851-1F2D0984932B}">
      <dgm:prSet phldrT="[Text]"/>
      <dgm:spPr/>
      <dgm:t>
        <a:bodyPr/>
        <a:lstStyle/>
        <a:p>
          <a:r>
            <a:rPr lang="en-US" dirty="0" smtClean="0"/>
            <a:t>Solution</a:t>
          </a:r>
          <a:endParaRPr lang="en-US" dirty="0"/>
        </a:p>
      </dgm:t>
    </dgm:pt>
    <dgm:pt modelId="{54133AC6-4689-47D6-8984-0A2C37C572DE}" type="parTrans" cxnId="{335758DF-79FB-43B8-A0CC-DF84EE1E7A80}">
      <dgm:prSet/>
      <dgm:spPr/>
      <dgm:t>
        <a:bodyPr/>
        <a:lstStyle/>
        <a:p>
          <a:endParaRPr lang="en-US"/>
        </a:p>
      </dgm:t>
    </dgm:pt>
    <dgm:pt modelId="{59EC8382-69FA-4560-BA17-5686BA4158F7}" type="sibTrans" cxnId="{335758DF-79FB-43B8-A0CC-DF84EE1E7A80}">
      <dgm:prSet/>
      <dgm:spPr/>
      <dgm:t>
        <a:bodyPr/>
        <a:lstStyle/>
        <a:p>
          <a:endParaRPr lang="en-US"/>
        </a:p>
      </dgm:t>
    </dgm:pt>
    <dgm:pt modelId="{1849054F-91F4-489B-8500-494968565688}">
      <dgm:prSet phldrT="[Text]"/>
      <dgm:spPr/>
      <dgm:t>
        <a:bodyPr/>
        <a:lstStyle/>
        <a:p>
          <a:r>
            <a:rPr lang="en-US" dirty="0" smtClean="0"/>
            <a:t>2</a:t>
          </a:r>
          <a:endParaRPr lang="en-US" dirty="0"/>
        </a:p>
      </dgm:t>
    </dgm:pt>
    <dgm:pt modelId="{1A295C5C-F0E1-4985-A96E-982F60D56D3B}" type="parTrans" cxnId="{5DEE6BC6-80AF-44D3-A1EC-CE6E7FED69AF}">
      <dgm:prSet/>
      <dgm:spPr/>
      <dgm:t>
        <a:bodyPr/>
        <a:lstStyle/>
        <a:p>
          <a:endParaRPr lang="en-US"/>
        </a:p>
      </dgm:t>
    </dgm:pt>
    <dgm:pt modelId="{F2BD489F-51E3-442F-80DC-5F6153AEEAE5}" type="sibTrans" cxnId="{5DEE6BC6-80AF-44D3-A1EC-CE6E7FED69AF}">
      <dgm:prSet/>
      <dgm:spPr/>
      <dgm:t>
        <a:bodyPr/>
        <a:lstStyle/>
        <a:p>
          <a:endParaRPr lang="en-US"/>
        </a:p>
      </dgm:t>
    </dgm:pt>
    <dgm:pt modelId="{861CF6FD-F710-4E04-B7BA-0F9FAA9E7E0E}">
      <dgm:prSet phldrT="[Text]"/>
      <dgm:spPr/>
      <dgm:t>
        <a:bodyPr/>
        <a:lstStyle/>
        <a:p>
          <a:r>
            <a:rPr lang="en-US" dirty="0" smtClean="0"/>
            <a:t>Suspension</a:t>
          </a:r>
          <a:endParaRPr lang="en-US" dirty="0"/>
        </a:p>
      </dgm:t>
    </dgm:pt>
    <dgm:pt modelId="{4707C551-A509-4D79-A785-CF03CE5C3BDF}" type="parTrans" cxnId="{45AE6FF8-01D9-432F-BBAE-6B277AFD04A9}">
      <dgm:prSet/>
      <dgm:spPr/>
      <dgm:t>
        <a:bodyPr/>
        <a:lstStyle/>
        <a:p>
          <a:endParaRPr lang="en-US"/>
        </a:p>
      </dgm:t>
    </dgm:pt>
    <dgm:pt modelId="{C42FD8A5-AFB6-4297-B55A-401C288A6664}" type="sibTrans" cxnId="{45AE6FF8-01D9-432F-BBAE-6B277AFD04A9}">
      <dgm:prSet/>
      <dgm:spPr/>
      <dgm:t>
        <a:bodyPr/>
        <a:lstStyle/>
        <a:p>
          <a:endParaRPr lang="en-US"/>
        </a:p>
      </dgm:t>
    </dgm:pt>
    <dgm:pt modelId="{52E8AC29-F756-4C25-9BA4-E642687C30BA}">
      <dgm:prSet phldrT="[Text]"/>
      <dgm:spPr/>
      <dgm:t>
        <a:bodyPr/>
        <a:lstStyle/>
        <a:p>
          <a:r>
            <a:rPr lang="en-US" dirty="0" smtClean="0"/>
            <a:t>3</a:t>
          </a:r>
          <a:endParaRPr lang="en-US" dirty="0"/>
        </a:p>
      </dgm:t>
    </dgm:pt>
    <dgm:pt modelId="{1DDEDC6D-6E5D-4E1F-AC83-F0EDE8ED128C}" type="parTrans" cxnId="{C7A2A0AA-59D5-4A2C-B70E-4D5B13490437}">
      <dgm:prSet/>
      <dgm:spPr/>
      <dgm:t>
        <a:bodyPr/>
        <a:lstStyle/>
        <a:p>
          <a:endParaRPr lang="en-US"/>
        </a:p>
      </dgm:t>
    </dgm:pt>
    <dgm:pt modelId="{F7F82038-4F5C-480D-8B47-3AC3F3808795}" type="sibTrans" cxnId="{C7A2A0AA-59D5-4A2C-B70E-4D5B13490437}">
      <dgm:prSet/>
      <dgm:spPr/>
      <dgm:t>
        <a:bodyPr/>
        <a:lstStyle/>
        <a:p>
          <a:endParaRPr lang="en-US"/>
        </a:p>
      </dgm:t>
    </dgm:pt>
    <dgm:pt modelId="{44467534-2545-4E0A-95A4-8990A75FB664}">
      <dgm:prSet phldrT="[Text]"/>
      <dgm:spPr/>
      <dgm:t>
        <a:bodyPr/>
        <a:lstStyle/>
        <a:p>
          <a:r>
            <a:rPr lang="en-US" dirty="0" smtClean="0"/>
            <a:t>Capsules</a:t>
          </a:r>
          <a:endParaRPr lang="en-US" dirty="0"/>
        </a:p>
      </dgm:t>
    </dgm:pt>
    <dgm:pt modelId="{D8845F10-1430-46ED-B14B-B3FA0F090C7F}" type="parTrans" cxnId="{FBD2C2C3-1AA1-46EC-818A-38CAE99BA004}">
      <dgm:prSet/>
      <dgm:spPr/>
      <dgm:t>
        <a:bodyPr/>
        <a:lstStyle/>
        <a:p>
          <a:endParaRPr lang="en-US"/>
        </a:p>
      </dgm:t>
    </dgm:pt>
    <dgm:pt modelId="{1075071C-B711-4EDF-A7A0-F88829B5F076}" type="sibTrans" cxnId="{FBD2C2C3-1AA1-46EC-818A-38CAE99BA004}">
      <dgm:prSet/>
      <dgm:spPr/>
      <dgm:t>
        <a:bodyPr/>
        <a:lstStyle/>
        <a:p>
          <a:endParaRPr lang="en-US"/>
        </a:p>
      </dgm:t>
    </dgm:pt>
    <dgm:pt modelId="{2752FB08-9E47-41FA-AE0E-334303253ABD}" type="pres">
      <dgm:prSet presAssocID="{36739C9A-2F31-423D-B51B-0C86AAC8ADD3}" presName="linearFlow" presStyleCnt="0">
        <dgm:presLayoutVars>
          <dgm:dir/>
          <dgm:animLvl val="lvl"/>
          <dgm:resizeHandles val="exact"/>
        </dgm:presLayoutVars>
      </dgm:prSet>
      <dgm:spPr/>
      <dgm:t>
        <a:bodyPr/>
        <a:lstStyle/>
        <a:p>
          <a:endParaRPr lang="en-US"/>
        </a:p>
      </dgm:t>
    </dgm:pt>
    <dgm:pt modelId="{6B8F7545-976E-4E4F-AD32-A2FDFC2EF0A8}" type="pres">
      <dgm:prSet presAssocID="{5A45CFA2-98EB-4168-9D34-3C3D4CF94833}" presName="composite" presStyleCnt="0"/>
      <dgm:spPr/>
    </dgm:pt>
    <dgm:pt modelId="{F04CF7BD-40CA-4EA2-B725-EA4054FCD22F}" type="pres">
      <dgm:prSet presAssocID="{5A45CFA2-98EB-4168-9D34-3C3D4CF94833}" presName="parentText" presStyleLbl="alignNode1" presStyleIdx="0" presStyleCnt="3">
        <dgm:presLayoutVars>
          <dgm:chMax val="1"/>
          <dgm:bulletEnabled val="1"/>
        </dgm:presLayoutVars>
      </dgm:prSet>
      <dgm:spPr/>
      <dgm:t>
        <a:bodyPr/>
        <a:lstStyle/>
        <a:p>
          <a:endParaRPr lang="en-US"/>
        </a:p>
      </dgm:t>
    </dgm:pt>
    <dgm:pt modelId="{AAB9E715-8D97-48A8-BD90-B689B71BC0B7}" type="pres">
      <dgm:prSet presAssocID="{5A45CFA2-98EB-4168-9D34-3C3D4CF94833}" presName="descendantText" presStyleLbl="alignAcc1" presStyleIdx="0" presStyleCnt="3" custScaleY="100000">
        <dgm:presLayoutVars>
          <dgm:bulletEnabled val="1"/>
        </dgm:presLayoutVars>
      </dgm:prSet>
      <dgm:spPr/>
      <dgm:t>
        <a:bodyPr/>
        <a:lstStyle/>
        <a:p>
          <a:endParaRPr lang="en-US"/>
        </a:p>
      </dgm:t>
    </dgm:pt>
    <dgm:pt modelId="{9363AD0A-A73F-4AC6-811F-D411969261A5}" type="pres">
      <dgm:prSet presAssocID="{8E889A41-627F-4A28-9FFE-92BC1E5F6CDA}" presName="sp" presStyleCnt="0"/>
      <dgm:spPr/>
    </dgm:pt>
    <dgm:pt modelId="{09FF46C4-124E-4476-91A5-75643AF762F2}" type="pres">
      <dgm:prSet presAssocID="{1849054F-91F4-489B-8500-494968565688}" presName="composite" presStyleCnt="0"/>
      <dgm:spPr/>
    </dgm:pt>
    <dgm:pt modelId="{AC2DD5C1-2236-4CD9-8557-3821CA0CC481}" type="pres">
      <dgm:prSet presAssocID="{1849054F-91F4-489B-8500-494968565688}" presName="parentText" presStyleLbl="alignNode1" presStyleIdx="1" presStyleCnt="3">
        <dgm:presLayoutVars>
          <dgm:chMax val="1"/>
          <dgm:bulletEnabled val="1"/>
        </dgm:presLayoutVars>
      </dgm:prSet>
      <dgm:spPr/>
      <dgm:t>
        <a:bodyPr/>
        <a:lstStyle/>
        <a:p>
          <a:endParaRPr lang="en-US"/>
        </a:p>
      </dgm:t>
    </dgm:pt>
    <dgm:pt modelId="{4A7287FD-569D-410C-ABBB-CE23AC61E521}" type="pres">
      <dgm:prSet presAssocID="{1849054F-91F4-489B-8500-494968565688}" presName="descendantText" presStyleLbl="alignAcc1" presStyleIdx="1" presStyleCnt="3" custLinFactNeighborX="-718" custLinFactNeighborY="-836">
        <dgm:presLayoutVars>
          <dgm:bulletEnabled val="1"/>
        </dgm:presLayoutVars>
      </dgm:prSet>
      <dgm:spPr/>
      <dgm:t>
        <a:bodyPr/>
        <a:lstStyle/>
        <a:p>
          <a:endParaRPr lang="en-US"/>
        </a:p>
      </dgm:t>
    </dgm:pt>
    <dgm:pt modelId="{49580779-63CF-4C0F-83EC-B3FF1BF84939}" type="pres">
      <dgm:prSet presAssocID="{F2BD489F-51E3-442F-80DC-5F6153AEEAE5}" presName="sp" presStyleCnt="0"/>
      <dgm:spPr/>
    </dgm:pt>
    <dgm:pt modelId="{137C1D5B-F639-4674-B7AA-6B3C179015BF}" type="pres">
      <dgm:prSet presAssocID="{52E8AC29-F756-4C25-9BA4-E642687C30BA}" presName="composite" presStyleCnt="0"/>
      <dgm:spPr/>
    </dgm:pt>
    <dgm:pt modelId="{73E8A6E6-0A8F-4F32-8D19-AFBF758E32B7}" type="pres">
      <dgm:prSet presAssocID="{52E8AC29-F756-4C25-9BA4-E642687C30BA}" presName="parentText" presStyleLbl="alignNode1" presStyleIdx="2" presStyleCnt="3">
        <dgm:presLayoutVars>
          <dgm:chMax val="1"/>
          <dgm:bulletEnabled val="1"/>
        </dgm:presLayoutVars>
      </dgm:prSet>
      <dgm:spPr/>
      <dgm:t>
        <a:bodyPr/>
        <a:lstStyle/>
        <a:p>
          <a:endParaRPr lang="en-US"/>
        </a:p>
      </dgm:t>
    </dgm:pt>
    <dgm:pt modelId="{A7AE45A3-737C-427D-AADB-01E23FA379C9}" type="pres">
      <dgm:prSet presAssocID="{52E8AC29-F756-4C25-9BA4-E642687C30BA}" presName="descendantText" presStyleLbl="alignAcc1" presStyleIdx="2" presStyleCnt="3">
        <dgm:presLayoutVars>
          <dgm:bulletEnabled val="1"/>
        </dgm:presLayoutVars>
      </dgm:prSet>
      <dgm:spPr/>
      <dgm:t>
        <a:bodyPr/>
        <a:lstStyle/>
        <a:p>
          <a:endParaRPr lang="en-US"/>
        </a:p>
      </dgm:t>
    </dgm:pt>
  </dgm:ptLst>
  <dgm:cxnLst>
    <dgm:cxn modelId="{ECDB5A4C-B798-486B-B2BB-921F3BA3E7FE}" type="presOf" srcId="{44467534-2545-4E0A-95A4-8990A75FB664}" destId="{A7AE45A3-737C-427D-AADB-01E23FA379C9}" srcOrd="0" destOrd="0" presId="urn:microsoft.com/office/officeart/2005/8/layout/chevron2"/>
    <dgm:cxn modelId="{9B6E7C69-E925-4BC5-B478-CAC0834200DB}" type="presOf" srcId="{5A45CFA2-98EB-4168-9D34-3C3D4CF94833}" destId="{F04CF7BD-40CA-4EA2-B725-EA4054FCD22F}" srcOrd="0" destOrd="0" presId="urn:microsoft.com/office/officeart/2005/8/layout/chevron2"/>
    <dgm:cxn modelId="{4B08C33D-57EC-4041-8A2D-B7F1B2780AF8}" type="presOf" srcId="{36739C9A-2F31-423D-B51B-0C86AAC8ADD3}" destId="{2752FB08-9E47-41FA-AE0E-334303253ABD}" srcOrd="0" destOrd="0" presId="urn:microsoft.com/office/officeart/2005/8/layout/chevron2"/>
    <dgm:cxn modelId="{1C4C6DED-B1A5-4989-A436-36808CAFB3F6}" type="presOf" srcId="{861CF6FD-F710-4E04-B7BA-0F9FAA9E7E0E}" destId="{4A7287FD-569D-410C-ABBB-CE23AC61E521}" srcOrd="0" destOrd="0" presId="urn:microsoft.com/office/officeart/2005/8/layout/chevron2"/>
    <dgm:cxn modelId="{FBD2C2C3-1AA1-46EC-818A-38CAE99BA004}" srcId="{52E8AC29-F756-4C25-9BA4-E642687C30BA}" destId="{44467534-2545-4E0A-95A4-8990A75FB664}" srcOrd="0" destOrd="0" parTransId="{D8845F10-1430-46ED-B14B-B3FA0F090C7F}" sibTransId="{1075071C-B711-4EDF-A7A0-F88829B5F076}"/>
    <dgm:cxn modelId="{5DEE6BC6-80AF-44D3-A1EC-CE6E7FED69AF}" srcId="{36739C9A-2F31-423D-B51B-0C86AAC8ADD3}" destId="{1849054F-91F4-489B-8500-494968565688}" srcOrd="1" destOrd="0" parTransId="{1A295C5C-F0E1-4985-A96E-982F60D56D3B}" sibTransId="{F2BD489F-51E3-442F-80DC-5F6153AEEAE5}"/>
    <dgm:cxn modelId="{C7A2A0AA-59D5-4A2C-B70E-4D5B13490437}" srcId="{36739C9A-2F31-423D-B51B-0C86AAC8ADD3}" destId="{52E8AC29-F756-4C25-9BA4-E642687C30BA}" srcOrd="2" destOrd="0" parTransId="{1DDEDC6D-6E5D-4E1F-AC83-F0EDE8ED128C}" sibTransId="{F7F82038-4F5C-480D-8B47-3AC3F3808795}"/>
    <dgm:cxn modelId="{15623377-CEB7-4558-A9DF-D210A4F41077}" type="presOf" srcId="{7D76D4CB-D174-4BAE-9851-1F2D0984932B}" destId="{AAB9E715-8D97-48A8-BD90-B689B71BC0B7}" srcOrd="0" destOrd="0" presId="urn:microsoft.com/office/officeart/2005/8/layout/chevron2"/>
    <dgm:cxn modelId="{335758DF-79FB-43B8-A0CC-DF84EE1E7A80}" srcId="{5A45CFA2-98EB-4168-9D34-3C3D4CF94833}" destId="{7D76D4CB-D174-4BAE-9851-1F2D0984932B}" srcOrd="0" destOrd="0" parTransId="{54133AC6-4689-47D6-8984-0A2C37C572DE}" sibTransId="{59EC8382-69FA-4560-BA17-5686BA4158F7}"/>
    <dgm:cxn modelId="{D6F26723-56FF-453D-9E68-471E22E1635E}" type="presOf" srcId="{52E8AC29-F756-4C25-9BA4-E642687C30BA}" destId="{73E8A6E6-0A8F-4F32-8D19-AFBF758E32B7}" srcOrd="0" destOrd="0" presId="urn:microsoft.com/office/officeart/2005/8/layout/chevron2"/>
    <dgm:cxn modelId="{17225F0F-81B3-451D-A678-6C5A66C28417}" type="presOf" srcId="{1849054F-91F4-489B-8500-494968565688}" destId="{AC2DD5C1-2236-4CD9-8557-3821CA0CC481}" srcOrd="0" destOrd="0" presId="urn:microsoft.com/office/officeart/2005/8/layout/chevron2"/>
    <dgm:cxn modelId="{E9EFB6E9-9682-46A4-AC10-D726840E8EC1}" srcId="{36739C9A-2F31-423D-B51B-0C86AAC8ADD3}" destId="{5A45CFA2-98EB-4168-9D34-3C3D4CF94833}" srcOrd="0" destOrd="0" parTransId="{E4C22D99-5B71-45FF-B0A6-9FDB3495E012}" sibTransId="{8E889A41-627F-4A28-9FFE-92BC1E5F6CDA}"/>
    <dgm:cxn modelId="{45AE6FF8-01D9-432F-BBAE-6B277AFD04A9}" srcId="{1849054F-91F4-489B-8500-494968565688}" destId="{861CF6FD-F710-4E04-B7BA-0F9FAA9E7E0E}" srcOrd="0" destOrd="0" parTransId="{4707C551-A509-4D79-A785-CF03CE5C3BDF}" sibTransId="{C42FD8A5-AFB6-4297-B55A-401C288A6664}"/>
    <dgm:cxn modelId="{42957D9E-C458-4B50-A5BE-4F39CA705BD8}" type="presParOf" srcId="{2752FB08-9E47-41FA-AE0E-334303253ABD}" destId="{6B8F7545-976E-4E4F-AD32-A2FDFC2EF0A8}" srcOrd="0" destOrd="0" presId="urn:microsoft.com/office/officeart/2005/8/layout/chevron2"/>
    <dgm:cxn modelId="{E580B16C-7E60-4129-A5E6-CDF6B07A1C39}" type="presParOf" srcId="{6B8F7545-976E-4E4F-AD32-A2FDFC2EF0A8}" destId="{F04CF7BD-40CA-4EA2-B725-EA4054FCD22F}" srcOrd="0" destOrd="0" presId="urn:microsoft.com/office/officeart/2005/8/layout/chevron2"/>
    <dgm:cxn modelId="{11A3BBE3-EC2C-4E9A-90D9-CCD59438AFD6}" type="presParOf" srcId="{6B8F7545-976E-4E4F-AD32-A2FDFC2EF0A8}" destId="{AAB9E715-8D97-48A8-BD90-B689B71BC0B7}" srcOrd="1" destOrd="0" presId="urn:microsoft.com/office/officeart/2005/8/layout/chevron2"/>
    <dgm:cxn modelId="{2B914C84-75A8-4489-A2B0-6599C2E132E7}" type="presParOf" srcId="{2752FB08-9E47-41FA-AE0E-334303253ABD}" destId="{9363AD0A-A73F-4AC6-811F-D411969261A5}" srcOrd="1" destOrd="0" presId="urn:microsoft.com/office/officeart/2005/8/layout/chevron2"/>
    <dgm:cxn modelId="{D70416EE-D992-4BE3-88F1-7A19F2249340}" type="presParOf" srcId="{2752FB08-9E47-41FA-AE0E-334303253ABD}" destId="{09FF46C4-124E-4476-91A5-75643AF762F2}" srcOrd="2" destOrd="0" presId="urn:microsoft.com/office/officeart/2005/8/layout/chevron2"/>
    <dgm:cxn modelId="{DBAEA644-EF15-4621-9A20-93AD96F852B9}" type="presParOf" srcId="{09FF46C4-124E-4476-91A5-75643AF762F2}" destId="{AC2DD5C1-2236-4CD9-8557-3821CA0CC481}" srcOrd="0" destOrd="0" presId="urn:microsoft.com/office/officeart/2005/8/layout/chevron2"/>
    <dgm:cxn modelId="{355AC4EC-9E68-4284-A40E-482BE13357E5}" type="presParOf" srcId="{09FF46C4-124E-4476-91A5-75643AF762F2}" destId="{4A7287FD-569D-410C-ABBB-CE23AC61E521}" srcOrd="1" destOrd="0" presId="urn:microsoft.com/office/officeart/2005/8/layout/chevron2"/>
    <dgm:cxn modelId="{C385053D-32A5-4AB3-9198-99A86C68A465}" type="presParOf" srcId="{2752FB08-9E47-41FA-AE0E-334303253ABD}" destId="{49580779-63CF-4C0F-83EC-B3FF1BF84939}" srcOrd="3" destOrd="0" presId="urn:microsoft.com/office/officeart/2005/8/layout/chevron2"/>
    <dgm:cxn modelId="{7980E4DF-EEDF-4F9A-BC0C-94F1716420C5}" type="presParOf" srcId="{2752FB08-9E47-41FA-AE0E-334303253ABD}" destId="{137C1D5B-F639-4674-B7AA-6B3C179015BF}" srcOrd="4" destOrd="0" presId="urn:microsoft.com/office/officeart/2005/8/layout/chevron2"/>
    <dgm:cxn modelId="{80229B67-4589-4D1F-BC2C-7C31392E7960}" type="presParOf" srcId="{137C1D5B-F639-4674-B7AA-6B3C179015BF}" destId="{73E8A6E6-0A8F-4F32-8D19-AFBF758E32B7}" srcOrd="0" destOrd="0" presId="urn:microsoft.com/office/officeart/2005/8/layout/chevron2"/>
    <dgm:cxn modelId="{35BB25F3-8631-4667-A848-9CEC3D44A648}" type="presParOf" srcId="{137C1D5B-F639-4674-B7AA-6B3C179015BF}" destId="{A7AE45A3-737C-427D-AADB-01E23FA379C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DBE23-E98E-40C0-A0F7-C408326B8307}">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4</a:t>
          </a:r>
          <a:endParaRPr lang="en-US" sz="3400" kern="1200" dirty="0"/>
        </a:p>
      </dsp:txBody>
      <dsp:txXfrm rot="-5400000">
        <a:off x="1" y="573596"/>
        <a:ext cx="1146297" cy="491270"/>
      </dsp:txXfrm>
    </dsp:sp>
    <dsp:sp modelId="{09759D5C-0D1E-4C4F-93BD-4CA71F6D48C3}">
      <dsp:nvSpPr>
        <dsp:cNvPr id="0" name=""/>
        <dsp:cNvSpPr/>
      </dsp:nvSpPr>
      <dsp:spPr>
        <a:xfrm rot="5400000">
          <a:off x="2060239" y="-913494"/>
          <a:ext cx="1064418" cy="2892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Tablets</a:t>
          </a:r>
          <a:endParaRPr lang="en-US" sz="3200" kern="1200" dirty="0"/>
        </a:p>
      </dsp:txBody>
      <dsp:txXfrm rot="-5400000">
        <a:off x="1146298" y="52408"/>
        <a:ext cx="2840341" cy="960496"/>
      </dsp:txXfrm>
    </dsp:sp>
    <dsp:sp modelId="{10DC91F9-4A68-4B59-8FBC-8D879ABCF06A}">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5</a:t>
          </a:r>
          <a:endParaRPr lang="en-US" sz="3400" kern="1200" dirty="0"/>
        </a:p>
      </dsp:txBody>
      <dsp:txXfrm rot="-5400000">
        <a:off x="1" y="2017346"/>
        <a:ext cx="1146297" cy="491270"/>
      </dsp:txXfrm>
    </dsp:sp>
    <dsp:sp modelId="{5CD4D270-3A67-4526-93F9-578FD88BAB09}">
      <dsp:nvSpPr>
        <dsp:cNvPr id="0" name=""/>
        <dsp:cNvSpPr/>
      </dsp:nvSpPr>
      <dsp:spPr>
        <a:xfrm rot="5400000">
          <a:off x="2060239" y="530255"/>
          <a:ext cx="1064418" cy="2892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Coated Tablets</a:t>
          </a:r>
          <a:endParaRPr lang="en-US" sz="3200" kern="1200" dirty="0"/>
        </a:p>
      </dsp:txBody>
      <dsp:txXfrm rot="-5400000">
        <a:off x="1146298" y="1496158"/>
        <a:ext cx="2840341" cy="960496"/>
      </dsp:txXfrm>
    </dsp:sp>
    <dsp:sp modelId="{92F68ADA-B5D3-4C08-934C-AEC46575CBC9}">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6</a:t>
          </a:r>
          <a:endParaRPr lang="en-US" sz="3400" kern="1200" dirty="0"/>
        </a:p>
      </dsp:txBody>
      <dsp:txXfrm rot="-5400000">
        <a:off x="1" y="3461096"/>
        <a:ext cx="1146297" cy="491270"/>
      </dsp:txXfrm>
    </dsp:sp>
    <dsp:sp modelId="{46EB3244-F69A-47D3-9F40-CA7091760E81}">
      <dsp:nvSpPr>
        <dsp:cNvPr id="0" name=""/>
        <dsp:cNvSpPr/>
      </dsp:nvSpPr>
      <dsp:spPr>
        <a:xfrm rot="5400000">
          <a:off x="2060239" y="1961520"/>
          <a:ext cx="1064418" cy="2892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Controlled Release tablets</a:t>
          </a:r>
          <a:endParaRPr lang="en-US" sz="3200" kern="1200" dirty="0"/>
        </a:p>
      </dsp:txBody>
      <dsp:txXfrm rot="-5400000">
        <a:off x="1146298" y="2927423"/>
        <a:ext cx="2840341" cy="960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CF7BD-40CA-4EA2-B725-EA4054FCD22F}">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1</a:t>
          </a:r>
          <a:endParaRPr lang="en-US" sz="3400" kern="1200" dirty="0"/>
        </a:p>
      </dsp:txBody>
      <dsp:txXfrm rot="-5400000">
        <a:off x="1" y="573596"/>
        <a:ext cx="1146297" cy="491270"/>
      </dsp:txXfrm>
    </dsp:sp>
    <dsp:sp modelId="{AAB9E715-8D97-48A8-BD90-B689B71BC0B7}">
      <dsp:nvSpPr>
        <dsp:cNvPr id="0" name=""/>
        <dsp:cNvSpPr/>
      </dsp:nvSpPr>
      <dsp:spPr>
        <a:xfrm rot="5400000">
          <a:off x="2060239" y="-913494"/>
          <a:ext cx="1064418" cy="2892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smtClean="0"/>
            <a:t>Solution</a:t>
          </a:r>
          <a:endParaRPr lang="en-US" sz="3100" kern="1200" dirty="0"/>
        </a:p>
      </dsp:txBody>
      <dsp:txXfrm rot="-5400000">
        <a:off x="1146298" y="52408"/>
        <a:ext cx="2840341" cy="960496"/>
      </dsp:txXfrm>
    </dsp:sp>
    <dsp:sp modelId="{AC2DD5C1-2236-4CD9-8557-3821CA0CC481}">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2</a:t>
          </a:r>
          <a:endParaRPr lang="en-US" sz="3400" kern="1200" dirty="0"/>
        </a:p>
      </dsp:txBody>
      <dsp:txXfrm rot="-5400000">
        <a:off x="1" y="2017346"/>
        <a:ext cx="1146297" cy="491270"/>
      </dsp:txXfrm>
    </dsp:sp>
    <dsp:sp modelId="{4A7287FD-569D-410C-ABBB-CE23AC61E521}">
      <dsp:nvSpPr>
        <dsp:cNvPr id="0" name=""/>
        <dsp:cNvSpPr/>
      </dsp:nvSpPr>
      <dsp:spPr>
        <a:xfrm rot="5400000">
          <a:off x="2039472" y="521357"/>
          <a:ext cx="1064418" cy="2892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smtClean="0"/>
            <a:t>Suspension</a:t>
          </a:r>
          <a:endParaRPr lang="en-US" sz="3100" kern="1200" dirty="0"/>
        </a:p>
      </dsp:txBody>
      <dsp:txXfrm rot="-5400000">
        <a:off x="1125531" y="1487260"/>
        <a:ext cx="2840341" cy="960496"/>
      </dsp:txXfrm>
    </dsp:sp>
    <dsp:sp modelId="{73E8A6E6-0A8F-4F32-8D19-AFBF758E32B7}">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3</a:t>
          </a:r>
          <a:endParaRPr lang="en-US" sz="3400" kern="1200" dirty="0"/>
        </a:p>
      </dsp:txBody>
      <dsp:txXfrm rot="-5400000">
        <a:off x="1" y="3461096"/>
        <a:ext cx="1146297" cy="491270"/>
      </dsp:txXfrm>
    </dsp:sp>
    <dsp:sp modelId="{A7AE45A3-737C-427D-AADB-01E23FA379C9}">
      <dsp:nvSpPr>
        <dsp:cNvPr id="0" name=""/>
        <dsp:cNvSpPr/>
      </dsp:nvSpPr>
      <dsp:spPr>
        <a:xfrm rot="5400000">
          <a:off x="2060239" y="1974005"/>
          <a:ext cx="1064418" cy="2892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smtClean="0"/>
            <a:t>Capsules</a:t>
          </a:r>
          <a:endParaRPr lang="en-US" sz="3100" kern="1200" dirty="0"/>
        </a:p>
      </dsp:txBody>
      <dsp:txXfrm rot="-5400000">
        <a:off x="1146298" y="2939908"/>
        <a:ext cx="2840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charset="0"/>
              </a:defRPr>
            </a:lvl1pPr>
          </a:lstStyle>
          <a:p>
            <a:pPr>
              <a:defRPr/>
            </a:pPr>
            <a:endParaRPr lang="en-US"/>
          </a:p>
        </p:txBody>
      </p:sp>
      <p:sp>
        <p:nvSpPr>
          <p:cNvPr id="8909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latin typeface="Arial" charset="0"/>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909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charset="0"/>
              </a:defRPr>
            </a:lvl1pPr>
          </a:lstStyle>
          <a:p>
            <a:pPr>
              <a:defRPr/>
            </a:pPr>
            <a:endParaRPr lang="en-US"/>
          </a:p>
        </p:txBody>
      </p:sp>
      <p:sp>
        <p:nvSpPr>
          <p:cNvPr id="8909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eaLnBrk="1" hangingPunct="1">
              <a:defRPr sz="1200">
                <a:latin typeface="Arial" charset="0"/>
              </a:defRPr>
            </a:lvl1pPr>
          </a:lstStyle>
          <a:p>
            <a:pPr>
              <a:defRPr/>
            </a:pPr>
            <a:fld id="{5099C66D-A38A-4870-B37C-B4321D56FC0C}" type="slidenum">
              <a:rPr lang="ar-SA"/>
              <a:pPr>
                <a:defRPr/>
              </a:pPr>
              <a:t>‹#›</a:t>
            </a:fld>
            <a:endParaRPr lang="en-US"/>
          </a:p>
        </p:txBody>
      </p:sp>
    </p:spTree>
    <p:extLst>
      <p:ext uri="{BB962C8B-B14F-4D97-AF65-F5344CB8AC3E}">
        <p14:creationId xmlns:p14="http://schemas.microsoft.com/office/powerpoint/2010/main" val="170507690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smtClean="0"/>
          </a:p>
        </p:txBody>
      </p:sp>
      <p:sp>
        <p:nvSpPr>
          <p:cNvPr id="76804" name="Slide Number Placeholder 3"/>
          <p:cNvSpPr>
            <a:spLocks noGrp="1"/>
          </p:cNvSpPr>
          <p:nvPr>
            <p:ph type="sldNum" sz="quarter" idx="5"/>
          </p:nvPr>
        </p:nvSpPr>
        <p:spPr>
          <a:noFill/>
        </p:spPr>
        <p:txBody>
          <a:bodyPr/>
          <a:lstStyle/>
          <a:p>
            <a:fld id="{12C7E9E5-134F-4CE9-9A9F-4D33422E3409}" type="slidenum">
              <a:rPr lang="ar-JO" smtClean="0"/>
              <a:pPr/>
              <a:t>1</a:t>
            </a:fld>
            <a:endParaRPr lang="en-US" smtClean="0"/>
          </a:p>
        </p:txBody>
      </p:sp>
    </p:spTree>
    <p:extLst>
      <p:ext uri="{BB962C8B-B14F-4D97-AF65-F5344CB8AC3E}">
        <p14:creationId xmlns:p14="http://schemas.microsoft.com/office/powerpoint/2010/main" val="351948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smtClean="0"/>
          </a:p>
        </p:txBody>
      </p:sp>
      <p:sp>
        <p:nvSpPr>
          <p:cNvPr id="84996" name="Slide Number Placeholder 3"/>
          <p:cNvSpPr>
            <a:spLocks noGrp="1"/>
          </p:cNvSpPr>
          <p:nvPr>
            <p:ph type="sldNum" sz="quarter" idx="5"/>
          </p:nvPr>
        </p:nvSpPr>
        <p:spPr>
          <a:noFill/>
        </p:spPr>
        <p:txBody>
          <a:bodyPr/>
          <a:lstStyle/>
          <a:p>
            <a:pPr algn="r" rtl="0" eaLnBrk="0" hangingPunct="0"/>
            <a:fld id="{3AD456B9-DEA5-4818-A108-125F83E2A26F}" type="slidenum">
              <a:rPr lang="ar-JO" smtClean="0">
                <a:solidFill>
                  <a:srgbClr val="000000"/>
                </a:solidFill>
                <a:latin typeface="Garamond" pitchFamily="18" charset="0"/>
              </a:rPr>
              <a:pPr algn="r" rtl="0" eaLnBrk="0" hangingPunct="0"/>
              <a:t>23</a:t>
            </a:fld>
            <a:endParaRPr lang="en-US" smtClean="0">
              <a:solidFill>
                <a:srgbClr val="000000"/>
              </a:solidFill>
              <a:latin typeface="Garamond" pitchFamily="18" charset="0"/>
            </a:endParaRPr>
          </a:p>
        </p:txBody>
      </p:sp>
    </p:spTree>
    <p:extLst>
      <p:ext uri="{BB962C8B-B14F-4D97-AF65-F5344CB8AC3E}">
        <p14:creationId xmlns:p14="http://schemas.microsoft.com/office/powerpoint/2010/main" val="173302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pPr algn="r" rtl="0" eaLnBrk="0" hangingPunct="0"/>
            <a:fld id="{0C9306F7-74A8-4B22-BC63-2A1CB8366828}" type="slidenum">
              <a:rPr lang="ar-JO" smtClean="0">
                <a:solidFill>
                  <a:srgbClr val="000000"/>
                </a:solidFill>
                <a:latin typeface="Garamond" pitchFamily="18" charset="0"/>
              </a:rPr>
              <a:pPr algn="r" rtl="0" eaLnBrk="0" hangingPunct="0"/>
              <a:t>24</a:t>
            </a:fld>
            <a:endParaRPr lang="en-US" smtClean="0">
              <a:solidFill>
                <a:srgbClr val="000000"/>
              </a:solidFill>
              <a:latin typeface="Garamond" pitchFamily="18" charset="0"/>
            </a:endParaRPr>
          </a:p>
        </p:txBody>
      </p:sp>
    </p:spTree>
    <p:extLst>
      <p:ext uri="{BB962C8B-B14F-4D97-AF65-F5344CB8AC3E}">
        <p14:creationId xmlns:p14="http://schemas.microsoft.com/office/powerpoint/2010/main" val="45530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algn="r" rtl="0" eaLnBrk="0" hangingPunct="0"/>
            <a:fld id="{A6A2F9EB-7E07-469E-97A6-9B1C49680CCC}" type="slidenum">
              <a:rPr lang="ar-JO" smtClean="0">
                <a:solidFill>
                  <a:srgbClr val="000000"/>
                </a:solidFill>
                <a:latin typeface="Garamond" pitchFamily="18" charset="0"/>
              </a:rPr>
              <a:pPr algn="r" rtl="0" eaLnBrk="0" hangingPunct="0"/>
              <a:t>25</a:t>
            </a:fld>
            <a:endParaRPr lang="en-US" smtClean="0">
              <a:solidFill>
                <a:srgbClr val="000000"/>
              </a:solidFill>
              <a:latin typeface="Garamond"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15988" y="4344988"/>
            <a:ext cx="5026025" cy="4113212"/>
          </a:xfrm>
          <a:noFill/>
          <a:ln/>
        </p:spPr>
        <p:txBody>
          <a:bodyPr/>
          <a:lstStyle/>
          <a:p>
            <a:pPr eaLnBrk="1" hangingPunct="1">
              <a:buFontTx/>
              <a:buChar char="•"/>
            </a:pPr>
            <a:endParaRPr lang="en-US" smtClean="0"/>
          </a:p>
        </p:txBody>
      </p:sp>
    </p:spTree>
    <p:extLst>
      <p:ext uri="{BB962C8B-B14F-4D97-AF65-F5344CB8AC3E}">
        <p14:creationId xmlns:p14="http://schemas.microsoft.com/office/powerpoint/2010/main" val="2221672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algn="r" rtl="0" eaLnBrk="0" hangingPunct="0"/>
            <a:fld id="{C818A319-3ABF-49B7-BDEC-CEF17D9FC21D}" type="slidenum">
              <a:rPr lang="ar-JO" smtClean="0">
                <a:solidFill>
                  <a:srgbClr val="000000"/>
                </a:solidFill>
                <a:latin typeface="Garamond" pitchFamily="18" charset="0"/>
              </a:rPr>
              <a:pPr algn="r" rtl="0" eaLnBrk="0" hangingPunct="0"/>
              <a:t>28</a:t>
            </a:fld>
            <a:endParaRPr lang="en-US" smtClean="0">
              <a:solidFill>
                <a:srgbClr val="000000"/>
              </a:solidFill>
              <a:latin typeface="Garamond"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5988" y="4344988"/>
            <a:ext cx="5026025" cy="4113212"/>
          </a:xfrm>
          <a:noFill/>
          <a:ln/>
        </p:spPr>
        <p:txBody>
          <a:bodyPr/>
          <a:lstStyle/>
          <a:p>
            <a:pPr eaLnBrk="1" hangingPunct="1">
              <a:buFontTx/>
              <a:buChar char="•"/>
            </a:pPr>
            <a:endParaRPr lang="en-US" smtClean="0"/>
          </a:p>
        </p:txBody>
      </p:sp>
    </p:spTree>
    <p:extLst>
      <p:ext uri="{BB962C8B-B14F-4D97-AF65-F5344CB8AC3E}">
        <p14:creationId xmlns:p14="http://schemas.microsoft.com/office/powerpoint/2010/main" val="1708757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algn="just" rtl="0">
              <a:lnSpc>
                <a:spcPct val="80000"/>
              </a:lnSpc>
            </a:pPr>
            <a:r>
              <a:rPr lang="en-US" dirty="0" smtClean="0"/>
              <a:t>When the repulsion energy is high, the potential barrier is also high, and collision of the particles is opposed.</a:t>
            </a:r>
          </a:p>
          <a:p>
            <a:pPr algn="just" rtl="0">
              <a:lnSpc>
                <a:spcPct val="80000"/>
              </a:lnSpc>
            </a:pPr>
            <a:r>
              <a:rPr lang="en-US" dirty="0" smtClean="0"/>
              <a:t>The system remain de-flocculated, and when sedimentation is complete, the particles form a close packed arrangement with the smaller particles filling the voids between the larger ones. Those particles lowest in the sediment are gradually pressed together by the weight of the ones above; the energy barrier is thus overcome, allowing the particles to come into close contact with each other. </a:t>
            </a:r>
          </a:p>
          <a:p>
            <a:pPr algn="just" rtl="0">
              <a:lnSpc>
                <a:spcPct val="80000"/>
              </a:lnSpc>
            </a:pPr>
            <a:r>
              <a:rPr lang="en-US" dirty="0" smtClean="0"/>
              <a:t>In order to re-suspend and re-disperse these particles, it is again necessary to overcome the high energy barrier, this is not easy to achieve by agitation, the particles tend to remain strongly attracted to each other and form a hard cake.</a:t>
            </a:r>
          </a:p>
          <a:p>
            <a:pPr algn="just" rtl="0">
              <a:lnSpc>
                <a:spcPct val="80000"/>
              </a:lnSpc>
            </a:pPr>
            <a:r>
              <a:rPr lang="en-US" dirty="0" smtClean="0"/>
              <a:t>When the particles are flocculated, the energy barrier is still too large to be surmounted, and so the approaching particle resides in the second energy minimum, which is at a distance of separation of perhaps </a:t>
            </a:r>
            <a:r>
              <a:rPr lang="en-US" dirty="0" smtClean="0">
                <a:solidFill>
                  <a:srgbClr val="FFFF00"/>
                </a:solidFill>
              </a:rPr>
              <a:t>1000, to 2000 A.</a:t>
            </a:r>
            <a:r>
              <a:rPr lang="en-US" dirty="0" smtClean="0"/>
              <a:t> this distance is sufficient to form the loosely structural flocks.</a:t>
            </a:r>
          </a:p>
          <a:p>
            <a:pPr algn="l" rtl="0" eaLnBrk="1" hangingPunct="1"/>
            <a:endParaRPr lang="en-US" dirty="0" smtClean="0"/>
          </a:p>
        </p:txBody>
      </p:sp>
      <p:sp>
        <p:nvSpPr>
          <p:cNvPr id="89092"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algn="r" eaLnBrk="0" hangingPunct="0"/>
            <a:fld id="{CDCC1564-9F08-44CD-A150-B9B8A0283D9C}" type="slidenum">
              <a:rPr lang="ar-JO" sz="1200">
                <a:solidFill>
                  <a:srgbClr val="000000"/>
                </a:solidFill>
              </a:rPr>
              <a:pPr algn="r" eaLnBrk="0" hangingPunct="0"/>
              <a:t>29</a:t>
            </a:fld>
            <a:endParaRPr lang="en-US" sz="1200">
              <a:solidFill>
                <a:srgbClr val="000000"/>
              </a:solidFill>
            </a:endParaRPr>
          </a:p>
        </p:txBody>
      </p:sp>
    </p:spTree>
    <p:extLst>
      <p:ext uri="{BB962C8B-B14F-4D97-AF65-F5344CB8AC3E}">
        <p14:creationId xmlns:p14="http://schemas.microsoft.com/office/powerpoint/2010/main" val="4134220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smtClean="0"/>
          </a:p>
        </p:txBody>
      </p:sp>
      <p:sp>
        <p:nvSpPr>
          <p:cNvPr id="90116"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algn="r" eaLnBrk="0" hangingPunct="0"/>
            <a:fld id="{71817EB8-39D4-4525-AC43-D62924E7FE79}" type="slidenum">
              <a:rPr lang="ar-JO" sz="1200">
                <a:solidFill>
                  <a:srgbClr val="000000"/>
                </a:solidFill>
              </a:rPr>
              <a:pPr algn="r" eaLnBrk="0" hangingPunct="0"/>
              <a:t>30</a:t>
            </a:fld>
            <a:endParaRPr lang="en-US" sz="1200">
              <a:solidFill>
                <a:srgbClr val="000000"/>
              </a:solidFill>
            </a:endParaRPr>
          </a:p>
        </p:txBody>
      </p:sp>
    </p:spTree>
    <p:extLst>
      <p:ext uri="{BB962C8B-B14F-4D97-AF65-F5344CB8AC3E}">
        <p14:creationId xmlns:p14="http://schemas.microsoft.com/office/powerpoint/2010/main" val="516103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smtClean="0"/>
          </a:p>
        </p:txBody>
      </p:sp>
      <p:sp>
        <p:nvSpPr>
          <p:cNvPr id="91140" name="Slide Number Placeholder 3"/>
          <p:cNvSpPr>
            <a:spLocks noGrp="1"/>
          </p:cNvSpPr>
          <p:nvPr>
            <p:ph type="sldNum" sz="quarter" idx="5"/>
          </p:nvPr>
        </p:nvSpPr>
        <p:spPr>
          <a:noFill/>
        </p:spPr>
        <p:txBody>
          <a:bodyPr/>
          <a:lstStyle/>
          <a:p>
            <a:pPr algn="r" rtl="0" eaLnBrk="0" hangingPunct="0"/>
            <a:fld id="{1E8EE3E1-E3F4-44DF-998F-DE227D28F1CD}" type="slidenum">
              <a:rPr lang="ar-JO" smtClean="0">
                <a:solidFill>
                  <a:srgbClr val="000000"/>
                </a:solidFill>
                <a:latin typeface="Garamond" pitchFamily="18" charset="0"/>
              </a:rPr>
              <a:pPr algn="r" rtl="0" eaLnBrk="0" hangingPunct="0"/>
              <a:t>31</a:t>
            </a:fld>
            <a:endParaRPr lang="en-US" smtClean="0">
              <a:solidFill>
                <a:srgbClr val="000000"/>
              </a:solidFill>
              <a:latin typeface="Garamond" pitchFamily="18" charset="0"/>
            </a:endParaRPr>
          </a:p>
        </p:txBody>
      </p:sp>
    </p:spTree>
    <p:extLst>
      <p:ext uri="{BB962C8B-B14F-4D97-AF65-F5344CB8AC3E}">
        <p14:creationId xmlns:p14="http://schemas.microsoft.com/office/powerpoint/2010/main" val="2376580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p>
        </p:txBody>
      </p:sp>
      <p:sp>
        <p:nvSpPr>
          <p:cNvPr id="92164" name="Slide Number Placeholder 3"/>
          <p:cNvSpPr>
            <a:spLocks noGrp="1"/>
          </p:cNvSpPr>
          <p:nvPr>
            <p:ph type="sldNum" sz="quarter" idx="5"/>
          </p:nvPr>
        </p:nvSpPr>
        <p:spPr>
          <a:noFill/>
        </p:spPr>
        <p:txBody>
          <a:bodyPr/>
          <a:lstStyle/>
          <a:p>
            <a:fld id="{0F273E02-7745-478A-BF06-25FAA9047B59}" type="slidenum">
              <a:rPr lang="ar-JO" smtClean="0"/>
              <a:pPr/>
              <a:t>32</a:t>
            </a:fld>
            <a:endParaRPr lang="en-US" smtClean="0"/>
          </a:p>
        </p:txBody>
      </p:sp>
    </p:spTree>
    <p:extLst>
      <p:ext uri="{BB962C8B-B14F-4D97-AF65-F5344CB8AC3E}">
        <p14:creationId xmlns:p14="http://schemas.microsoft.com/office/powerpoint/2010/main" val="3791892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D0CCAA0C-7B2C-4BF0-BE73-9901DDC2EBAD}" type="slidenum">
              <a:rPr lang="ar-JO" smtClean="0"/>
              <a:pPr/>
              <a:t>33</a:t>
            </a:fld>
            <a:endParaRPr lang="en-US" smtClean="0"/>
          </a:p>
        </p:txBody>
      </p:sp>
    </p:spTree>
    <p:extLst>
      <p:ext uri="{BB962C8B-B14F-4D97-AF65-F5344CB8AC3E}">
        <p14:creationId xmlns:p14="http://schemas.microsoft.com/office/powerpoint/2010/main" val="3252036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algn="just" eaLnBrk="1" hangingPunct="1"/>
            <a:r>
              <a:rPr lang="en-US" sz="1300" smtClean="0">
                <a:solidFill>
                  <a:srgbClr val="FFFF00"/>
                </a:solidFill>
              </a:rPr>
              <a:t>The critical radius (</a:t>
            </a:r>
            <a:r>
              <a:rPr lang="en-US" sz="1300" b="1" i="1" smtClean="0">
                <a:solidFill>
                  <a:srgbClr val="FFFF00"/>
                </a:solidFill>
              </a:rPr>
              <a:t>r</a:t>
            </a:r>
            <a:r>
              <a:rPr lang="en-US" sz="1300" smtClean="0">
                <a:solidFill>
                  <a:srgbClr val="FFFF00"/>
                </a:solidFill>
              </a:rPr>
              <a:t> ) </a:t>
            </a:r>
          </a:p>
          <a:p>
            <a:pPr algn="just" eaLnBrk="1" hangingPunct="1"/>
            <a:r>
              <a:rPr lang="en-US" sz="1300" smtClean="0"/>
              <a:t>The radium of particle below which particles will be kept in suspension by kinetic bombardment of the particles by the molecules of the suspending medium.</a:t>
            </a:r>
          </a:p>
          <a:p>
            <a:pPr algn="l" rtl="0" eaLnBrk="1" hangingPunct="1"/>
            <a:endParaRPr lang="en-US" smtClean="0"/>
          </a:p>
        </p:txBody>
      </p:sp>
      <p:sp>
        <p:nvSpPr>
          <p:cNvPr id="94212" name="Slide Number Placeholder 3"/>
          <p:cNvSpPr>
            <a:spLocks noGrp="1"/>
          </p:cNvSpPr>
          <p:nvPr>
            <p:ph type="sldNum" sz="quarter" idx="5"/>
          </p:nvPr>
        </p:nvSpPr>
        <p:spPr>
          <a:noFill/>
        </p:spPr>
        <p:txBody>
          <a:bodyPr/>
          <a:lstStyle/>
          <a:p>
            <a:pPr algn="r" rtl="0" eaLnBrk="0" hangingPunct="0"/>
            <a:fld id="{29E24322-1962-4C3A-B287-16E88C03C973}" type="slidenum">
              <a:rPr lang="ar-JO" smtClean="0">
                <a:solidFill>
                  <a:srgbClr val="000000"/>
                </a:solidFill>
                <a:latin typeface="Garamond" pitchFamily="18" charset="0"/>
              </a:rPr>
              <a:pPr algn="r" rtl="0" eaLnBrk="0" hangingPunct="0"/>
              <a:t>34</a:t>
            </a:fld>
            <a:endParaRPr lang="en-US" smtClean="0">
              <a:solidFill>
                <a:srgbClr val="000000"/>
              </a:solidFill>
              <a:latin typeface="Garamond" pitchFamily="18" charset="0"/>
            </a:endParaRPr>
          </a:p>
        </p:txBody>
      </p:sp>
    </p:spTree>
    <p:extLst>
      <p:ext uri="{BB962C8B-B14F-4D97-AF65-F5344CB8AC3E}">
        <p14:creationId xmlns:p14="http://schemas.microsoft.com/office/powerpoint/2010/main" val="6925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p>
        </p:txBody>
      </p:sp>
      <p:sp>
        <p:nvSpPr>
          <p:cNvPr id="77828" name="Slide Number Placeholder 3"/>
          <p:cNvSpPr>
            <a:spLocks noGrp="1"/>
          </p:cNvSpPr>
          <p:nvPr>
            <p:ph type="sldNum" sz="quarter" idx="5"/>
          </p:nvPr>
        </p:nvSpPr>
        <p:spPr>
          <a:noFill/>
        </p:spPr>
        <p:txBody>
          <a:bodyPr/>
          <a:lstStyle/>
          <a:p>
            <a:fld id="{939DB984-62F4-418C-8A22-1EB143FC99E1}" type="slidenum">
              <a:rPr lang="ar-JO" smtClean="0"/>
              <a:pPr/>
              <a:t>3</a:t>
            </a:fld>
            <a:endParaRPr lang="en-US" smtClean="0"/>
          </a:p>
        </p:txBody>
      </p:sp>
    </p:spTree>
    <p:extLst>
      <p:ext uri="{BB962C8B-B14F-4D97-AF65-F5344CB8AC3E}">
        <p14:creationId xmlns:p14="http://schemas.microsoft.com/office/powerpoint/2010/main" val="2964679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smtClean="0"/>
          </a:p>
        </p:txBody>
      </p:sp>
      <p:sp>
        <p:nvSpPr>
          <p:cNvPr id="95236" name="Slide Number Placeholder 3"/>
          <p:cNvSpPr>
            <a:spLocks noGrp="1"/>
          </p:cNvSpPr>
          <p:nvPr>
            <p:ph type="sldNum" sz="quarter" idx="5"/>
          </p:nvPr>
        </p:nvSpPr>
        <p:spPr>
          <a:noFill/>
        </p:spPr>
        <p:txBody>
          <a:bodyPr/>
          <a:lstStyle/>
          <a:p>
            <a:pPr algn="r" rtl="0" eaLnBrk="0" hangingPunct="0"/>
            <a:fld id="{4286F1A5-F14D-4867-9E47-9BE361AAE67F}" type="slidenum">
              <a:rPr lang="ar-JO" smtClean="0">
                <a:solidFill>
                  <a:srgbClr val="000000"/>
                </a:solidFill>
                <a:latin typeface="Garamond" pitchFamily="18" charset="0"/>
              </a:rPr>
              <a:pPr algn="r" rtl="0" eaLnBrk="0" hangingPunct="0"/>
              <a:t>35</a:t>
            </a:fld>
            <a:endParaRPr lang="en-US" smtClean="0">
              <a:solidFill>
                <a:srgbClr val="000000"/>
              </a:solidFill>
              <a:latin typeface="Garamond" pitchFamily="18" charset="0"/>
            </a:endParaRPr>
          </a:p>
        </p:txBody>
      </p:sp>
    </p:spTree>
    <p:extLst>
      <p:ext uri="{BB962C8B-B14F-4D97-AF65-F5344CB8AC3E}">
        <p14:creationId xmlns:p14="http://schemas.microsoft.com/office/powerpoint/2010/main" val="2058575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endParaRPr lang="en-US" smtClean="0"/>
          </a:p>
        </p:txBody>
      </p:sp>
      <p:sp>
        <p:nvSpPr>
          <p:cNvPr id="201732"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15B392BB-A9D6-4207-83ED-4AA4C3AE2B79}" type="slidenum">
              <a:rPr lang="ar-JO" sz="1200">
                <a:latin typeface="Arial" charset="0"/>
              </a:rPr>
              <a:pPr rtl="1"/>
              <a:t>37</a:t>
            </a:fld>
            <a:endParaRPr lang="en-US" sz="1200">
              <a:latin typeface="Arial" charset="0"/>
            </a:endParaRPr>
          </a:p>
        </p:txBody>
      </p:sp>
    </p:spTree>
    <p:extLst>
      <p:ext uri="{BB962C8B-B14F-4D97-AF65-F5344CB8AC3E}">
        <p14:creationId xmlns:p14="http://schemas.microsoft.com/office/powerpoint/2010/main" val="3356941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BFBC5A03-8347-4FDB-A7D4-8C35671B2B10}" type="slidenum">
              <a:rPr lang="ar-JO" smtClean="0"/>
              <a:pPr/>
              <a:t>38</a:t>
            </a:fld>
            <a:endParaRPr lang="en-US" smtClean="0"/>
          </a:p>
        </p:txBody>
      </p:sp>
    </p:spTree>
    <p:extLst>
      <p:ext uri="{BB962C8B-B14F-4D97-AF65-F5344CB8AC3E}">
        <p14:creationId xmlns:p14="http://schemas.microsoft.com/office/powerpoint/2010/main" val="4223061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25144C08-3C50-42F1-9A13-2B67B82D3ECF}" type="slidenum">
              <a:rPr lang="ar-JO" smtClean="0"/>
              <a:pPr/>
              <a:t>39</a:t>
            </a:fld>
            <a:endParaRPr lang="en-US" smtClean="0"/>
          </a:p>
        </p:txBody>
      </p:sp>
    </p:spTree>
    <p:extLst>
      <p:ext uri="{BB962C8B-B14F-4D97-AF65-F5344CB8AC3E}">
        <p14:creationId xmlns:p14="http://schemas.microsoft.com/office/powerpoint/2010/main" val="919669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pPr algn="r" rtl="0" eaLnBrk="0" hangingPunct="0"/>
            <a:fld id="{69931A53-DCCF-4002-A481-2B3A2C9B3365}" type="slidenum">
              <a:rPr lang="ar-JO" smtClean="0">
                <a:solidFill>
                  <a:srgbClr val="000000"/>
                </a:solidFill>
                <a:latin typeface="Garamond" pitchFamily="18" charset="0"/>
              </a:rPr>
              <a:pPr algn="r" rtl="0" eaLnBrk="0" hangingPunct="0"/>
              <a:t>41</a:t>
            </a:fld>
            <a:endParaRPr lang="en-US" smtClean="0">
              <a:solidFill>
                <a:srgbClr val="000000"/>
              </a:solidFill>
              <a:latin typeface="Garamond"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5988" y="4344988"/>
            <a:ext cx="5026025" cy="4113212"/>
          </a:xfrm>
          <a:noFill/>
          <a:ln/>
        </p:spPr>
        <p:txBody>
          <a:bodyPr/>
          <a:lstStyle/>
          <a:p>
            <a:pPr eaLnBrk="1" hangingPunct="1">
              <a:buFontTx/>
              <a:buChar char="•"/>
            </a:pPr>
            <a:endParaRPr lang="en-US" smtClean="0"/>
          </a:p>
        </p:txBody>
      </p:sp>
    </p:spTree>
    <p:extLst>
      <p:ext uri="{BB962C8B-B14F-4D97-AF65-F5344CB8AC3E}">
        <p14:creationId xmlns:p14="http://schemas.microsoft.com/office/powerpoint/2010/main" val="755237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algn="l" rtl="0" eaLnBrk="1" hangingPunct="1"/>
            <a:r>
              <a:rPr lang="en-US" smtClean="0"/>
              <a:t>The F gives only 	quantitative account of flocculation since it lacks a meaningful reference point. </a:t>
            </a:r>
          </a:p>
          <a:p>
            <a:pPr eaLnBrk="1" hangingPunct="1"/>
            <a:endParaRPr lang="en-US" smtClean="0"/>
          </a:p>
        </p:txBody>
      </p:sp>
      <p:sp>
        <p:nvSpPr>
          <p:cNvPr id="99332" name="Slide Number Placeholder 3"/>
          <p:cNvSpPr>
            <a:spLocks noGrp="1"/>
          </p:cNvSpPr>
          <p:nvPr>
            <p:ph type="sldNum" sz="quarter" idx="5"/>
          </p:nvPr>
        </p:nvSpPr>
        <p:spPr>
          <a:noFill/>
        </p:spPr>
        <p:txBody>
          <a:bodyPr/>
          <a:lstStyle/>
          <a:p>
            <a:pPr algn="r" rtl="0" eaLnBrk="0" hangingPunct="0"/>
            <a:fld id="{C7887117-F894-4E4B-AEA8-09AFD6314A69}" type="slidenum">
              <a:rPr lang="ar-JO" smtClean="0">
                <a:solidFill>
                  <a:srgbClr val="000000"/>
                </a:solidFill>
                <a:latin typeface="Garamond" pitchFamily="18" charset="0"/>
              </a:rPr>
              <a:pPr algn="r" rtl="0" eaLnBrk="0" hangingPunct="0"/>
              <a:t>42</a:t>
            </a:fld>
            <a:endParaRPr lang="en-US" smtClean="0">
              <a:solidFill>
                <a:srgbClr val="000000"/>
              </a:solidFill>
              <a:latin typeface="Garamond" pitchFamily="18" charset="0"/>
            </a:endParaRPr>
          </a:p>
        </p:txBody>
      </p:sp>
    </p:spTree>
    <p:extLst>
      <p:ext uri="{BB962C8B-B14F-4D97-AF65-F5344CB8AC3E}">
        <p14:creationId xmlns:p14="http://schemas.microsoft.com/office/powerpoint/2010/main" val="1143541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algn="l" rtl="0"/>
            <a:endParaRPr lang="en-US" dirty="0" smtClean="0"/>
          </a:p>
          <a:p>
            <a:pPr algn="l" rtl="0"/>
            <a:endParaRPr lang="en-US" dirty="0" smtClean="0"/>
          </a:p>
        </p:txBody>
      </p:sp>
      <p:sp>
        <p:nvSpPr>
          <p:cNvPr id="100356" name="Slide Number Placeholder 3"/>
          <p:cNvSpPr>
            <a:spLocks noGrp="1"/>
          </p:cNvSpPr>
          <p:nvPr>
            <p:ph type="sldNum" sz="quarter" idx="5"/>
          </p:nvPr>
        </p:nvSpPr>
        <p:spPr>
          <a:noFill/>
        </p:spPr>
        <p:txBody>
          <a:bodyPr/>
          <a:lstStyle/>
          <a:p>
            <a:fld id="{B58BC1B3-098A-44C5-8C81-F1405E15DB9B}" type="slidenum">
              <a:rPr lang="ar-JO" smtClean="0"/>
              <a:pPr/>
              <a:t>44</a:t>
            </a:fld>
            <a:endParaRPr lang="en-US" smtClean="0"/>
          </a:p>
        </p:txBody>
      </p:sp>
    </p:spTree>
    <p:extLst>
      <p:ext uri="{BB962C8B-B14F-4D97-AF65-F5344CB8AC3E}">
        <p14:creationId xmlns:p14="http://schemas.microsoft.com/office/powerpoint/2010/main" val="4037435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algn="l" rtl="0"/>
            <a:endParaRPr lang="en-US" dirty="0" smtClean="0"/>
          </a:p>
        </p:txBody>
      </p:sp>
      <p:sp>
        <p:nvSpPr>
          <p:cNvPr id="101380" name="Slide Number Placeholder 3"/>
          <p:cNvSpPr>
            <a:spLocks noGrp="1"/>
          </p:cNvSpPr>
          <p:nvPr>
            <p:ph type="sldNum" sz="quarter" idx="5"/>
          </p:nvPr>
        </p:nvSpPr>
        <p:spPr>
          <a:noFill/>
        </p:spPr>
        <p:txBody>
          <a:bodyPr/>
          <a:lstStyle/>
          <a:p>
            <a:fld id="{931C28B6-0FAA-4681-980A-1393965CDD13}" type="slidenum">
              <a:rPr lang="ar-JO" smtClean="0"/>
              <a:pPr/>
              <a:t>45</a:t>
            </a:fld>
            <a:endParaRPr lang="en-US" smtClean="0"/>
          </a:p>
        </p:txBody>
      </p:sp>
    </p:spTree>
    <p:extLst>
      <p:ext uri="{BB962C8B-B14F-4D97-AF65-F5344CB8AC3E}">
        <p14:creationId xmlns:p14="http://schemas.microsoft.com/office/powerpoint/2010/main" val="2370896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9055EC7B-B4A6-4F48-8C24-9F0BD6B00A89}" type="slidenum">
              <a:rPr lang="ar-JO" smtClean="0"/>
              <a:pPr/>
              <a:t>46</a:t>
            </a:fld>
            <a:endParaRPr lang="en-US" smtClean="0"/>
          </a:p>
        </p:txBody>
      </p:sp>
    </p:spTree>
    <p:extLst>
      <p:ext uri="{BB962C8B-B14F-4D97-AF65-F5344CB8AC3E}">
        <p14:creationId xmlns:p14="http://schemas.microsoft.com/office/powerpoint/2010/main" val="1630692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n-US" dirty="0" smtClean="0"/>
          </a:p>
          <a:p>
            <a:endParaRPr lang="en-US" dirty="0" smtClean="0"/>
          </a:p>
        </p:txBody>
      </p:sp>
    </p:spTree>
    <p:extLst>
      <p:ext uri="{BB962C8B-B14F-4D97-AF65-F5344CB8AC3E}">
        <p14:creationId xmlns:p14="http://schemas.microsoft.com/office/powerpoint/2010/main" val="266524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US" smtClean="0"/>
          </a:p>
        </p:txBody>
      </p:sp>
      <p:sp>
        <p:nvSpPr>
          <p:cNvPr id="78852" name="Slide Number Placeholder 3"/>
          <p:cNvSpPr>
            <a:spLocks noGrp="1"/>
          </p:cNvSpPr>
          <p:nvPr>
            <p:ph type="sldNum" sz="quarter" idx="5"/>
          </p:nvPr>
        </p:nvSpPr>
        <p:spPr>
          <a:noFill/>
        </p:spPr>
        <p:txBody>
          <a:bodyPr/>
          <a:lstStyle/>
          <a:p>
            <a:fld id="{B736569D-37F1-4714-879C-D8B7A291EB0E}" type="slidenum">
              <a:rPr lang="ar-JO" smtClean="0"/>
              <a:pPr/>
              <a:t>6</a:t>
            </a:fld>
            <a:endParaRPr lang="en-US" smtClean="0"/>
          </a:p>
        </p:txBody>
      </p:sp>
    </p:spTree>
    <p:extLst>
      <p:ext uri="{BB962C8B-B14F-4D97-AF65-F5344CB8AC3E}">
        <p14:creationId xmlns:p14="http://schemas.microsoft.com/office/powerpoint/2010/main" val="2207984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algn="l" rtl="0"/>
            <a:r>
              <a:rPr lang="en-US" smtClean="0"/>
              <a:t>Structured vehicles are pseudoplastic and plastic in nature. </a:t>
            </a:r>
          </a:p>
          <a:p>
            <a:pPr algn="l" rtl="0"/>
            <a:r>
              <a:rPr lang="en-US" smtClean="0">
                <a:solidFill>
                  <a:srgbClr val="FFFF00"/>
                </a:solidFill>
              </a:rPr>
              <a:t>Thixotropy associated with these two types of flow.</a:t>
            </a:r>
          </a:p>
          <a:p>
            <a:pPr algn="l" rtl="0"/>
            <a:r>
              <a:rPr lang="en-US" smtClean="0"/>
              <a:t>It acts by entrapping the particles so that, ideally, no settling occurs. </a:t>
            </a:r>
          </a:p>
          <a:p>
            <a:pPr algn="l" rtl="0"/>
            <a:r>
              <a:rPr lang="en-US" smtClean="0"/>
              <a:t>The shear thinning property of these vehicles does, however, facilitate the reformation of a uniform dispersion when shear is applied.</a:t>
            </a:r>
          </a:p>
          <a:p>
            <a:pPr algn="l" rtl="0"/>
            <a:r>
              <a:rPr lang="en-US" b="1" smtClean="0">
                <a:solidFill>
                  <a:srgbClr val="FFFF00"/>
                </a:solidFill>
              </a:rPr>
              <a:t>Disadvantages: </a:t>
            </a:r>
          </a:p>
          <a:p>
            <a:pPr algn="l" rtl="0"/>
            <a:r>
              <a:rPr lang="en-US" b="1" smtClean="0">
                <a:solidFill>
                  <a:srgbClr val="FF3300"/>
                </a:solidFill>
              </a:rPr>
              <a:t>formation of hard cake when eventually settled</a:t>
            </a:r>
            <a:r>
              <a:rPr lang="en-US" smtClean="0">
                <a:solidFill>
                  <a:srgbClr val="FF3300"/>
                </a:solidFill>
              </a:rPr>
              <a:t>.</a:t>
            </a:r>
          </a:p>
          <a:p>
            <a:pPr algn="l" rtl="0"/>
            <a:endParaRPr lang="en-US" smtClean="0"/>
          </a:p>
        </p:txBody>
      </p:sp>
      <p:sp>
        <p:nvSpPr>
          <p:cNvPr id="104452" name="Slide Number Placeholder 3"/>
          <p:cNvSpPr>
            <a:spLocks noGrp="1"/>
          </p:cNvSpPr>
          <p:nvPr>
            <p:ph type="sldNum" sz="quarter" idx="5"/>
          </p:nvPr>
        </p:nvSpPr>
        <p:spPr>
          <a:noFill/>
        </p:spPr>
        <p:txBody>
          <a:bodyPr/>
          <a:lstStyle/>
          <a:p>
            <a:fld id="{4F12D015-646D-4798-877E-989F3C041515}" type="slidenum">
              <a:rPr lang="ar-JO" smtClean="0"/>
              <a:pPr/>
              <a:t>52</a:t>
            </a:fld>
            <a:endParaRPr lang="en-US" smtClean="0"/>
          </a:p>
        </p:txBody>
      </p:sp>
    </p:spTree>
    <p:extLst>
      <p:ext uri="{BB962C8B-B14F-4D97-AF65-F5344CB8AC3E}">
        <p14:creationId xmlns:p14="http://schemas.microsoft.com/office/powerpoint/2010/main" val="1538347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069FFF40-BEF5-4377-B648-CA225C06AF2F}" type="slidenum">
              <a:rPr lang="ar-JO" smtClean="0"/>
              <a:pPr/>
              <a:t>53</a:t>
            </a:fld>
            <a:endParaRPr lang="en-US" smtClean="0"/>
          </a:p>
        </p:txBody>
      </p:sp>
    </p:spTree>
    <p:extLst>
      <p:ext uri="{BB962C8B-B14F-4D97-AF65-F5344CB8AC3E}">
        <p14:creationId xmlns:p14="http://schemas.microsoft.com/office/powerpoint/2010/main" val="2639638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ln/>
        </p:spPr>
        <p:txBody>
          <a:bodyPr/>
          <a:lstStyle/>
          <a:p>
            <a:pPr algn="l" rtl="0">
              <a:defRPr/>
            </a:pPr>
            <a:endParaRPr lang="en-US" dirty="0" smtClean="0"/>
          </a:p>
        </p:txBody>
      </p:sp>
      <p:sp>
        <p:nvSpPr>
          <p:cNvPr id="107524" name="Slide Number Placeholder 3"/>
          <p:cNvSpPr>
            <a:spLocks noGrp="1"/>
          </p:cNvSpPr>
          <p:nvPr>
            <p:ph type="sldNum" sz="quarter" idx="5"/>
          </p:nvPr>
        </p:nvSpPr>
        <p:spPr>
          <a:noFill/>
        </p:spPr>
        <p:txBody>
          <a:bodyPr/>
          <a:lstStyle/>
          <a:p>
            <a:fld id="{E9F57728-5FD8-4544-A0A7-D993D3F195C1}" type="slidenum">
              <a:rPr lang="ar-JO" smtClean="0"/>
              <a:pPr/>
              <a:t>54</a:t>
            </a:fld>
            <a:endParaRPr lang="en-US" smtClean="0"/>
          </a:p>
        </p:txBody>
      </p:sp>
    </p:spTree>
    <p:extLst>
      <p:ext uri="{BB962C8B-B14F-4D97-AF65-F5344CB8AC3E}">
        <p14:creationId xmlns:p14="http://schemas.microsoft.com/office/powerpoint/2010/main" val="2064767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pPr algn="r" rtl="0" eaLnBrk="0" hangingPunct="0"/>
            <a:fld id="{A8CDA203-988C-481B-B830-02A3D099AC33}" type="slidenum">
              <a:rPr lang="ar-JO" smtClean="0">
                <a:solidFill>
                  <a:srgbClr val="000000"/>
                </a:solidFill>
                <a:latin typeface="Garamond" pitchFamily="18" charset="0"/>
              </a:rPr>
              <a:pPr algn="r" rtl="0" eaLnBrk="0" hangingPunct="0"/>
              <a:t>55</a:t>
            </a:fld>
            <a:endParaRPr lang="en-US" smtClean="0">
              <a:solidFill>
                <a:srgbClr val="000000"/>
              </a:solidFill>
              <a:latin typeface="Garamond"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15988" y="4344988"/>
            <a:ext cx="5026025" cy="4113212"/>
          </a:xfrm>
          <a:noFill/>
          <a:ln/>
        </p:spPr>
        <p:txBody>
          <a:bodyPr/>
          <a:lstStyle/>
          <a:p>
            <a:pPr eaLnBrk="1" hangingPunct="1">
              <a:buFontTx/>
              <a:buChar char="•"/>
            </a:pPr>
            <a:endParaRPr lang="en-US" smtClean="0"/>
          </a:p>
        </p:txBody>
      </p:sp>
    </p:spTree>
    <p:extLst>
      <p:ext uri="{BB962C8B-B14F-4D97-AF65-F5344CB8AC3E}">
        <p14:creationId xmlns:p14="http://schemas.microsoft.com/office/powerpoint/2010/main" val="126264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p>
        </p:txBody>
      </p:sp>
      <p:sp>
        <p:nvSpPr>
          <p:cNvPr id="109572"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DA9E7B90-0324-4245-8940-9F6E812C9CEE}" type="slidenum">
              <a:rPr lang="ar-JO" sz="1200">
                <a:latin typeface="Arial" charset="0"/>
              </a:rPr>
              <a:pPr rtl="1"/>
              <a:t>56</a:t>
            </a:fld>
            <a:endParaRPr lang="en-US" sz="1200">
              <a:latin typeface="Arial" charset="0"/>
            </a:endParaRPr>
          </a:p>
        </p:txBody>
      </p:sp>
    </p:spTree>
    <p:extLst>
      <p:ext uri="{BB962C8B-B14F-4D97-AF65-F5344CB8AC3E}">
        <p14:creationId xmlns:p14="http://schemas.microsoft.com/office/powerpoint/2010/main" val="4191458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fld id="{8C424BC1-1DF9-41B2-90F5-3F92304630A7}" type="slidenum">
              <a:rPr lang="ar-JO" smtClean="0"/>
              <a:pPr/>
              <a:t>57</a:t>
            </a:fld>
            <a:endParaRPr lang="en-US" smtClean="0"/>
          </a:p>
        </p:txBody>
      </p:sp>
    </p:spTree>
    <p:extLst>
      <p:ext uri="{BB962C8B-B14F-4D97-AF65-F5344CB8AC3E}">
        <p14:creationId xmlns:p14="http://schemas.microsoft.com/office/powerpoint/2010/main" val="3469655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p>
        </p:txBody>
      </p:sp>
      <p:sp>
        <p:nvSpPr>
          <p:cNvPr id="110596" name="Slide Number Placeholder 3"/>
          <p:cNvSpPr>
            <a:spLocks noGrp="1"/>
          </p:cNvSpPr>
          <p:nvPr>
            <p:ph type="sldNum" sz="quarter" idx="5"/>
          </p:nvPr>
        </p:nvSpPr>
        <p:spPr>
          <a:noFill/>
        </p:spPr>
        <p:txBody>
          <a:bodyPr/>
          <a:lstStyle/>
          <a:p>
            <a:fld id="{11CE640C-2FD3-4DBE-91AA-5E9437F02D54}" type="slidenum">
              <a:rPr lang="ar-JO" smtClean="0"/>
              <a:pPr/>
              <a:t>58</a:t>
            </a:fld>
            <a:endParaRPr lang="en-US" smtClean="0"/>
          </a:p>
        </p:txBody>
      </p:sp>
    </p:spTree>
    <p:extLst>
      <p:ext uri="{BB962C8B-B14F-4D97-AF65-F5344CB8AC3E}">
        <p14:creationId xmlns:p14="http://schemas.microsoft.com/office/powerpoint/2010/main" val="3902058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C6632D8F-50D5-4A9C-8B32-993429116FD4}" type="slidenum">
              <a:rPr lang="ar-JO" smtClean="0"/>
              <a:pPr/>
              <a:t>59</a:t>
            </a:fld>
            <a:endParaRPr lang="en-US" smtClean="0"/>
          </a:p>
        </p:txBody>
      </p:sp>
    </p:spTree>
    <p:extLst>
      <p:ext uri="{BB962C8B-B14F-4D97-AF65-F5344CB8AC3E}">
        <p14:creationId xmlns:p14="http://schemas.microsoft.com/office/powerpoint/2010/main" val="3021824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algn="l"/>
            <a:endParaRPr lang="en-US" sz="1100" dirty="0" smtClean="0"/>
          </a:p>
        </p:txBody>
      </p:sp>
      <p:sp>
        <p:nvSpPr>
          <p:cNvPr id="112644" name="Slide Number Placeholder 3"/>
          <p:cNvSpPr>
            <a:spLocks noGrp="1"/>
          </p:cNvSpPr>
          <p:nvPr>
            <p:ph type="sldNum" sz="quarter" idx="5"/>
          </p:nvPr>
        </p:nvSpPr>
        <p:spPr>
          <a:noFill/>
        </p:spPr>
        <p:txBody>
          <a:bodyPr/>
          <a:lstStyle/>
          <a:p>
            <a:fld id="{B6079E7E-701E-4F04-AC7B-6833CE21DE73}" type="slidenum">
              <a:rPr lang="ar-JO" smtClean="0"/>
              <a:pPr/>
              <a:t>60</a:t>
            </a:fld>
            <a:endParaRPr lang="en-US" smtClean="0"/>
          </a:p>
        </p:txBody>
      </p:sp>
    </p:spTree>
    <p:extLst>
      <p:ext uri="{BB962C8B-B14F-4D97-AF65-F5344CB8AC3E}">
        <p14:creationId xmlns:p14="http://schemas.microsoft.com/office/powerpoint/2010/main" val="139177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6624F047-398E-4C9B-A957-FC7973316C52}" type="slidenum">
              <a:rPr lang="ar-JO" sz="1200">
                <a:latin typeface="Arial" charset="0"/>
              </a:rPr>
              <a:pPr rtl="1"/>
              <a:t>61</a:t>
            </a:fld>
            <a:endParaRPr lang="en-US" sz="1200">
              <a:latin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5988" y="4344988"/>
            <a:ext cx="5026025" cy="4113212"/>
          </a:xfrm>
          <a:noFill/>
          <a:ln/>
        </p:spPr>
        <p:txBody>
          <a:bodyPr/>
          <a:lstStyle/>
          <a:p>
            <a:pPr eaLnBrk="1" hangingPunct="1">
              <a:buFontTx/>
              <a:buChar char="•"/>
            </a:pPr>
            <a:endParaRPr lang="en-US" smtClean="0"/>
          </a:p>
        </p:txBody>
      </p:sp>
    </p:spTree>
    <p:extLst>
      <p:ext uri="{BB962C8B-B14F-4D97-AF65-F5344CB8AC3E}">
        <p14:creationId xmlns:p14="http://schemas.microsoft.com/office/powerpoint/2010/main" val="1128717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smtClean="0"/>
          </a:p>
        </p:txBody>
      </p:sp>
      <p:sp>
        <p:nvSpPr>
          <p:cNvPr id="120836" name="Slide Number Placeholder 3"/>
          <p:cNvSpPr>
            <a:spLocks noGrp="1"/>
          </p:cNvSpPr>
          <p:nvPr>
            <p:ph type="sldNum" sz="quarter" idx="5"/>
          </p:nvPr>
        </p:nvSpPr>
        <p:spPr>
          <a:noFill/>
        </p:spPr>
        <p:txBody>
          <a:bodyPr/>
          <a:lstStyle/>
          <a:p>
            <a:fld id="{445CC131-4B68-4F49-8B7B-7C472869BC11}" type="slidenum">
              <a:rPr lang="ar-JO" smtClean="0"/>
              <a:pPr/>
              <a:t>15</a:t>
            </a:fld>
            <a:endParaRPr lang="en-US" smtClean="0"/>
          </a:p>
        </p:txBody>
      </p:sp>
    </p:spTree>
    <p:extLst>
      <p:ext uri="{BB962C8B-B14F-4D97-AF65-F5344CB8AC3E}">
        <p14:creationId xmlns:p14="http://schemas.microsoft.com/office/powerpoint/2010/main" val="392547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4521F85-0796-4AC8-90B1-C4E607775BC0}" type="slidenum">
              <a:rPr lang="ar-JO" smtClean="0"/>
              <a:pPr/>
              <a:t>62</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5988" y="4344988"/>
            <a:ext cx="5026025" cy="4113212"/>
          </a:xfrm>
          <a:noFill/>
          <a:ln/>
        </p:spPr>
        <p:txBody>
          <a:bodyPr/>
          <a:lstStyle/>
          <a:p>
            <a:pPr eaLnBrk="1" hangingPunct="1">
              <a:buFontTx/>
              <a:buChar char="•"/>
            </a:pPr>
            <a:endParaRPr lang="en-US" smtClean="0"/>
          </a:p>
        </p:txBody>
      </p:sp>
    </p:spTree>
    <p:extLst>
      <p:ext uri="{BB962C8B-B14F-4D97-AF65-F5344CB8AC3E}">
        <p14:creationId xmlns:p14="http://schemas.microsoft.com/office/powerpoint/2010/main" val="4042460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fld id="{1EE2F5C2-4537-4421-8EC1-F7909E266726}" type="slidenum">
              <a:rPr lang="ar-JO" smtClean="0"/>
              <a:pPr/>
              <a:t>63</a:t>
            </a:fld>
            <a:endParaRPr lang="en-US" smtClean="0"/>
          </a:p>
        </p:txBody>
      </p:sp>
    </p:spTree>
    <p:extLst>
      <p:ext uri="{BB962C8B-B14F-4D97-AF65-F5344CB8AC3E}">
        <p14:creationId xmlns:p14="http://schemas.microsoft.com/office/powerpoint/2010/main" val="619118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a:noFill/>
        </p:spPr>
        <p:txBody>
          <a:bodyPr/>
          <a:lstStyle/>
          <a:p>
            <a:fld id="{6D743702-0590-490E-B020-D9BE3DFFA26F}" type="slidenum">
              <a:rPr lang="ar-JO" smtClean="0"/>
              <a:pPr/>
              <a:t>64</a:t>
            </a:fld>
            <a:endParaRPr lang="en-US" smtClean="0"/>
          </a:p>
        </p:txBody>
      </p:sp>
    </p:spTree>
    <p:extLst>
      <p:ext uri="{BB962C8B-B14F-4D97-AF65-F5344CB8AC3E}">
        <p14:creationId xmlns:p14="http://schemas.microsoft.com/office/powerpoint/2010/main" val="2146123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p>
        </p:txBody>
      </p:sp>
      <p:sp>
        <p:nvSpPr>
          <p:cNvPr id="118788" name="Slide Number Placeholder 3"/>
          <p:cNvSpPr>
            <a:spLocks noGrp="1"/>
          </p:cNvSpPr>
          <p:nvPr>
            <p:ph type="sldNum" sz="quarter" idx="5"/>
          </p:nvPr>
        </p:nvSpPr>
        <p:spPr>
          <a:noFill/>
        </p:spPr>
        <p:txBody>
          <a:bodyPr/>
          <a:lstStyle/>
          <a:p>
            <a:fld id="{296C7AB0-7AE3-46A6-B59A-FE86C9C30FA3}" type="slidenum">
              <a:rPr lang="ar-JO" smtClean="0"/>
              <a:pPr/>
              <a:t>65</a:t>
            </a:fld>
            <a:endParaRPr lang="en-US" smtClean="0"/>
          </a:p>
        </p:txBody>
      </p:sp>
    </p:spTree>
    <p:extLst>
      <p:ext uri="{BB962C8B-B14F-4D97-AF65-F5344CB8AC3E}">
        <p14:creationId xmlns:p14="http://schemas.microsoft.com/office/powerpoint/2010/main" val="1369591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A93E8771-C1E6-43F2-96D0-C1DCC3F9EB5E}" type="slidenum">
              <a:rPr lang="ar-JO" smtClean="0"/>
              <a:pPr/>
              <a:t>73</a:t>
            </a:fld>
            <a:endParaRPr lang="en-US" smtClean="0"/>
          </a:p>
        </p:txBody>
      </p:sp>
    </p:spTree>
    <p:extLst>
      <p:ext uri="{BB962C8B-B14F-4D97-AF65-F5344CB8AC3E}">
        <p14:creationId xmlns:p14="http://schemas.microsoft.com/office/powerpoint/2010/main" val="6584532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en-US" smtClean="0"/>
          </a:p>
        </p:txBody>
      </p:sp>
      <p:sp>
        <p:nvSpPr>
          <p:cNvPr id="125956"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342B9376-D0F6-48D9-AC52-8216822BCFF3}" type="slidenum">
              <a:rPr lang="ar-JO" sz="1200">
                <a:latin typeface="Arial" charset="0"/>
              </a:rPr>
              <a:pPr rtl="1"/>
              <a:t>74</a:t>
            </a:fld>
            <a:endParaRPr lang="en-US" sz="1200">
              <a:latin typeface="Arial" charset="0"/>
            </a:endParaRPr>
          </a:p>
        </p:txBody>
      </p:sp>
    </p:spTree>
    <p:extLst>
      <p:ext uri="{BB962C8B-B14F-4D97-AF65-F5344CB8AC3E}">
        <p14:creationId xmlns:p14="http://schemas.microsoft.com/office/powerpoint/2010/main" val="168211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endParaRPr lang="en-US" smtClean="0"/>
          </a:p>
        </p:txBody>
      </p:sp>
      <p:sp>
        <p:nvSpPr>
          <p:cNvPr id="126980"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4A09C29F-FECB-48EA-B12A-E11A9F93D92E}" type="slidenum">
              <a:rPr lang="ar-JO" sz="1200">
                <a:latin typeface="Arial" charset="0"/>
              </a:rPr>
              <a:pPr rtl="1"/>
              <a:t>75</a:t>
            </a:fld>
            <a:endParaRPr lang="en-US" sz="1200">
              <a:latin typeface="Arial" charset="0"/>
            </a:endParaRPr>
          </a:p>
        </p:txBody>
      </p:sp>
    </p:spTree>
    <p:extLst>
      <p:ext uri="{BB962C8B-B14F-4D97-AF65-F5344CB8AC3E}">
        <p14:creationId xmlns:p14="http://schemas.microsoft.com/office/powerpoint/2010/main" val="323674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smtClean="0"/>
          </a:p>
        </p:txBody>
      </p:sp>
      <p:sp>
        <p:nvSpPr>
          <p:cNvPr id="79876" name="Slide Number Placeholder 3"/>
          <p:cNvSpPr>
            <a:spLocks noGrp="1"/>
          </p:cNvSpPr>
          <p:nvPr>
            <p:ph type="sldNum" sz="quarter" idx="5"/>
          </p:nvPr>
        </p:nvSpPr>
        <p:spPr>
          <a:noFill/>
        </p:spPr>
        <p:txBody>
          <a:bodyPr/>
          <a:lstStyle/>
          <a:p>
            <a:fld id="{037A1F60-545F-4273-83AE-1001811356C0}" type="slidenum">
              <a:rPr lang="ar-JO" smtClean="0"/>
              <a:pPr/>
              <a:t>16</a:t>
            </a:fld>
            <a:endParaRPr lang="en-US" smtClean="0"/>
          </a:p>
        </p:txBody>
      </p:sp>
    </p:spTree>
    <p:extLst>
      <p:ext uri="{BB962C8B-B14F-4D97-AF65-F5344CB8AC3E}">
        <p14:creationId xmlns:p14="http://schemas.microsoft.com/office/powerpoint/2010/main" val="201961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algn="l" eaLnBrk="1" hangingPunct="1"/>
            <a:endParaRPr lang="en-US" dirty="0" smtClean="0"/>
          </a:p>
        </p:txBody>
      </p:sp>
      <p:sp>
        <p:nvSpPr>
          <p:cNvPr id="80900" name="Slide Number Placeholder 3"/>
          <p:cNvSpPr>
            <a:spLocks noGrp="1"/>
          </p:cNvSpPr>
          <p:nvPr>
            <p:ph type="sldNum" sz="quarter" idx="5"/>
          </p:nvPr>
        </p:nvSpPr>
        <p:spPr>
          <a:noFill/>
        </p:spPr>
        <p:txBody>
          <a:bodyPr/>
          <a:lstStyle/>
          <a:p>
            <a:fld id="{FCCB214C-90AF-48C7-A6D7-2B61AE96CD54}" type="slidenum">
              <a:rPr lang="ar-JO" smtClean="0"/>
              <a:pPr/>
              <a:t>17</a:t>
            </a:fld>
            <a:endParaRPr lang="en-US" smtClean="0"/>
          </a:p>
        </p:txBody>
      </p:sp>
    </p:spTree>
    <p:extLst>
      <p:ext uri="{BB962C8B-B14F-4D97-AF65-F5344CB8AC3E}">
        <p14:creationId xmlns:p14="http://schemas.microsoft.com/office/powerpoint/2010/main" val="1695439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smtClean="0"/>
          </a:p>
        </p:txBody>
      </p:sp>
      <p:sp>
        <p:nvSpPr>
          <p:cNvPr id="81924" name="Slide Number Placeholder 3"/>
          <p:cNvSpPr>
            <a:spLocks noGrp="1"/>
          </p:cNvSpPr>
          <p:nvPr>
            <p:ph type="sldNum" sz="quarter" idx="5"/>
          </p:nvPr>
        </p:nvSpPr>
        <p:spPr>
          <a:noFill/>
        </p:spPr>
        <p:txBody>
          <a:bodyPr/>
          <a:lstStyle/>
          <a:p>
            <a:fld id="{BCDC4D0F-9905-496D-A8D5-630AE7D1C3C0}" type="slidenum">
              <a:rPr lang="ar-JO" smtClean="0"/>
              <a:pPr/>
              <a:t>20</a:t>
            </a:fld>
            <a:endParaRPr lang="en-US" smtClean="0"/>
          </a:p>
        </p:txBody>
      </p:sp>
    </p:spTree>
    <p:extLst>
      <p:ext uri="{BB962C8B-B14F-4D97-AF65-F5344CB8AC3E}">
        <p14:creationId xmlns:p14="http://schemas.microsoft.com/office/powerpoint/2010/main" val="2701748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smtClean="0"/>
          </a:p>
        </p:txBody>
      </p:sp>
      <p:sp>
        <p:nvSpPr>
          <p:cNvPr id="82948" name="Slide Number Placeholder 3"/>
          <p:cNvSpPr>
            <a:spLocks noGrp="1"/>
          </p:cNvSpPr>
          <p:nvPr>
            <p:ph type="sldNum" sz="quarter" idx="5"/>
          </p:nvPr>
        </p:nvSpPr>
        <p:spPr>
          <a:noFill/>
        </p:spPr>
        <p:txBody>
          <a:bodyPr/>
          <a:lstStyle/>
          <a:p>
            <a:pPr algn="r" rtl="0" eaLnBrk="0" hangingPunct="0"/>
            <a:fld id="{F87F1D04-A999-4B81-8DDA-6E9305BF732F}" type="slidenum">
              <a:rPr lang="ar-JO" smtClean="0">
                <a:solidFill>
                  <a:srgbClr val="000000"/>
                </a:solidFill>
                <a:latin typeface="Garamond" pitchFamily="18" charset="0"/>
              </a:rPr>
              <a:pPr algn="r" rtl="0" eaLnBrk="0" hangingPunct="0"/>
              <a:t>21</a:t>
            </a:fld>
            <a:endParaRPr lang="en-US" smtClean="0">
              <a:solidFill>
                <a:srgbClr val="000000"/>
              </a:solidFill>
              <a:latin typeface="Garamond" pitchFamily="18" charset="0"/>
            </a:endParaRPr>
          </a:p>
        </p:txBody>
      </p:sp>
    </p:spTree>
    <p:extLst>
      <p:ext uri="{BB962C8B-B14F-4D97-AF65-F5344CB8AC3E}">
        <p14:creationId xmlns:p14="http://schemas.microsoft.com/office/powerpoint/2010/main" val="402571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smtClean="0"/>
          </a:p>
        </p:txBody>
      </p:sp>
      <p:sp>
        <p:nvSpPr>
          <p:cNvPr id="83972" name="Slide Number Placeholder 3"/>
          <p:cNvSpPr>
            <a:spLocks noGrp="1"/>
          </p:cNvSpPr>
          <p:nvPr>
            <p:ph type="sldNum" sz="quarter" idx="5"/>
          </p:nvPr>
        </p:nvSpPr>
        <p:spPr>
          <a:noFill/>
        </p:spPr>
        <p:txBody>
          <a:bodyPr/>
          <a:lstStyle/>
          <a:p>
            <a:pPr algn="r" rtl="0" eaLnBrk="0" hangingPunct="0"/>
            <a:fld id="{BDADD49E-A53F-4EF8-BCEE-46B520F15CCD}" type="slidenum">
              <a:rPr lang="ar-JO" smtClean="0">
                <a:solidFill>
                  <a:srgbClr val="000000"/>
                </a:solidFill>
                <a:latin typeface="Garamond" pitchFamily="18" charset="0"/>
              </a:rPr>
              <a:pPr algn="r" rtl="0" eaLnBrk="0" hangingPunct="0"/>
              <a:t>22</a:t>
            </a:fld>
            <a:endParaRPr lang="en-US" smtClean="0">
              <a:solidFill>
                <a:srgbClr val="000000"/>
              </a:solidFill>
              <a:latin typeface="Garamond" pitchFamily="18" charset="0"/>
            </a:endParaRPr>
          </a:p>
        </p:txBody>
      </p:sp>
    </p:spTree>
    <p:extLst>
      <p:ext uri="{BB962C8B-B14F-4D97-AF65-F5344CB8AC3E}">
        <p14:creationId xmlns:p14="http://schemas.microsoft.com/office/powerpoint/2010/main" val="183886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7885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788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56763EE3-CC5C-4ECD-BD22-A4AB26919301}"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F94191F-B5FB-4BB2-B47F-02E8F1C8D2D2}"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98026D4-7B6C-4BB1-AB97-48DAADCA3FBA}"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87FDE83-9B2C-442D-834B-3701BECBBD05}"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1897999-0F34-433A-9CFD-5FAA99C1FFE6}"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E351E63C-E98A-45A2-90BF-65AD8D642A1B}"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73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73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26002B1F-2375-4659-BB7D-08F6EBDBC878}"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9E03EE40-CDD7-4D6A-9D2F-65BA8962BEEB}"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A96FB226-6598-440C-AFE8-AE0FC50083A7}"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76FB95E-BBA1-4EF7-89A4-C3D58DE380B4}"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A3F4928D-2CC0-40F8-8A00-17E41DD7FDAC}"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AE7F9DD-DC87-4FFC-9B17-6FE540FB201B}"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A00E6621-964B-487D-B351-A4FEC26725E9}" type="slidenum">
              <a:rPr lang="ar-SA"/>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8E1C0C2-96BE-4891-8744-688FFF4F0C7D}" type="slidenum">
              <a:rPr lang="ar-SA"/>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76200"/>
            <a:ext cx="2024062" cy="596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0225" y="76200"/>
            <a:ext cx="5919788" cy="596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D39BF7A-FA23-483B-B880-BE7565BEFAFB}" type="slidenum">
              <a:rPr lang="ar-SA"/>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FFFFFF"/>
                </a:solidFill>
              </a:endParaRPr>
            </a:p>
          </p:txBody>
        </p:sp>
      </p:grpSp>
      <p:sp>
        <p:nvSpPr>
          <p:cNvPr id="7885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788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349C080E-B172-44D7-891D-A42920527F53}" type="slidenum">
              <a:rPr lang="ar-SA"/>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61360A-27EA-4432-BD7C-7F3F3C694504}"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A5BB0BA-24FE-4543-83E3-02E35FC8DB18}"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290B0E6-660C-4207-9E74-01D26932D300}" type="slidenum">
              <a:rPr lang="ar-SA"/>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F2D104B1-DF54-47B1-91EB-5E23B096B9AE}" type="slidenum">
              <a:rPr lang="ar-SA"/>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80E1CD1C-BD34-478E-8484-FB0611B7BE28}" type="slidenum">
              <a:rPr lang="ar-SA"/>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5B8BCDF2-DB56-4AA8-BA15-50F8DAE7D689}" type="slidenum">
              <a:rPr lang="ar-SA"/>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D695CC0-B98A-4717-AF09-7E2C494178C1}"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0B596FC-5422-4818-A5FE-CB8B95706785}" type="slidenum">
              <a:rPr lang="ar-SA"/>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03CB491-85C5-4369-A7C2-4F4334DE690C}" type="slidenum">
              <a:rPr lang="ar-SA"/>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C94BD0A-E6F4-4065-87E4-944760F41B9F}"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E1B039C-CBA7-47B3-A319-E7D73ECAE05A}"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FFFFFF"/>
                </a:solidFill>
              </a:endParaRPr>
            </a:p>
          </p:txBody>
        </p:sp>
      </p:grpSp>
      <p:sp>
        <p:nvSpPr>
          <p:cNvPr id="7885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788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24279303-4ADA-4C86-9DB0-6DE9A3BF1BB6}" type="slidenum">
              <a:rPr lang="ar-SA"/>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96C6B54-13D2-48CF-BF96-DAF7E9513A6B}"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AAEA8CD-2E57-42A5-A7DB-FFE6530801D3}"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586897B-5503-46DA-B6D4-E96E91183413}" type="slidenum">
              <a:rPr lang="ar-SA"/>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40D8E307-1BC9-4BE3-B809-FE4D8D6730CC}" type="slidenum">
              <a:rPr lang="ar-SA"/>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270BB8D-673F-4C0D-A9EC-734A7B5A4BCD}" type="slidenum">
              <a:rPr lang="ar-SA"/>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5951C34-164F-4105-B23A-29D61E3B857C}" type="slidenum">
              <a:rPr lang="ar-SA"/>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D1D532B-A05A-48D1-889C-7101913C2E84}" type="slidenum">
              <a:rPr lang="ar-SA"/>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9AA74F6-FFB0-485B-8617-6DF41190FA16}" type="slidenum">
              <a:rPr lang="ar-SA"/>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A6BE630-1A51-4E97-90F7-EB463DD3AD1B}" type="slidenum">
              <a:rPr lang="ar-SA"/>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958B5DE-E87E-44F7-9175-D10A046C7A01}"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3FD3C41-B752-465C-8F15-C61E2F69963D}"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BD8C01F-70F0-412B-A0DB-466073A20260}" type="slidenum">
              <a:rPr lang="ar-SA"/>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A4CC90C-7BAD-46B0-BF5E-CEBE9C4C4F34}" type="slidenum">
              <a:rPr lang="ar-SA"/>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C8607940-A80B-4A01-862F-8AB15A0FD7FC}" type="slidenum">
              <a:rPr lang="ar-SA"/>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73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73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D9EBD17-3374-4079-852B-C5D7D07F6F20}" type="slidenum">
              <a:rPr lang="ar-SA"/>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2F2938B0-DEE3-4460-BBAA-394DE27569AA}"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1E1ACFB-C1AE-4BDD-BDEF-F403E80FEB2B}" type="slidenum">
              <a:rPr lang="ar-SA"/>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BF826274-5ABB-4A49-8C92-208AEDF4810C}" type="slidenum">
              <a:rPr lang="ar-SA"/>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5B3D0318-0B0F-4A73-B6AD-0D2580BB7142}" type="slidenum">
              <a:rPr lang="ar-SA"/>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D0301DD-4121-4858-933A-530B5A4125F6}" type="slidenum">
              <a:rPr lang="ar-SA"/>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3F07B37-7F42-4B18-88CB-1CD3C15DBBEF}" type="slidenum">
              <a:rPr lang="ar-SA"/>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183D063-997E-46AA-BF2B-A217B159D788}" type="slidenum">
              <a:rPr lang="ar-SA"/>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76200"/>
            <a:ext cx="2024062" cy="596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0225" y="76200"/>
            <a:ext cx="5919788" cy="596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50B0B0D5-A218-4D8B-9DE5-E243201D9696}" type="slidenum">
              <a:rPr lang="ar-SA"/>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9E9614BF-ADDB-4DE9-8E6B-5A12A8D4839E}" type="slidenum">
              <a:rPr lang="ar-SA"/>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E398D45-3B9E-47A9-A9FE-CB7EFEA20B31}" type="slidenum">
              <a:rPr lang="ar-SA"/>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5489C773-2798-4B39-A125-9DDFFF91FB62}" type="slidenum">
              <a:rPr lang="ar-SA"/>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73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73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4CB60D42-A5BC-4DE4-9BC3-617A7841499A}"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7FD8FD2C-B938-4E92-9F9D-7E2694249B7B}" type="slidenum">
              <a:rPr lang="ar-SA"/>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00455B71-D774-46E8-9FBE-B6683BA1CFB2}" type="slidenum">
              <a:rPr lang="ar-SA"/>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2EE085C9-7FC3-4483-8065-3AB32866F671}" type="slidenum">
              <a:rPr lang="ar-SA"/>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FA6CDC67-2B45-4735-81D8-8B8D2232AD66}" type="slidenum">
              <a:rPr lang="ar-SA"/>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3EB0183-32BA-4A99-9BE3-C240A3C3BAC7}" type="slidenum">
              <a:rPr lang="ar-SA"/>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DD38528-2D2F-4E92-924B-436B42BFB007}" type="slidenum">
              <a:rPr lang="ar-SA"/>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8127594-02D1-4A81-8284-AE9A0EAC0286}" type="slidenum">
              <a:rPr lang="ar-SA"/>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76200"/>
            <a:ext cx="2024062" cy="596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0225" y="76200"/>
            <a:ext cx="5919788" cy="596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EC01F08-E9E0-421F-AC25-BA755DD842EA}"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982BF05-8857-43B7-9443-DCA6E68BC559}" type="slidenum">
              <a:rPr lang="ar-SA"/>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9F65515-3E69-41D4-B535-816163A95FBF}" type="slidenum">
              <a:rPr lang="ar-SA"/>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30F8FAA-4292-47CB-A188-BA6F4D0F4288}" type="slidenum">
              <a:rPr lang="ar-SA"/>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hangingPunct="1">
              <a:defRPr sz="1200">
                <a:latin typeface="Arial" charset="0"/>
              </a:defRPr>
            </a:lvl1pPr>
          </a:lstStyle>
          <a:p>
            <a:pPr>
              <a:defRPr/>
            </a:pPr>
            <a:endParaRPr lang="en-US"/>
          </a:p>
        </p:txBody>
      </p:sp>
      <p:sp>
        <p:nvSpPr>
          <p:cNvPr id="7782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eaLnBrk="1" hangingPunct="1">
              <a:defRPr sz="1200">
                <a:latin typeface="Arial" charset="0"/>
              </a:defRPr>
            </a:lvl1pPr>
          </a:lstStyle>
          <a:p>
            <a:pPr>
              <a:defRPr/>
            </a:pPr>
            <a:fld id="{AE306544-4F81-421A-AF19-AAEA837BB8F3}" type="slidenum">
              <a:rPr lang="ar-SA"/>
              <a:pPr>
                <a:defRPr/>
              </a:pPr>
              <a:t>‹#›</a:t>
            </a:fld>
            <a:endParaRPr lang="en-US"/>
          </a:p>
        </p:txBody>
      </p:sp>
      <p:grpSp>
        <p:nvGrpSpPr>
          <p:cNvPr id="5124" name="Group 4"/>
          <p:cNvGrpSpPr>
            <a:grpSpLocks/>
          </p:cNvGrpSpPr>
          <p:nvPr/>
        </p:nvGrpSpPr>
        <p:grpSpPr bwMode="auto">
          <a:xfrm>
            <a:off x="0" y="0"/>
            <a:ext cx="9140825" cy="6850063"/>
            <a:chOff x="0" y="0"/>
            <a:chExt cx="5758" cy="4315"/>
          </a:xfrm>
        </p:grpSpPr>
        <p:grpSp>
          <p:nvGrpSpPr>
            <p:cNvPr id="5128" name="Group 5"/>
            <p:cNvGrpSpPr>
              <a:grpSpLocks/>
            </p:cNvGrpSpPr>
            <p:nvPr userDrawn="1"/>
          </p:nvGrpSpPr>
          <p:grpSpPr bwMode="auto">
            <a:xfrm>
              <a:off x="1728" y="2230"/>
              <a:ext cx="4027" cy="2085"/>
              <a:chOff x="1728" y="2230"/>
              <a:chExt cx="4027" cy="2085"/>
            </a:xfrm>
          </p:grpSpPr>
          <p:sp>
            <p:nvSpPr>
              <p:cNvPr id="7783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7783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7783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7783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7783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7783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783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7783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783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hangingPunct="1">
              <a:defRPr sz="1200">
                <a:latin typeface="Arial" charset="0"/>
              </a:defRPr>
            </a:lvl1pPr>
          </a:lstStyle>
          <a:p>
            <a:pPr>
              <a:defRPr/>
            </a:pPr>
            <a:endParaRPr lang="en-US"/>
          </a:p>
        </p:txBody>
      </p:sp>
      <p:sp>
        <p:nvSpPr>
          <p:cNvPr id="7783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754" r:id="rId1"/>
    <p:sldLayoutId id="2147484691" r:id="rId2"/>
    <p:sldLayoutId id="2147484692" r:id="rId3"/>
    <p:sldLayoutId id="2147484693" r:id="rId4"/>
    <p:sldLayoutId id="2147484694" r:id="rId5"/>
    <p:sldLayoutId id="2147484695" r:id="rId6"/>
    <p:sldLayoutId id="2147484696" r:id="rId7"/>
    <p:sldLayoutId id="2147484697" r:id="rId8"/>
    <p:sldLayoutId id="2147484698" r:id="rId9"/>
    <p:sldLayoutId id="2147484699" r:id="rId10"/>
    <p:sldLayoutId id="214748470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0225" y="76200"/>
            <a:ext cx="80962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4732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48" name="Rectangle 4"/>
          <p:cNvSpPr>
            <a:spLocks noChangeArrowheads="1"/>
          </p:cNvSpPr>
          <p:nvPr/>
        </p:nvSpPr>
        <p:spPr bwMode="auto">
          <a:xfrm>
            <a:off x="228600" y="6421438"/>
            <a:ext cx="3976688" cy="277812"/>
          </a:xfrm>
          <a:prstGeom prst="rect">
            <a:avLst/>
          </a:prstGeom>
          <a:noFill/>
          <a:ln w="9525">
            <a:noFill/>
            <a:miter lim="800000"/>
            <a:headEnd/>
            <a:tailEnd/>
          </a:ln>
          <a:effectLst/>
        </p:spPr>
        <p:txBody>
          <a:bodyPr/>
          <a:lstStyle/>
          <a:p>
            <a:pPr>
              <a:defRPr/>
            </a:pPr>
            <a:r>
              <a:rPr lang="en-AU" sz="1400">
                <a:solidFill>
                  <a:srgbClr val="008000"/>
                </a:solidFill>
                <a:latin typeface="Times New Roman" pitchFamily="18" charset="0"/>
              </a:rPr>
              <a:t>Physical Pharmaceutics 2B – </a:t>
            </a:r>
            <a:r>
              <a:rPr lang="en-AU" sz="1400" b="1" i="1">
                <a:solidFill>
                  <a:srgbClr val="008000"/>
                </a:solidFill>
                <a:latin typeface="Times New Roman" pitchFamily="18" charset="0"/>
              </a:rPr>
              <a:t>Suspensions</a:t>
            </a:r>
            <a:endParaRPr lang="en-US" sz="1400" b="1" i="1">
              <a:solidFill>
                <a:srgbClr val="008000"/>
              </a:solidFill>
              <a:latin typeface="Times New Roman" pitchFamily="18" charset="0"/>
            </a:endParaRPr>
          </a:p>
        </p:txBody>
      </p:sp>
      <p:sp>
        <p:nvSpPr>
          <p:cNvPr id="134149" name="Rectangle 5"/>
          <p:cNvSpPr>
            <a:spLocks noGrp="1" noChangeArrowheads="1"/>
          </p:cNvSpPr>
          <p:nvPr>
            <p:ph type="sldNum" sz="quarter" idx="4"/>
          </p:nvPr>
        </p:nvSpPr>
        <p:spPr bwMode="auto">
          <a:xfrm>
            <a:off x="7300913" y="6446838"/>
            <a:ext cx="1685925" cy="334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400">
                <a:solidFill>
                  <a:srgbClr val="008000"/>
                </a:solidFill>
                <a:latin typeface="Times New Roman" pitchFamily="18" charset="0"/>
                <a:cs typeface="Times New Roman" pitchFamily="18" charset="0"/>
              </a:defRPr>
            </a:lvl1pPr>
          </a:lstStyle>
          <a:p>
            <a:pPr>
              <a:defRPr/>
            </a:pPr>
            <a:fld id="{CB6618E3-BEB0-46DE-9B61-C13731841878}" type="slidenum">
              <a:rPr lang="ar-SA"/>
              <a:pPr>
                <a:defRPr/>
              </a:pPr>
              <a:t>‹#›</a:t>
            </a:fld>
            <a:endParaRPr lang="en-US"/>
          </a:p>
        </p:txBody>
      </p:sp>
      <p:grpSp>
        <p:nvGrpSpPr>
          <p:cNvPr id="6150" name="Group 6"/>
          <p:cNvGrpSpPr>
            <a:grpSpLocks/>
          </p:cNvGrpSpPr>
          <p:nvPr/>
        </p:nvGrpSpPr>
        <p:grpSpPr bwMode="auto">
          <a:xfrm>
            <a:off x="901700" y="1246188"/>
            <a:ext cx="7340600" cy="138112"/>
            <a:chOff x="0" y="4032"/>
            <a:chExt cx="5776" cy="87"/>
          </a:xfrm>
        </p:grpSpPr>
        <p:sp>
          <p:nvSpPr>
            <p:cNvPr id="134151" name="Freeform 7"/>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solidFill>
              <a:srgbClr val="FFCC00"/>
            </a:solidFill>
            <a:ln w="9525" cap="flat" cmpd="sng">
              <a:noFill/>
              <a:prstDash val="solid"/>
              <a:round/>
              <a:headEnd type="none" w="med" len="med"/>
              <a:tailEnd type="none" w="med" len="med"/>
            </a:ln>
            <a:effectLst/>
          </p:spPr>
          <p:txBody>
            <a:bodyPr wrap="none" anchor="ctr"/>
            <a:lstStyle/>
            <a:p>
              <a:pPr eaLnBrk="0" hangingPunct="0">
                <a:defRPr/>
              </a:pPr>
              <a:endParaRPr lang="en-US"/>
            </a:p>
          </p:txBody>
        </p:sp>
        <p:sp>
          <p:nvSpPr>
            <p:cNvPr id="134152" name="Freeform 8"/>
            <p:cNvSpPr>
              <a:spLocks/>
            </p:cNvSpPr>
            <p:nvPr userDrawn="1"/>
          </p:nvSpPr>
          <p:spPr bwMode="auto">
            <a:xfrm>
              <a:off x="1728" y="4038"/>
              <a:ext cx="2654"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solidFill>
              <a:srgbClr val="FFCC00"/>
            </a:solidFill>
            <a:ln w="9525" cap="flat" cmpd="sng">
              <a:noFill/>
              <a:prstDash val="solid"/>
              <a:round/>
              <a:headEnd type="none" w="med" len="med"/>
              <a:tailEnd type="none" w="med" len="med"/>
            </a:ln>
            <a:effectLst/>
          </p:spPr>
          <p:txBody>
            <a:bodyPr wrap="none" anchor="ctr"/>
            <a:lstStyle/>
            <a:p>
              <a:pPr eaLnBrk="0" hangingPunct="0">
                <a:defRPr/>
              </a:pPr>
              <a:endParaRPr lang="en-US"/>
            </a:p>
          </p:txBody>
        </p:sp>
        <p:sp>
          <p:nvSpPr>
            <p:cNvPr id="134153" name="Freeform 9"/>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solidFill>
              <a:srgbClr val="FFCC00"/>
            </a:solidFill>
            <a:ln w="9525" cap="flat" cmpd="sng">
              <a:noFill/>
              <a:prstDash val="solid"/>
              <a:round/>
              <a:headEnd type="none" w="med" len="med"/>
              <a:tailEnd type="none" w="med" len="med"/>
            </a:ln>
            <a:effectLst/>
          </p:spPr>
          <p:txBody>
            <a:bodyPr wrap="none" anchor="ctr"/>
            <a:lstStyle/>
            <a:p>
              <a:pPr eaLnBrk="0" hangingPunct="0">
                <a:defRPr/>
              </a:pPr>
              <a:endParaRPr lang="en-US"/>
            </a:p>
          </p:txBody>
        </p:sp>
      </p:grpSp>
    </p:spTree>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Lst>
  <p:hf hdr="0" ftr="0" dt="0"/>
  <p:txStyles>
    <p:titleStyle>
      <a:lvl1pPr algn="ctr" rtl="1" eaLnBrk="0" fontAlgn="base" hangingPunct="0">
        <a:spcBef>
          <a:spcPct val="0"/>
        </a:spcBef>
        <a:spcAft>
          <a:spcPct val="0"/>
        </a:spcAft>
        <a:defRPr sz="4400" b="1" i="1">
          <a:solidFill>
            <a:srgbClr val="008000"/>
          </a:solidFill>
          <a:latin typeface="+mj-lt"/>
          <a:ea typeface="+mj-ea"/>
          <a:cs typeface="+mj-cs"/>
        </a:defRPr>
      </a:lvl1pPr>
      <a:lvl2pPr algn="ctr" rtl="1" eaLnBrk="0" fontAlgn="base" hangingPunct="0">
        <a:spcBef>
          <a:spcPct val="0"/>
        </a:spcBef>
        <a:spcAft>
          <a:spcPct val="0"/>
        </a:spcAft>
        <a:defRPr sz="4400" b="1" i="1">
          <a:solidFill>
            <a:srgbClr val="008000"/>
          </a:solidFill>
          <a:latin typeface="Arial" charset="0"/>
          <a:cs typeface="Arial" charset="0"/>
        </a:defRPr>
      </a:lvl2pPr>
      <a:lvl3pPr algn="ctr" rtl="1" eaLnBrk="0" fontAlgn="base" hangingPunct="0">
        <a:spcBef>
          <a:spcPct val="0"/>
        </a:spcBef>
        <a:spcAft>
          <a:spcPct val="0"/>
        </a:spcAft>
        <a:defRPr sz="4400" b="1" i="1">
          <a:solidFill>
            <a:srgbClr val="008000"/>
          </a:solidFill>
          <a:latin typeface="Arial" charset="0"/>
          <a:cs typeface="Arial" charset="0"/>
        </a:defRPr>
      </a:lvl3pPr>
      <a:lvl4pPr algn="ctr" rtl="1" eaLnBrk="0" fontAlgn="base" hangingPunct="0">
        <a:spcBef>
          <a:spcPct val="0"/>
        </a:spcBef>
        <a:spcAft>
          <a:spcPct val="0"/>
        </a:spcAft>
        <a:defRPr sz="4400" b="1" i="1">
          <a:solidFill>
            <a:srgbClr val="008000"/>
          </a:solidFill>
          <a:latin typeface="Arial" charset="0"/>
          <a:cs typeface="Arial" charset="0"/>
        </a:defRPr>
      </a:lvl4pPr>
      <a:lvl5pPr algn="ctr" rtl="1" eaLnBrk="0" fontAlgn="base" hangingPunct="0">
        <a:spcBef>
          <a:spcPct val="0"/>
        </a:spcBef>
        <a:spcAft>
          <a:spcPct val="0"/>
        </a:spcAft>
        <a:defRPr sz="4400" b="1" i="1">
          <a:solidFill>
            <a:srgbClr val="008000"/>
          </a:solidFill>
          <a:latin typeface="Arial" charset="0"/>
          <a:cs typeface="Arial" charset="0"/>
        </a:defRPr>
      </a:lvl5pPr>
      <a:lvl6pPr marL="457200" algn="ctr" rtl="1" fontAlgn="base">
        <a:spcBef>
          <a:spcPct val="0"/>
        </a:spcBef>
        <a:spcAft>
          <a:spcPct val="0"/>
        </a:spcAft>
        <a:defRPr sz="4400" b="1" i="1">
          <a:solidFill>
            <a:srgbClr val="008000"/>
          </a:solidFill>
          <a:latin typeface="Arial" charset="0"/>
          <a:cs typeface="Arial" charset="0"/>
        </a:defRPr>
      </a:lvl6pPr>
      <a:lvl7pPr marL="914400" algn="ctr" rtl="1" fontAlgn="base">
        <a:spcBef>
          <a:spcPct val="0"/>
        </a:spcBef>
        <a:spcAft>
          <a:spcPct val="0"/>
        </a:spcAft>
        <a:defRPr sz="4400" b="1" i="1">
          <a:solidFill>
            <a:srgbClr val="008000"/>
          </a:solidFill>
          <a:latin typeface="Arial" charset="0"/>
          <a:cs typeface="Arial" charset="0"/>
        </a:defRPr>
      </a:lvl7pPr>
      <a:lvl8pPr marL="1371600" algn="ctr" rtl="1" fontAlgn="base">
        <a:spcBef>
          <a:spcPct val="0"/>
        </a:spcBef>
        <a:spcAft>
          <a:spcPct val="0"/>
        </a:spcAft>
        <a:defRPr sz="4400" b="1" i="1">
          <a:solidFill>
            <a:srgbClr val="008000"/>
          </a:solidFill>
          <a:latin typeface="Arial" charset="0"/>
          <a:cs typeface="Arial" charset="0"/>
        </a:defRPr>
      </a:lvl8pPr>
      <a:lvl9pPr marL="1828800" algn="ctr" rtl="1" fontAlgn="base">
        <a:spcBef>
          <a:spcPct val="0"/>
        </a:spcBef>
        <a:spcAft>
          <a:spcPct val="0"/>
        </a:spcAft>
        <a:defRPr sz="4400" b="1" i="1">
          <a:solidFill>
            <a:srgbClr val="008000"/>
          </a:solidFill>
          <a:latin typeface="Arial" charset="0"/>
          <a:cs typeface="Arial" charset="0"/>
        </a:defRPr>
      </a:lvl9pPr>
    </p:titleStyle>
    <p:bodyStyle>
      <a:lvl1pPr marL="458788" indent="-458788" algn="r" rtl="1" eaLnBrk="0" fontAlgn="base" hangingPunct="0">
        <a:spcBef>
          <a:spcPct val="20000"/>
        </a:spcBef>
        <a:spcAft>
          <a:spcPct val="0"/>
        </a:spcAft>
        <a:buClr>
          <a:srgbClr val="FF0066"/>
        </a:buClr>
        <a:buFont typeface="Wingdings" pitchFamily="2" charset="2"/>
        <a:buChar char="Ø"/>
        <a:defRPr sz="3200" b="1">
          <a:solidFill>
            <a:schemeClr val="tx1"/>
          </a:solidFill>
          <a:latin typeface="+mn-lt"/>
          <a:ea typeface="+mn-ea"/>
          <a:cs typeface="+mn-cs"/>
        </a:defRPr>
      </a:lvl1pPr>
      <a:lvl2pPr marL="858838" indent="-285750" algn="r" rtl="1" eaLnBrk="0" fontAlgn="base" hangingPunct="0">
        <a:spcBef>
          <a:spcPct val="20000"/>
        </a:spcBef>
        <a:spcAft>
          <a:spcPct val="0"/>
        </a:spcAft>
        <a:buClr>
          <a:srgbClr val="FF9900"/>
        </a:buClr>
        <a:buChar char="•"/>
        <a:defRPr sz="2800" b="1">
          <a:solidFill>
            <a:schemeClr val="tx1"/>
          </a:solidFill>
          <a:latin typeface="+mn-lt"/>
          <a:cs typeface="+mn-cs"/>
        </a:defRPr>
      </a:lvl2pPr>
      <a:lvl3pPr marL="1201738" indent="-228600" algn="r" rtl="1" eaLnBrk="0" fontAlgn="base" hangingPunct="0">
        <a:spcBef>
          <a:spcPct val="20000"/>
        </a:spcBef>
        <a:spcAft>
          <a:spcPct val="0"/>
        </a:spcAft>
        <a:buClr>
          <a:srgbClr val="FF9900"/>
        </a:buClr>
        <a:buChar char="»"/>
        <a:defRPr sz="2400" b="1">
          <a:solidFill>
            <a:schemeClr val="tx1"/>
          </a:solidFill>
          <a:latin typeface="+mn-lt"/>
          <a:cs typeface="+mn-cs"/>
        </a:defRPr>
      </a:lvl3pPr>
      <a:lvl4pPr marL="1600200" indent="-228600" algn="r" rtl="1" eaLnBrk="0" fontAlgn="base" hangingPunct="0">
        <a:spcBef>
          <a:spcPct val="20000"/>
        </a:spcBef>
        <a:spcAft>
          <a:spcPct val="0"/>
        </a:spcAft>
        <a:buChar char="–"/>
        <a:defRPr sz="2000" b="1">
          <a:solidFill>
            <a:schemeClr val="tx1"/>
          </a:solidFill>
          <a:latin typeface="+mn-lt"/>
          <a:cs typeface="+mn-cs"/>
        </a:defRPr>
      </a:lvl4pPr>
      <a:lvl5pPr marL="2057400" indent="-228600" algn="r" rtl="1" eaLnBrk="0" fontAlgn="base" hangingPunct="0">
        <a:spcBef>
          <a:spcPct val="20000"/>
        </a:spcBef>
        <a:spcAft>
          <a:spcPct val="0"/>
        </a:spcAft>
        <a:buChar char="»"/>
        <a:defRPr sz="2000" b="1">
          <a:solidFill>
            <a:schemeClr val="tx1"/>
          </a:solidFill>
          <a:latin typeface="+mn-lt"/>
          <a:cs typeface="+mn-cs"/>
        </a:defRPr>
      </a:lvl5pPr>
      <a:lvl6pPr marL="2514600" indent="-228600" algn="r" rtl="1" fontAlgn="base">
        <a:spcBef>
          <a:spcPct val="20000"/>
        </a:spcBef>
        <a:spcAft>
          <a:spcPct val="0"/>
        </a:spcAft>
        <a:buChar char="»"/>
        <a:defRPr sz="2000" b="1">
          <a:solidFill>
            <a:schemeClr val="tx1"/>
          </a:solidFill>
          <a:latin typeface="+mn-lt"/>
          <a:cs typeface="+mn-cs"/>
        </a:defRPr>
      </a:lvl6pPr>
      <a:lvl7pPr marL="2971800" indent="-228600" algn="r" rtl="1" fontAlgn="base">
        <a:spcBef>
          <a:spcPct val="20000"/>
        </a:spcBef>
        <a:spcAft>
          <a:spcPct val="0"/>
        </a:spcAft>
        <a:buChar char="»"/>
        <a:defRPr sz="2000" b="1">
          <a:solidFill>
            <a:schemeClr val="tx1"/>
          </a:solidFill>
          <a:latin typeface="+mn-lt"/>
          <a:cs typeface="+mn-cs"/>
        </a:defRPr>
      </a:lvl7pPr>
      <a:lvl8pPr marL="3429000" indent="-228600" algn="r" rtl="1" fontAlgn="base">
        <a:spcBef>
          <a:spcPct val="20000"/>
        </a:spcBef>
        <a:spcAft>
          <a:spcPct val="0"/>
        </a:spcAft>
        <a:buChar char="»"/>
        <a:defRPr sz="2000" b="1">
          <a:solidFill>
            <a:schemeClr val="tx1"/>
          </a:solidFill>
          <a:latin typeface="+mn-lt"/>
          <a:cs typeface="+mn-cs"/>
        </a:defRPr>
      </a:lvl8pPr>
      <a:lvl9pPr marL="3886200" indent="-228600" algn="r" rtl="1"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hangingPunct="1">
              <a:defRPr sz="1200">
                <a:solidFill>
                  <a:srgbClr val="FFFFFF"/>
                </a:solidFill>
                <a:latin typeface="Arial" charset="0"/>
              </a:defRPr>
            </a:lvl1pPr>
          </a:lstStyle>
          <a:p>
            <a:pPr>
              <a:defRPr/>
            </a:pPr>
            <a:endParaRPr lang="en-US"/>
          </a:p>
        </p:txBody>
      </p:sp>
      <p:sp>
        <p:nvSpPr>
          <p:cNvPr id="7782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eaLnBrk="1" hangingPunct="1">
              <a:defRPr sz="1200">
                <a:solidFill>
                  <a:srgbClr val="FFFFFF"/>
                </a:solidFill>
                <a:latin typeface="Arial" charset="0"/>
              </a:defRPr>
            </a:lvl1pPr>
          </a:lstStyle>
          <a:p>
            <a:pPr>
              <a:defRPr/>
            </a:pPr>
            <a:fld id="{CD2D1813-250D-4F43-B909-DF600B781D27}" type="slidenum">
              <a:rPr lang="ar-SA"/>
              <a:pPr>
                <a:defRPr/>
              </a:pPr>
              <a:t>‹#›</a:t>
            </a:fld>
            <a:endParaRPr lang="en-US"/>
          </a:p>
        </p:txBody>
      </p:sp>
      <p:grpSp>
        <p:nvGrpSpPr>
          <p:cNvPr id="7172" name="Group 4"/>
          <p:cNvGrpSpPr>
            <a:grpSpLocks/>
          </p:cNvGrpSpPr>
          <p:nvPr/>
        </p:nvGrpSpPr>
        <p:grpSpPr bwMode="auto">
          <a:xfrm>
            <a:off x="0" y="0"/>
            <a:ext cx="9140825" cy="6850063"/>
            <a:chOff x="0" y="0"/>
            <a:chExt cx="5758" cy="4315"/>
          </a:xfrm>
        </p:grpSpPr>
        <p:grpSp>
          <p:nvGrpSpPr>
            <p:cNvPr id="7176" name="Group 5"/>
            <p:cNvGrpSpPr>
              <a:grpSpLocks/>
            </p:cNvGrpSpPr>
            <p:nvPr userDrawn="1"/>
          </p:nvGrpSpPr>
          <p:grpSpPr bwMode="auto">
            <a:xfrm>
              <a:off x="1728" y="2230"/>
              <a:ext cx="4027" cy="2085"/>
              <a:chOff x="1728" y="2230"/>
              <a:chExt cx="4027" cy="2085"/>
            </a:xfrm>
          </p:grpSpPr>
          <p:sp>
            <p:nvSpPr>
              <p:cNvPr id="7783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endParaRPr>
              </a:p>
            </p:txBody>
          </p:sp>
          <p:sp>
            <p:nvSpPr>
              <p:cNvPr id="7783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endParaRPr>
              </a:p>
            </p:txBody>
          </p:sp>
          <p:sp>
            <p:nvSpPr>
              <p:cNvPr id="7783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endParaRPr>
              </a:p>
            </p:txBody>
          </p:sp>
          <p:sp>
            <p:nvSpPr>
              <p:cNvPr id="7783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solidFill>
                    <a:srgbClr val="FFFFFF"/>
                  </a:solidFill>
                </a:endParaRPr>
              </a:p>
            </p:txBody>
          </p:sp>
          <p:sp>
            <p:nvSpPr>
              <p:cNvPr id="7783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endParaRPr>
              </a:p>
            </p:txBody>
          </p:sp>
        </p:grpSp>
        <p:sp>
          <p:nvSpPr>
            <p:cNvPr id="7783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endParaRPr>
            </a:p>
          </p:txBody>
        </p:sp>
        <p:sp>
          <p:nvSpPr>
            <p:cNvPr id="7783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FFFFFF"/>
                </a:solidFill>
              </a:endParaRPr>
            </a:p>
          </p:txBody>
        </p:sp>
      </p:grpSp>
      <p:sp>
        <p:nvSpPr>
          <p:cNvPr id="7783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783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hangingPunct="1">
              <a:defRPr sz="1200">
                <a:solidFill>
                  <a:srgbClr val="FFFFFF"/>
                </a:solidFill>
                <a:latin typeface="Arial" charset="0"/>
              </a:defRPr>
            </a:lvl1pPr>
          </a:lstStyle>
          <a:p>
            <a:pPr>
              <a:defRPr/>
            </a:pPr>
            <a:endParaRPr lang="en-US"/>
          </a:p>
        </p:txBody>
      </p:sp>
      <p:sp>
        <p:nvSpPr>
          <p:cNvPr id="7783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755" r:id="rId1"/>
    <p:sldLayoutId id="2147484712" r:id="rId2"/>
    <p:sldLayoutId id="2147484713" r:id="rId3"/>
    <p:sldLayoutId id="2147484714" r:id="rId4"/>
    <p:sldLayoutId id="2147484715" r:id="rId5"/>
    <p:sldLayoutId id="2147484716" r:id="rId6"/>
    <p:sldLayoutId id="2147484717" r:id="rId7"/>
    <p:sldLayoutId id="2147484718" r:id="rId8"/>
    <p:sldLayoutId id="2147484719" r:id="rId9"/>
    <p:sldLayoutId id="2147484720" r:id="rId10"/>
    <p:sldLayoutId id="214748472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hangingPunct="1">
              <a:defRPr sz="1200">
                <a:solidFill>
                  <a:srgbClr val="FFFFFF"/>
                </a:solidFill>
                <a:latin typeface="Arial" charset="0"/>
              </a:defRPr>
            </a:lvl1pPr>
          </a:lstStyle>
          <a:p>
            <a:pPr>
              <a:defRPr/>
            </a:pPr>
            <a:endParaRPr lang="en-US"/>
          </a:p>
        </p:txBody>
      </p:sp>
      <p:sp>
        <p:nvSpPr>
          <p:cNvPr id="7782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eaLnBrk="1" hangingPunct="1">
              <a:defRPr sz="1200">
                <a:solidFill>
                  <a:srgbClr val="FFFFFF"/>
                </a:solidFill>
                <a:latin typeface="Arial" charset="0"/>
              </a:defRPr>
            </a:lvl1pPr>
          </a:lstStyle>
          <a:p>
            <a:pPr>
              <a:defRPr/>
            </a:pPr>
            <a:fld id="{407F9DEC-376C-44DF-ACB5-CBB46D1CCEE2}" type="slidenum">
              <a:rPr lang="ar-SA"/>
              <a:pPr>
                <a:defRPr/>
              </a:pPr>
              <a:t>‹#›</a:t>
            </a:fld>
            <a:endParaRPr lang="en-US"/>
          </a:p>
        </p:txBody>
      </p:sp>
      <p:grpSp>
        <p:nvGrpSpPr>
          <p:cNvPr id="8196" name="Group 4"/>
          <p:cNvGrpSpPr>
            <a:grpSpLocks/>
          </p:cNvGrpSpPr>
          <p:nvPr/>
        </p:nvGrpSpPr>
        <p:grpSpPr bwMode="auto">
          <a:xfrm>
            <a:off x="0" y="0"/>
            <a:ext cx="9140825" cy="6850063"/>
            <a:chOff x="0" y="0"/>
            <a:chExt cx="5758" cy="4315"/>
          </a:xfrm>
        </p:grpSpPr>
        <p:grpSp>
          <p:nvGrpSpPr>
            <p:cNvPr id="8200" name="Group 5"/>
            <p:cNvGrpSpPr>
              <a:grpSpLocks/>
            </p:cNvGrpSpPr>
            <p:nvPr userDrawn="1"/>
          </p:nvGrpSpPr>
          <p:grpSpPr bwMode="auto">
            <a:xfrm>
              <a:off x="1728" y="2230"/>
              <a:ext cx="4027" cy="2085"/>
              <a:chOff x="1728" y="2230"/>
              <a:chExt cx="4027" cy="2085"/>
            </a:xfrm>
          </p:grpSpPr>
          <p:sp>
            <p:nvSpPr>
              <p:cNvPr id="7783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endParaRPr>
              </a:p>
            </p:txBody>
          </p:sp>
          <p:sp>
            <p:nvSpPr>
              <p:cNvPr id="7783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endParaRPr>
              </a:p>
            </p:txBody>
          </p:sp>
          <p:sp>
            <p:nvSpPr>
              <p:cNvPr id="7783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endParaRPr>
              </a:p>
            </p:txBody>
          </p:sp>
          <p:sp>
            <p:nvSpPr>
              <p:cNvPr id="7783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solidFill>
                    <a:srgbClr val="FFFFFF"/>
                  </a:solidFill>
                </a:endParaRPr>
              </a:p>
            </p:txBody>
          </p:sp>
          <p:sp>
            <p:nvSpPr>
              <p:cNvPr id="7783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endParaRPr>
              </a:p>
            </p:txBody>
          </p:sp>
        </p:grpSp>
        <p:sp>
          <p:nvSpPr>
            <p:cNvPr id="7783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endParaRPr>
            </a:p>
          </p:txBody>
        </p:sp>
        <p:sp>
          <p:nvSpPr>
            <p:cNvPr id="7783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solidFill>
                  <a:srgbClr val="FFFFFF"/>
                </a:solidFill>
              </a:endParaRPr>
            </a:p>
          </p:txBody>
        </p:sp>
      </p:grpSp>
      <p:sp>
        <p:nvSpPr>
          <p:cNvPr id="7783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783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hangingPunct="1">
              <a:defRPr sz="1200">
                <a:solidFill>
                  <a:srgbClr val="FFFFFF"/>
                </a:solidFill>
                <a:latin typeface="Arial" charset="0"/>
              </a:defRPr>
            </a:lvl1pPr>
          </a:lstStyle>
          <a:p>
            <a:pPr>
              <a:defRPr/>
            </a:pPr>
            <a:endParaRPr lang="en-US"/>
          </a:p>
        </p:txBody>
      </p:sp>
      <p:sp>
        <p:nvSpPr>
          <p:cNvPr id="7783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756"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0225" y="76200"/>
            <a:ext cx="80962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4732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48" name="Rectangle 4"/>
          <p:cNvSpPr>
            <a:spLocks noChangeArrowheads="1"/>
          </p:cNvSpPr>
          <p:nvPr/>
        </p:nvSpPr>
        <p:spPr bwMode="auto">
          <a:xfrm>
            <a:off x="228600" y="6421438"/>
            <a:ext cx="3976688" cy="277812"/>
          </a:xfrm>
          <a:prstGeom prst="rect">
            <a:avLst/>
          </a:prstGeom>
          <a:noFill/>
          <a:ln w="9525">
            <a:noFill/>
            <a:miter lim="800000"/>
            <a:headEnd/>
            <a:tailEnd/>
          </a:ln>
          <a:effectLst/>
        </p:spPr>
        <p:txBody>
          <a:bodyPr/>
          <a:lstStyle/>
          <a:p>
            <a:pPr eaLnBrk="0" hangingPunct="0">
              <a:defRPr/>
            </a:pPr>
            <a:r>
              <a:rPr lang="en-AU" sz="1400">
                <a:solidFill>
                  <a:srgbClr val="008000"/>
                </a:solidFill>
                <a:latin typeface="Times New Roman" pitchFamily="18" charset="0"/>
              </a:rPr>
              <a:t>Physical Pharmaceutics 2B – </a:t>
            </a:r>
            <a:r>
              <a:rPr lang="en-AU" sz="1400" b="1" i="1">
                <a:solidFill>
                  <a:srgbClr val="008000"/>
                </a:solidFill>
                <a:latin typeface="Times New Roman" pitchFamily="18" charset="0"/>
              </a:rPr>
              <a:t>Suspensions</a:t>
            </a:r>
            <a:endParaRPr lang="en-US" sz="1400" b="1" i="1">
              <a:solidFill>
                <a:srgbClr val="008000"/>
              </a:solidFill>
              <a:latin typeface="Times New Roman" pitchFamily="18" charset="0"/>
            </a:endParaRPr>
          </a:p>
        </p:txBody>
      </p:sp>
      <p:sp>
        <p:nvSpPr>
          <p:cNvPr id="134149" name="Rectangle 5"/>
          <p:cNvSpPr>
            <a:spLocks noGrp="1" noChangeArrowheads="1"/>
          </p:cNvSpPr>
          <p:nvPr>
            <p:ph type="sldNum" sz="quarter" idx="4"/>
          </p:nvPr>
        </p:nvSpPr>
        <p:spPr bwMode="auto">
          <a:xfrm>
            <a:off x="7300913" y="6446838"/>
            <a:ext cx="1685925" cy="334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400">
                <a:solidFill>
                  <a:srgbClr val="008000"/>
                </a:solidFill>
                <a:latin typeface="Times New Roman" pitchFamily="18" charset="0"/>
                <a:cs typeface="Times New Roman" pitchFamily="18" charset="0"/>
              </a:defRPr>
            </a:lvl1pPr>
          </a:lstStyle>
          <a:p>
            <a:pPr>
              <a:defRPr/>
            </a:pPr>
            <a:fld id="{A24224E8-1425-4619-90C4-F2527E628838}" type="slidenum">
              <a:rPr lang="ar-SA"/>
              <a:pPr>
                <a:defRPr/>
              </a:pPr>
              <a:t>‹#›</a:t>
            </a:fld>
            <a:endParaRPr lang="en-US"/>
          </a:p>
        </p:txBody>
      </p:sp>
      <p:grpSp>
        <p:nvGrpSpPr>
          <p:cNvPr id="9222" name="Group 6"/>
          <p:cNvGrpSpPr>
            <a:grpSpLocks/>
          </p:cNvGrpSpPr>
          <p:nvPr/>
        </p:nvGrpSpPr>
        <p:grpSpPr bwMode="auto">
          <a:xfrm>
            <a:off x="901700" y="1246188"/>
            <a:ext cx="7340600" cy="138112"/>
            <a:chOff x="0" y="4032"/>
            <a:chExt cx="5776" cy="87"/>
          </a:xfrm>
        </p:grpSpPr>
        <p:sp>
          <p:nvSpPr>
            <p:cNvPr id="134151" name="Freeform 7"/>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solidFill>
              <a:srgbClr val="FFCC00"/>
            </a:solidFill>
            <a:ln w="9525" cap="flat" cmpd="sng">
              <a:noFill/>
              <a:prstDash val="solid"/>
              <a:round/>
              <a:headEnd type="none" w="med" len="med"/>
              <a:tailEnd type="none" w="med" len="med"/>
            </a:ln>
            <a:effectLst/>
          </p:spPr>
          <p:txBody>
            <a:bodyPr wrap="none" anchor="ctr"/>
            <a:lstStyle/>
            <a:p>
              <a:pPr eaLnBrk="0" hangingPunct="0">
                <a:defRPr/>
              </a:pPr>
              <a:endParaRPr lang="en-US">
                <a:solidFill>
                  <a:srgbClr val="000000"/>
                </a:solidFill>
              </a:endParaRPr>
            </a:p>
          </p:txBody>
        </p:sp>
        <p:sp>
          <p:nvSpPr>
            <p:cNvPr id="134152" name="Freeform 8"/>
            <p:cNvSpPr>
              <a:spLocks/>
            </p:cNvSpPr>
            <p:nvPr userDrawn="1"/>
          </p:nvSpPr>
          <p:spPr bwMode="auto">
            <a:xfrm>
              <a:off x="1728" y="4038"/>
              <a:ext cx="2654"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solidFill>
              <a:srgbClr val="FFCC00"/>
            </a:solidFill>
            <a:ln w="9525" cap="flat" cmpd="sng">
              <a:noFill/>
              <a:prstDash val="solid"/>
              <a:round/>
              <a:headEnd type="none" w="med" len="med"/>
              <a:tailEnd type="none" w="med" len="med"/>
            </a:ln>
            <a:effectLst/>
          </p:spPr>
          <p:txBody>
            <a:bodyPr wrap="none" anchor="ctr"/>
            <a:lstStyle/>
            <a:p>
              <a:pPr eaLnBrk="0" hangingPunct="0">
                <a:defRPr/>
              </a:pPr>
              <a:endParaRPr lang="en-US">
                <a:solidFill>
                  <a:srgbClr val="000000"/>
                </a:solidFill>
              </a:endParaRPr>
            </a:p>
          </p:txBody>
        </p:sp>
        <p:sp>
          <p:nvSpPr>
            <p:cNvPr id="134153" name="Freeform 9"/>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solidFill>
              <a:srgbClr val="FFCC00"/>
            </a:solidFill>
            <a:ln w="9525" cap="flat" cmpd="sng">
              <a:noFill/>
              <a:prstDash val="solid"/>
              <a:round/>
              <a:headEnd type="none" w="med" len="med"/>
              <a:tailEnd type="none" w="med" len="med"/>
            </a:ln>
            <a:effectLst/>
          </p:spPr>
          <p:txBody>
            <a:bodyPr wrap="none" anchor="ctr"/>
            <a:lstStyle/>
            <a:p>
              <a:pPr eaLnBrk="0" hangingPunct="0">
                <a:defRPr/>
              </a:pPr>
              <a:endParaRPr lang="en-US">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p:hf hdr="0" ftr="0" dt="0"/>
  <p:txStyles>
    <p:titleStyle>
      <a:lvl1pPr algn="ctr" rtl="1" eaLnBrk="0" fontAlgn="base" hangingPunct="0">
        <a:spcBef>
          <a:spcPct val="0"/>
        </a:spcBef>
        <a:spcAft>
          <a:spcPct val="0"/>
        </a:spcAft>
        <a:defRPr sz="4400" b="1" i="1">
          <a:solidFill>
            <a:srgbClr val="008000"/>
          </a:solidFill>
          <a:latin typeface="+mj-lt"/>
          <a:ea typeface="+mj-ea"/>
          <a:cs typeface="+mj-cs"/>
        </a:defRPr>
      </a:lvl1pPr>
      <a:lvl2pPr algn="ctr" rtl="1" eaLnBrk="0" fontAlgn="base" hangingPunct="0">
        <a:spcBef>
          <a:spcPct val="0"/>
        </a:spcBef>
        <a:spcAft>
          <a:spcPct val="0"/>
        </a:spcAft>
        <a:defRPr sz="4400" b="1" i="1">
          <a:solidFill>
            <a:srgbClr val="008000"/>
          </a:solidFill>
          <a:latin typeface="Arial" charset="0"/>
          <a:cs typeface="Arial" charset="0"/>
        </a:defRPr>
      </a:lvl2pPr>
      <a:lvl3pPr algn="ctr" rtl="1" eaLnBrk="0" fontAlgn="base" hangingPunct="0">
        <a:spcBef>
          <a:spcPct val="0"/>
        </a:spcBef>
        <a:spcAft>
          <a:spcPct val="0"/>
        </a:spcAft>
        <a:defRPr sz="4400" b="1" i="1">
          <a:solidFill>
            <a:srgbClr val="008000"/>
          </a:solidFill>
          <a:latin typeface="Arial" charset="0"/>
          <a:cs typeface="Arial" charset="0"/>
        </a:defRPr>
      </a:lvl3pPr>
      <a:lvl4pPr algn="ctr" rtl="1" eaLnBrk="0" fontAlgn="base" hangingPunct="0">
        <a:spcBef>
          <a:spcPct val="0"/>
        </a:spcBef>
        <a:spcAft>
          <a:spcPct val="0"/>
        </a:spcAft>
        <a:defRPr sz="4400" b="1" i="1">
          <a:solidFill>
            <a:srgbClr val="008000"/>
          </a:solidFill>
          <a:latin typeface="Arial" charset="0"/>
          <a:cs typeface="Arial" charset="0"/>
        </a:defRPr>
      </a:lvl4pPr>
      <a:lvl5pPr algn="ctr" rtl="1" eaLnBrk="0" fontAlgn="base" hangingPunct="0">
        <a:spcBef>
          <a:spcPct val="0"/>
        </a:spcBef>
        <a:spcAft>
          <a:spcPct val="0"/>
        </a:spcAft>
        <a:defRPr sz="4400" b="1" i="1">
          <a:solidFill>
            <a:srgbClr val="008000"/>
          </a:solidFill>
          <a:latin typeface="Arial" charset="0"/>
          <a:cs typeface="Arial" charset="0"/>
        </a:defRPr>
      </a:lvl5pPr>
      <a:lvl6pPr marL="457200" algn="ctr" rtl="1" fontAlgn="base">
        <a:spcBef>
          <a:spcPct val="0"/>
        </a:spcBef>
        <a:spcAft>
          <a:spcPct val="0"/>
        </a:spcAft>
        <a:defRPr sz="4400" b="1" i="1">
          <a:solidFill>
            <a:srgbClr val="008000"/>
          </a:solidFill>
          <a:latin typeface="Arial" charset="0"/>
          <a:cs typeface="Arial" charset="0"/>
        </a:defRPr>
      </a:lvl6pPr>
      <a:lvl7pPr marL="914400" algn="ctr" rtl="1" fontAlgn="base">
        <a:spcBef>
          <a:spcPct val="0"/>
        </a:spcBef>
        <a:spcAft>
          <a:spcPct val="0"/>
        </a:spcAft>
        <a:defRPr sz="4400" b="1" i="1">
          <a:solidFill>
            <a:srgbClr val="008000"/>
          </a:solidFill>
          <a:latin typeface="Arial" charset="0"/>
          <a:cs typeface="Arial" charset="0"/>
        </a:defRPr>
      </a:lvl7pPr>
      <a:lvl8pPr marL="1371600" algn="ctr" rtl="1" fontAlgn="base">
        <a:spcBef>
          <a:spcPct val="0"/>
        </a:spcBef>
        <a:spcAft>
          <a:spcPct val="0"/>
        </a:spcAft>
        <a:defRPr sz="4400" b="1" i="1">
          <a:solidFill>
            <a:srgbClr val="008000"/>
          </a:solidFill>
          <a:latin typeface="Arial" charset="0"/>
          <a:cs typeface="Arial" charset="0"/>
        </a:defRPr>
      </a:lvl8pPr>
      <a:lvl9pPr marL="1828800" algn="ctr" rtl="1" fontAlgn="base">
        <a:spcBef>
          <a:spcPct val="0"/>
        </a:spcBef>
        <a:spcAft>
          <a:spcPct val="0"/>
        </a:spcAft>
        <a:defRPr sz="4400" b="1" i="1">
          <a:solidFill>
            <a:srgbClr val="008000"/>
          </a:solidFill>
          <a:latin typeface="Arial" charset="0"/>
          <a:cs typeface="Arial" charset="0"/>
        </a:defRPr>
      </a:lvl9pPr>
    </p:titleStyle>
    <p:bodyStyle>
      <a:lvl1pPr marL="458788" indent="-458788" algn="r" rtl="1" eaLnBrk="0" fontAlgn="base" hangingPunct="0">
        <a:spcBef>
          <a:spcPct val="20000"/>
        </a:spcBef>
        <a:spcAft>
          <a:spcPct val="0"/>
        </a:spcAft>
        <a:buClr>
          <a:srgbClr val="FF0066"/>
        </a:buClr>
        <a:buFont typeface="Wingdings" pitchFamily="2" charset="2"/>
        <a:buChar char="Ø"/>
        <a:defRPr sz="3200" b="1">
          <a:solidFill>
            <a:schemeClr val="tx1"/>
          </a:solidFill>
          <a:latin typeface="+mn-lt"/>
          <a:ea typeface="+mn-ea"/>
          <a:cs typeface="+mn-cs"/>
        </a:defRPr>
      </a:lvl1pPr>
      <a:lvl2pPr marL="858838" indent="-285750" algn="r" rtl="1" eaLnBrk="0" fontAlgn="base" hangingPunct="0">
        <a:spcBef>
          <a:spcPct val="20000"/>
        </a:spcBef>
        <a:spcAft>
          <a:spcPct val="0"/>
        </a:spcAft>
        <a:buClr>
          <a:srgbClr val="FF9900"/>
        </a:buClr>
        <a:buChar char="•"/>
        <a:defRPr sz="2800" b="1">
          <a:solidFill>
            <a:schemeClr val="tx1"/>
          </a:solidFill>
          <a:latin typeface="+mn-lt"/>
          <a:cs typeface="+mn-cs"/>
        </a:defRPr>
      </a:lvl2pPr>
      <a:lvl3pPr marL="1201738" indent="-228600" algn="r" rtl="1" eaLnBrk="0" fontAlgn="base" hangingPunct="0">
        <a:spcBef>
          <a:spcPct val="20000"/>
        </a:spcBef>
        <a:spcAft>
          <a:spcPct val="0"/>
        </a:spcAft>
        <a:buClr>
          <a:srgbClr val="FF9900"/>
        </a:buClr>
        <a:buChar char="»"/>
        <a:defRPr sz="2400" b="1">
          <a:solidFill>
            <a:schemeClr val="tx1"/>
          </a:solidFill>
          <a:latin typeface="+mn-lt"/>
          <a:cs typeface="+mn-cs"/>
        </a:defRPr>
      </a:lvl3pPr>
      <a:lvl4pPr marL="1600200" indent="-228600" algn="r" rtl="1" eaLnBrk="0" fontAlgn="base" hangingPunct="0">
        <a:spcBef>
          <a:spcPct val="20000"/>
        </a:spcBef>
        <a:spcAft>
          <a:spcPct val="0"/>
        </a:spcAft>
        <a:buChar char="–"/>
        <a:defRPr sz="2000" b="1">
          <a:solidFill>
            <a:schemeClr val="tx1"/>
          </a:solidFill>
          <a:latin typeface="+mn-lt"/>
          <a:cs typeface="+mn-cs"/>
        </a:defRPr>
      </a:lvl4pPr>
      <a:lvl5pPr marL="2057400" indent="-228600" algn="r" rtl="1" eaLnBrk="0" fontAlgn="base" hangingPunct="0">
        <a:spcBef>
          <a:spcPct val="20000"/>
        </a:spcBef>
        <a:spcAft>
          <a:spcPct val="0"/>
        </a:spcAft>
        <a:buChar char="»"/>
        <a:defRPr sz="2000" b="1">
          <a:solidFill>
            <a:schemeClr val="tx1"/>
          </a:solidFill>
          <a:latin typeface="+mn-lt"/>
          <a:cs typeface="+mn-cs"/>
        </a:defRPr>
      </a:lvl5pPr>
      <a:lvl6pPr marL="2514600" indent="-228600" algn="r" rtl="1" fontAlgn="base">
        <a:spcBef>
          <a:spcPct val="20000"/>
        </a:spcBef>
        <a:spcAft>
          <a:spcPct val="0"/>
        </a:spcAft>
        <a:buChar char="»"/>
        <a:defRPr sz="2000" b="1">
          <a:solidFill>
            <a:schemeClr val="tx1"/>
          </a:solidFill>
          <a:latin typeface="+mn-lt"/>
          <a:cs typeface="+mn-cs"/>
        </a:defRPr>
      </a:lvl6pPr>
      <a:lvl7pPr marL="2971800" indent="-228600" algn="r" rtl="1" fontAlgn="base">
        <a:spcBef>
          <a:spcPct val="20000"/>
        </a:spcBef>
        <a:spcAft>
          <a:spcPct val="0"/>
        </a:spcAft>
        <a:buChar char="»"/>
        <a:defRPr sz="2000" b="1">
          <a:solidFill>
            <a:schemeClr val="tx1"/>
          </a:solidFill>
          <a:latin typeface="+mn-lt"/>
          <a:cs typeface="+mn-cs"/>
        </a:defRPr>
      </a:lvl7pPr>
      <a:lvl8pPr marL="3429000" indent="-228600" algn="r" rtl="1" fontAlgn="base">
        <a:spcBef>
          <a:spcPct val="20000"/>
        </a:spcBef>
        <a:spcAft>
          <a:spcPct val="0"/>
        </a:spcAft>
        <a:buChar char="»"/>
        <a:defRPr sz="2000" b="1">
          <a:solidFill>
            <a:schemeClr val="tx1"/>
          </a:solidFill>
          <a:latin typeface="+mn-lt"/>
          <a:cs typeface="+mn-cs"/>
        </a:defRPr>
      </a:lvl8pPr>
      <a:lvl9pPr marL="3886200" indent="-228600" algn="r" rtl="1"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0225" y="76200"/>
            <a:ext cx="80962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4732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48" name="Rectangle 4"/>
          <p:cNvSpPr>
            <a:spLocks noChangeArrowheads="1"/>
          </p:cNvSpPr>
          <p:nvPr/>
        </p:nvSpPr>
        <p:spPr bwMode="auto">
          <a:xfrm>
            <a:off x="228600" y="6421438"/>
            <a:ext cx="3976688" cy="277812"/>
          </a:xfrm>
          <a:prstGeom prst="rect">
            <a:avLst/>
          </a:prstGeom>
          <a:noFill/>
          <a:ln w="9525">
            <a:noFill/>
            <a:miter lim="800000"/>
            <a:headEnd/>
            <a:tailEnd/>
          </a:ln>
          <a:effectLst/>
        </p:spPr>
        <p:txBody>
          <a:bodyPr/>
          <a:lstStyle/>
          <a:p>
            <a:pPr eaLnBrk="0" hangingPunct="0">
              <a:defRPr/>
            </a:pPr>
            <a:r>
              <a:rPr lang="en-AU" sz="1400">
                <a:solidFill>
                  <a:srgbClr val="008000"/>
                </a:solidFill>
                <a:latin typeface="Times New Roman" pitchFamily="18" charset="0"/>
              </a:rPr>
              <a:t>Physical Pharmaceutics 2B – </a:t>
            </a:r>
            <a:r>
              <a:rPr lang="en-AU" sz="1400" b="1" i="1">
                <a:solidFill>
                  <a:srgbClr val="008000"/>
                </a:solidFill>
                <a:latin typeface="Times New Roman" pitchFamily="18" charset="0"/>
              </a:rPr>
              <a:t>Suspensions</a:t>
            </a:r>
            <a:endParaRPr lang="en-US" sz="1400" b="1" i="1">
              <a:solidFill>
                <a:srgbClr val="008000"/>
              </a:solidFill>
              <a:latin typeface="Times New Roman" pitchFamily="18" charset="0"/>
            </a:endParaRPr>
          </a:p>
        </p:txBody>
      </p:sp>
      <p:sp>
        <p:nvSpPr>
          <p:cNvPr id="134149" name="Rectangle 5"/>
          <p:cNvSpPr>
            <a:spLocks noGrp="1" noChangeArrowheads="1"/>
          </p:cNvSpPr>
          <p:nvPr>
            <p:ph type="sldNum" sz="quarter" idx="4"/>
          </p:nvPr>
        </p:nvSpPr>
        <p:spPr bwMode="auto">
          <a:xfrm>
            <a:off x="7300913" y="6446838"/>
            <a:ext cx="1685925" cy="334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400">
                <a:solidFill>
                  <a:srgbClr val="008000"/>
                </a:solidFill>
                <a:latin typeface="Times New Roman" pitchFamily="18" charset="0"/>
                <a:cs typeface="Times New Roman" pitchFamily="18" charset="0"/>
              </a:defRPr>
            </a:lvl1pPr>
          </a:lstStyle>
          <a:p>
            <a:pPr>
              <a:defRPr/>
            </a:pPr>
            <a:fld id="{8130C01F-D3C0-48B5-BB78-9E21FC1AE1C0}" type="slidenum">
              <a:rPr lang="ar-SA"/>
              <a:pPr>
                <a:defRPr/>
              </a:pPr>
              <a:t>‹#›</a:t>
            </a:fld>
            <a:endParaRPr lang="en-US"/>
          </a:p>
        </p:txBody>
      </p:sp>
      <p:grpSp>
        <p:nvGrpSpPr>
          <p:cNvPr id="10246" name="Group 6"/>
          <p:cNvGrpSpPr>
            <a:grpSpLocks/>
          </p:cNvGrpSpPr>
          <p:nvPr/>
        </p:nvGrpSpPr>
        <p:grpSpPr bwMode="auto">
          <a:xfrm>
            <a:off x="901700" y="1246188"/>
            <a:ext cx="7340600" cy="138112"/>
            <a:chOff x="0" y="4032"/>
            <a:chExt cx="5776" cy="87"/>
          </a:xfrm>
        </p:grpSpPr>
        <p:sp>
          <p:nvSpPr>
            <p:cNvPr id="134151" name="Freeform 7"/>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solidFill>
              <a:srgbClr val="FFCC00"/>
            </a:solidFill>
            <a:ln w="9525" cap="flat" cmpd="sng">
              <a:noFill/>
              <a:prstDash val="solid"/>
              <a:round/>
              <a:headEnd type="none" w="med" len="med"/>
              <a:tailEnd type="none" w="med" len="med"/>
            </a:ln>
            <a:effectLst/>
          </p:spPr>
          <p:txBody>
            <a:bodyPr wrap="none" anchor="ctr"/>
            <a:lstStyle/>
            <a:p>
              <a:pPr eaLnBrk="0" hangingPunct="0">
                <a:defRPr/>
              </a:pPr>
              <a:endParaRPr lang="en-US">
                <a:solidFill>
                  <a:srgbClr val="000000"/>
                </a:solidFill>
              </a:endParaRPr>
            </a:p>
          </p:txBody>
        </p:sp>
        <p:sp>
          <p:nvSpPr>
            <p:cNvPr id="134152" name="Freeform 8"/>
            <p:cNvSpPr>
              <a:spLocks/>
            </p:cNvSpPr>
            <p:nvPr userDrawn="1"/>
          </p:nvSpPr>
          <p:spPr bwMode="auto">
            <a:xfrm>
              <a:off x="1728" y="4038"/>
              <a:ext cx="2654"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solidFill>
              <a:srgbClr val="FFCC00"/>
            </a:solidFill>
            <a:ln w="9525" cap="flat" cmpd="sng">
              <a:noFill/>
              <a:prstDash val="solid"/>
              <a:round/>
              <a:headEnd type="none" w="med" len="med"/>
              <a:tailEnd type="none" w="med" len="med"/>
            </a:ln>
            <a:effectLst/>
          </p:spPr>
          <p:txBody>
            <a:bodyPr wrap="none" anchor="ctr"/>
            <a:lstStyle/>
            <a:p>
              <a:pPr eaLnBrk="0" hangingPunct="0">
                <a:defRPr/>
              </a:pPr>
              <a:endParaRPr lang="en-US">
                <a:solidFill>
                  <a:srgbClr val="000000"/>
                </a:solidFill>
              </a:endParaRPr>
            </a:p>
          </p:txBody>
        </p:sp>
        <p:sp>
          <p:nvSpPr>
            <p:cNvPr id="134153" name="Freeform 9"/>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solidFill>
              <a:srgbClr val="FFCC00"/>
            </a:solidFill>
            <a:ln w="9525" cap="flat" cmpd="sng">
              <a:noFill/>
              <a:prstDash val="solid"/>
              <a:round/>
              <a:headEnd type="none" w="med" len="med"/>
              <a:tailEnd type="none" w="med" len="med"/>
            </a:ln>
            <a:effectLst/>
          </p:spPr>
          <p:txBody>
            <a:bodyPr wrap="none" anchor="ctr"/>
            <a:lstStyle/>
            <a:p>
              <a:pPr eaLnBrk="0" hangingPunct="0">
                <a:defRPr/>
              </a:pPr>
              <a:endParaRPr lang="en-US">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Lst>
  <p:hf hdr="0" ftr="0" dt="0"/>
  <p:txStyles>
    <p:titleStyle>
      <a:lvl1pPr algn="ctr" rtl="1" eaLnBrk="0" fontAlgn="base" hangingPunct="0">
        <a:spcBef>
          <a:spcPct val="0"/>
        </a:spcBef>
        <a:spcAft>
          <a:spcPct val="0"/>
        </a:spcAft>
        <a:defRPr sz="4400" b="1" i="1">
          <a:solidFill>
            <a:srgbClr val="008000"/>
          </a:solidFill>
          <a:latin typeface="+mj-lt"/>
          <a:ea typeface="+mj-ea"/>
          <a:cs typeface="+mj-cs"/>
        </a:defRPr>
      </a:lvl1pPr>
      <a:lvl2pPr algn="ctr" rtl="1" eaLnBrk="0" fontAlgn="base" hangingPunct="0">
        <a:spcBef>
          <a:spcPct val="0"/>
        </a:spcBef>
        <a:spcAft>
          <a:spcPct val="0"/>
        </a:spcAft>
        <a:defRPr sz="4400" b="1" i="1">
          <a:solidFill>
            <a:srgbClr val="008000"/>
          </a:solidFill>
          <a:latin typeface="Arial" charset="0"/>
          <a:cs typeface="Arial" charset="0"/>
        </a:defRPr>
      </a:lvl2pPr>
      <a:lvl3pPr algn="ctr" rtl="1" eaLnBrk="0" fontAlgn="base" hangingPunct="0">
        <a:spcBef>
          <a:spcPct val="0"/>
        </a:spcBef>
        <a:spcAft>
          <a:spcPct val="0"/>
        </a:spcAft>
        <a:defRPr sz="4400" b="1" i="1">
          <a:solidFill>
            <a:srgbClr val="008000"/>
          </a:solidFill>
          <a:latin typeface="Arial" charset="0"/>
          <a:cs typeface="Arial" charset="0"/>
        </a:defRPr>
      </a:lvl3pPr>
      <a:lvl4pPr algn="ctr" rtl="1" eaLnBrk="0" fontAlgn="base" hangingPunct="0">
        <a:spcBef>
          <a:spcPct val="0"/>
        </a:spcBef>
        <a:spcAft>
          <a:spcPct val="0"/>
        </a:spcAft>
        <a:defRPr sz="4400" b="1" i="1">
          <a:solidFill>
            <a:srgbClr val="008000"/>
          </a:solidFill>
          <a:latin typeface="Arial" charset="0"/>
          <a:cs typeface="Arial" charset="0"/>
        </a:defRPr>
      </a:lvl4pPr>
      <a:lvl5pPr algn="ctr" rtl="1" eaLnBrk="0" fontAlgn="base" hangingPunct="0">
        <a:spcBef>
          <a:spcPct val="0"/>
        </a:spcBef>
        <a:spcAft>
          <a:spcPct val="0"/>
        </a:spcAft>
        <a:defRPr sz="4400" b="1" i="1">
          <a:solidFill>
            <a:srgbClr val="008000"/>
          </a:solidFill>
          <a:latin typeface="Arial" charset="0"/>
          <a:cs typeface="Arial" charset="0"/>
        </a:defRPr>
      </a:lvl5pPr>
      <a:lvl6pPr marL="457200" algn="ctr" rtl="1" fontAlgn="base">
        <a:spcBef>
          <a:spcPct val="0"/>
        </a:spcBef>
        <a:spcAft>
          <a:spcPct val="0"/>
        </a:spcAft>
        <a:defRPr sz="4400" b="1" i="1">
          <a:solidFill>
            <a:srgbClr val="008000"/>
          </a:solidFill>
          <a:latin typeface="Arial" charset="0"/>
          <a:cs typeface="Arial" charset="0"/>
        </a:defRPr>
      </a:lvl6pPr>
      <a:lvl7pPr marL="914400" algn="ctr" rtl="1" fontAlgn="base">
        <a:spcBef>
          <a:spcPct val="0"/>
        </a:spcBef>
        <a:spcAft>
          <a:spcPct val="0"/>
        </a:spcAft>
        <a:defRPr sz="4400" b="1" i="1">
          <a:solidFill>
            <a:srgbClr val="008000"/>
          </a:solidFill>
          <a:latin typeface="Arial" charset="0"/>
          <a:cs typeface="Arial" charset="0"/>
        </a:defRPr>
      </a:lvl7pPr>
      <a:lvl8pPr marL="1371600" algn="ctr" rtl="1" fontAlgn="base">
        <a:spcBef>
          <a:spcPct val="0"/>
        </a:spcBef>
        <a:spcAft>
          <a:spcPct val="0"/>
        </a:spcAft>
        <a:defRPr sz="4400" b="1" i="1">
          <a:solidFill>
            <a:srgbClr val="008000"/>
          </a:solidFill>
          <a:latin typeface="Arial" charset="0"/>
          <a:cs typeface="Arial" charset="0"/>
        </a:defRPr>
      </a:lvl8pPr>
      <a:lvl9pPr marL="1828800" algn="ctr" rtl="1" fontAlgn="base">
        <a:spcBef>
          <a:spcPct val="0"/>
        </a:spcBef>
        <a:spcAft>
          <a:spcPct val="0"/>
        </a:spcAft>
        <a:defRPr sz="4400" b="1" i="1">
          <a:solidFill>
            <a:srgbClr val="008000"/>
          </a:solidFill>
          <a:latin typeface="Arial" charset="0"/>
          <a:cs typeface="Arial" charset="0"/>
        </a:defRPr>
      </a:lvl9pPr>
    </p:titleStyle>
    <p:bodyStyle>
      <a:lvl1pPr marL="458788" indent="-458788" algn="r" rtl="1" eaLnBrk="0" fontAlgn="base" hangingPunct="0">
        <a:spcBef>
          <a:spcPct val="20000"/>
        </a:spcBef>
        <a:spcAft>
          <a:spcPct val="0"/>
        </a:spcAft>
        <a:buClr>
          <a:srgbClr val="FF0066"/>
        </a:buClr>
        <a:buFont typeface="Wingdings" pitchFamily="2" charset="2"/>
        <a:buChar char="Ø"/>
        <a:defRPr sz="3200" b="1">
          <a:solidFill>
            <a:schemeClr val="tx1"/>
          </a:solidFill>
          <a:latin typeface="+mn-lt"/>
          <a:ea typeface="+mn-ea"/>
          <a:cs typeface="+mn-cs"/>
        </a:defRPr>
      </a:lvl1pPr>
      <a:lvl2pPr marL="858838" indent="-285750" algn="r" rtl="1" eaLnBrk="0" fontAlgn="base" hangingPunct="0">
        <a:spcBef>
          <a:spcPct val="20000"/>
        </a:spcBef>
        <a:spcAft>
          <a:spcPct val="0"/>
        </a:spcAft>
        <a:buClr>
          <a:srgbClr val="FF9900"/>
        </a:buClr>
        <a:buChar char="•"/>
        <a:defRPr sz="2800" b="1">
          <a:solidFill>
            <a:schemeClr val="tx1"/>
          </a:solidFill>
          <a:latin typeface="+mn-lt"/>
          <a:cs typeface="+mn-cs"/>
        </a:defRPr>
      </a:lvl2pPr>
      <a:lvl3pPr marL="1201738" indent="-228600" algn="r" rtl="1" eaLnBrk="0" fontAlgn="base" hangingPunct="0">
        <a:spcBef>
          <a:spcPct val="20000"/>
        </a:spcBef>
        <a:spcAft>
          <a:spcPct val="0"/>
        </a:spcAft>
        <a:buClr>
          <a:srgbClr val="FF9900"/>
        </a:buClr>
        <a:buChar char="»"/>
        <a:defRPr sz="2400" b="1">
          <a:solidFill>
            <a:schemeClr val="tx1"/>
          </a:solidFill>
          <a:latin typeface="+mn-lt"/>
          <a:cs typeface="+mn-cs"/>
        </a:defRPr>
      </a:lvl3pPr>
      <a:lvl4pPr marL="1600200" indent="-228600" algn="r" rtl="1" eaLnBrk="0" fontAlgn="base" hangingPunct="0">
        <a:spcBef>
          <a:spcPct val="20000"/>
        </a:spcBef>
        <a:spcAft>
          <a:spcPct val="0"/>
        </a:spcAft>
        <a:buChar char="–"/>
        <a:defRPr sz="2000" b="1">
          <a:solidFill>
            <a:schemeClr val="tx1"/>
          </a:solidFill>
          <a:latin typeface="+mn-lt"/>
          <a:cs typeface="+mn-cs"/>
        </a:defRPr>
      </a:lvl4pPr>
      <a:lvl5pPr marL="2057400" indent="-228600" algn="r" rtl="1" eaLnBrk="0" fontAlgn="base" hangingPunct="0">
        <a:spcBef>
          <a:spcPct val="20000"/>
        </a:spcBef>
        <a:spcAft>
          <a:spcPct val="0"/>
        </a:spcAft>
        <a:buChar char="»"/>
        <a:defRPr sz="2000" b="1">
          <a:solidFill>
            <a:schemeClr val="tx1"/>
          </a:solidFill>
          <a:latin typeface="+mn-lt"/>
          <a:cs typeface="+mn-cs"/>
        </a:defRPr>
      </a:lvl5pPr>
      <a:lvl6pPr marL="2514600" indent="-228600" algn="r" rtl="1" fontAlgn="base">
        <a:spcBef>
          <a:spcPct val="20000"/>
        </a:spcBef>
        <a:spcAft>
          <a:spcPct val="0"/>
        </a:spcAft>
        <a:buChar char="»"/>
        <a:defRPr sz="2000" b="1">
          <a:solidFill>
            <a:schemeClr val="tx1"/>
          </a:solidFill>
          <a:latin typeface="+mn-lt"/>
          <a:cs typeface="+mn-cs"/>
        </a:defRPr>
      </a:lvl6pPr>
      <a:lvl7pPr marL="2971800" indent="-228600" algn="r" rtl="1" fontAlgn="base">
        <a:spcBef>
          <a:spcPct val="20000"/>
        </a:spcBef>
        <a:spcAft>
          <a:spcPct val="0"/>
        </a:spcAft>
        <a:buChar char="»"/>
        <a:defRPr sz="2000" b="1">
          <a:solidFill>
            <a:schemeClr val="tx1"/>
          </a:solidFill>
          <a:latin typeface="+mn-lt"/>
          <a:cs typeface="+mn-cs"/>
        </a:defRPr>
      </a:lvl7pPr>
      <a:lvl8pPr marL="3429000" indent="-228600" algn="r" rtl="1" fontAlgn="base">
        <a:spcBef>
          <a:spcPct val="20000"/>
        </a:spcBef>
        <a:spcAft>
          <a:spcPct val="0"/>
        </a:spcAft>
        <a:buChar char="»"/>
        <a:defRPr sz="2000" b="1">
          <a:solidFill>
            <a:schemeClr val="tx1"/>
          </a:solidFill>
          <a:latin typeface="+mn-lt"/>
          <a:cs typeface="+mn-cs"/>
        </a:defRPr>
      </a:lvl8pPr>
      <a:lvl9pPr marL="3886200" indent="-228600" algn="r" rtl="1"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2.wmf"/><Relationship Id="rId2" Type="http://schemas.openxmlformats.org/officeDocument/2006/relationships/slideLayout" Target="../slideLayouts/slideLayout4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3.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5.xml"/><Relationship Id="rId1" Type="http://schemas.openxmlformats.org/officeDocument/2006/relationships/vmlDrawing" Target="../drawings/vmlDrawing3.vml"/><Relationship Id="rId5" Type="http://schemas.openxmlformats.org/officeDocument/2006/relationships/image" Target="../media/image24.wmf"/><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5.xml"/><Relationship Id="rId1" Type="http://schemas.openxmlformats.org/officeDocument/2006/relationships/vmlDrawing" Target="../drawings/vmlDrawing4.vml"/><Relationship Id="rId4" Type="http://schemas.openxmlformats.org/officeDocument/2006/relationships/image" Target="../media/image24.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solidFill>
                  <a:srgbClr val="FFFF00"/>
                </a:solidFill>
              </a:rPr>
              <a:t>Suspensions</a:t>
            </a:r>
          </a:p>
        </p:txBody>
      </p:sp>
      <p:sp>
        <p:nvSpPr>
          <p:cNvPr id="2051" name="Rectangle 3"/>
          <p:cNvSpPr>
            <a:spLocks noGrp="1" noChangeArrowheads="1"/>
          </p:cNvSpPr>
          <p:nvPr>
            <p:ph type="subTitle" idx="1"/>
          </p:nvPr>
        </p:nvSpPr>
        <p:spPr/>
        <p:txBody>
          <a:bodyPr/>
          <a:lstStyle/>
          <a:p>
            <a:pPr eaLnBrk="1" hangingPunct="1">
              <a:defRPr/>
            </a:pPr>
            <a:r>
              <a:rPr lang="en-US" dirty="0" smtClean="0"/>
              <a:t>Alfred Martin</a:t>
            </a:r>
          </a:p>
          <a:p>
            <a:pPr eaLnBrk="1" hangingPunct="1">
              <a:defRPr/>
            </a:pPr>
            <a:r>
              <a:rPr lang="en-US" dirty="0" smtClean="0"/>
              <a:t>Lecturer Dr. </a:t>
            </a:r>
            <a:r>
              <a:rPr lang="en-US" dirty="0" err="1" smtClean="0"/>
              <a:t>Majid</a:t>
            </a:r>
            <a:r>
              <a:rPr lang="en-US" dirty="0" smtClean="0"/>
              <a:t> R. </a:t>
            </a:r>
            <a:r>
              <a:rPr lang="en-US" dirty="0" err="1" smtClean="0"/>
              <a:t>Feddah</a:t>
            </a:r>
            <a:endParaRPr lang="en-US" dirty="0" smtClean="0"/>
          </a:p>
        </p:txBody>
      </p:sp>
      <p:sp>
        <p:nvSpPr>
          <p:cNvPr id="14340" name="Slide Number Placeholder 3"/>
          <p:cNvSpPr>
            <a:spLocks noGrp="1"/>
          </p:cNvSpPr>
          <p:nvPr>
            <p:ph type="sldNum" sz="quarter" idx="12"/>
          </p:nvPr>
        </p:nvSpPr>
        <p:spPr>
          <a:noFill/>
        </p:spPr>
        <p:txBody>
          <a:bodyPr/>
          <a:lstStyle/>
          <a:p>
            <a:fld id="{F0713014-02AF-4E28-ADD5-F1B89504CE76}" type="slidenum">
              <a:rPr lang="ar-JO" smtClean="0"/>
              <a:pPr/>
              <a:t>1</a:t>
            </a:fld>
            <a:endParaRPr lang="en-US" smtClean="0"/>
          </a:p>
        </p:txBody>
      </p:sp>
      <p:pic>
        <p:nvPicPr>
          <p:cNvPr id="5" name="Picture 4" descr="sedvol"/>
          <p:cNvPicPr>
            <a:picLocks noChangeAspect="1" noChangeArrowheads="1"/>
          </p:cNvPicPr>
          <p:nvPr/>
        </p:nvPicPr>
        <p:blipFill>
          <a:blip r:embed="rId3" cstate="print"/>
          <a:srcRect/>
          <a:stretch>
            <a:fillRect/>
          </a:stretch>
        </p:blipFill>
        <p:spPr bwMode="auto">
          <a:xfrm>
            <a:off x="2814649" y="285728"/>
            <a:ext cx="3400425" cy="2078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rPr>
              <a:t>Topical Suspensions</a:t>
            </a:r>
            <a:endParaRPr lang="en-US" dirty="0">
              <a:solidFill>
                <a:srgbClr val="FFFF00"/>
              </a:solidFill>
              <a:effectLst/>
            </a:endParaRPr>
          </a:p>
        </p:txBody>
      </p:sp>
      <p:sp>
        <p:nvSpPr>
          <p:cNvPr id="3" name="Content Placeholder 2"/>
          <p:cNvSpPr>
            <a:spLocks noGrp="1"/>
          </p:cNvSpPr>
          <p:nvPr>
            <p:ph idx="1"/>
          </p:nvPr>
        </p:nvSpPr>
        <p:spPr>
          <a:xfrm>
            <a:off x="482285" y="1916832"/>
            <a:ext cx="8229600" cy="3845024"/>
          </a:xfrm>
        </p:spPr>
        <p:txBody>
          <a:bodyPr/>
          <a:lstStyle/>
          <a:p>
            <a:r>
              <a:rPr lang="en-US" dirty="0" smtClean="0">
                <a:effectLst/>
              </a:rPr>
              <a:t>Historically, the externally applied “shake lotion” is the oldest example of pharmaceutical suspension. </a:t>
            </a:r>
          </a:p>
          <a:p>
            <a:r>
              <a:rPr lang="en-US" sz="3000" dirty="0" smtClean="0">
                <a:effectLst/>
              </a:rPr>
              <a:t>Calamine lotion USP, as well as other dermatological preparations, are closely associated with the technical development of the pharmaceutical suspension.</a:t>
            </a:r>
            <a:endParaRPr lang="en-US" sz="3000" dirty="0">
              <a:effectLst/>
            </a:endParaRPr>
          </a:p>
        </p:txBody>
      </p:sp>
      <p:sp>
        <p:nvSpPr>
          <p:cNvPr id="4" name="Slide Number Placeholder 3"/>
          <p:cNvSpPr>
            <a:spLocks noGrp="1"/>
          </p:cNvSpPr>
          <p:nvPr>
            <p:ph type="sldNum" sz="quarter" idx="11"/>
          </p:nvPr>
        </p:nvSpPr>
        <p:spPr/>
        <p:txBody>
          <a:bodyPr/>
          <a:lstStyle/>
          <a:p>
            <a:pPr>
              <a:defRPr/>
            </a:pPr>
            <a:fld id="{BAE7F9DD-DC87-4FFC-9B17-6FE540FB201B}" type="slidenum">
              <a:rPr lang="ar-SA" smtClean="0"/>
              <a:pPr>
                <a:defRPr/>
              </a:pPr>
              <a:t>10</a:t>
            </a:fld>
            <a:endParaRPr lang="en-US"/>
          </a:p>
        </p:txBody>
      </p:sp>
    </p:spTree>
    <p:extLst>
      <p:ext uri="{BB962C8B-B14F-4D97-AF65-F5344CB8AC3E}">
        <p14:creationId xmlns:p14="http://schemas.microsoft.com/office/powerpoint/2010/main" val="1141796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Parenteral Suspensions</a:t>
            </a:r>
            <a:endParaRPr lang="en-US" dirty="0">
              <a:solidFill>
                <a:srgbClr val="FFFF00"/>
              </a:solidFill>
            </a:endParaRPr>
          </a:p>
        </p:txBody>
      </p:sp>
      <p:sp>
        <p:nvSpPr>
          <p:cNvPr id="3" name="Content Placeholder 2"/>
          <p:cNvSpPr>
            <a:spLocks noGrp="1"/>
          </p:cNvSpPr>
          <p:nvPr>
            <p:ph idx="1"/>
          </p:nvPr>
        </p:nvSpPr>
        <p:spPr>
          <a:xfrm>
            <a:off x="625153" y="1419672"/>
            <a:ext cx="8229600" cy="4828728"/>
          </a:xfrm>
        </p:spPr>
        <p:txBody>
          <a:bodyPr/>
          <a:lstStyle/>
          <a:p>
            <a:r>
              <a:rPr lang="en-US" dirty="0" smtClean="0">
                <a:effectLst/>
              </a:rPr>
              <a:t>The solid content of parenteral suspensions is usually between 0.5% to 5%,. </a:t>
            </a:r>
          </a:p>
          <a:p>
            <a:r>
              <a:rPr lang="en-US" dirty="0" smtClean="0">
                <a:effectLst/>
              </a:rPr>
              <a:t>These preparations are sterile and intended to be used intra-muscular, intra-dermal, intra-</a:t>
            </a:r>
            <a:r>
              <a:rPr lang="en-US" dirty="0" err="1" smtClean="0">
                <a:effectLst/>
              </a:rPr>
              <a:t>lesional</a:t>
            </a:r>
            <a:r>
              <a:rPr lang="en-US" dirty="0" smtClean="0">
                <a:effectLst/>
              </a:rPr>
              <a:t>, intra-articular, or subcutaneous administration.</a:t>
            </a:r>
            <a:endParaRPr lang="en-US" dirty="0">
              <a:effectLst/>
            </a:endParaRPr>
          </a:p>
        </p:txBody>
      </p:sp>
      <p:sp>
        <p:nvSpPr>
          <p:cNvPr id="4" name="Slide Number Placeholder 3"/>
          <p:cNvSpPr>
            <a:spLocks noGrp="1"/>
          </p:cNvSpPr>
          <p:nvPr>
            <p:ph type="sldNum" sz="quarter" idx="11"/>
          </p:nvPr>
        </p:nvSpPr>
        <p:spPr/>
        <p:txBody>
          <a:bodyPr/>
          <a:lstStyle/>
          <a:p>
            <a:pPr>
              <a:defRPr/>
            </a:pPr>
            <a:fld id="{BAE7F9DD-DC87-4FFC-9B17-6FE540FB201B}" type="slidenum">
              <a:rPr lang="ar-SA" smtClean="0"/>
              <a:pPr>
                <a:defRPr/>
              </a:pPr>
              <a:t>11</a:t>
            </a:fld>
            <a:endParaRPr lang="en-US"/>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989" y="4293096"/>
            <a:ext cx="2553811" cy="15961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714753"/>
            <a:ext cx="1896145" cy="15336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3421546" y="4186055"/>
            <a:ext cx="2300908" cy="2300908"/>
          </a:xfrm>
          <a:prstGeom prst="rect">
            <a:avLst/>
          </a:prstGeom>
        </p:spPr>
      </p:pic>
    </p:spTree>
    <p:extLst>
      <p:ext uri="{BB962C8B-B14F-4D97-AF65-F5344CB8AC3E}">
        <p14:creationId xmlns:p14="http://schemas.microsoft.com/office/powerpoint/2010/main" val="110556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055" y="476672"/>
            <a:ext cx="8229600" cy="5904656"/>
          </a:xfrm>
        </p:spPr>
        <p:txBody>
          <a:bodyPr/>
          <a:lstStyle/>
          <a:p>
            <a:pPr algn="just"/>
            <a:r>
              <a:rPr lang="en-US" dirty="0" smtClean="0">
                <a:effectLst/>
              </a:rPr>
              <a:t>The viscosity should be low enough to facilitate injection. </a:t>
            </a:r>
          </a:p>
          <a:p>
            <a:pPr algn="just"/>
            <a:r>
              <a:rPr lang="en-US" dirty="0" smtClean="0">
                <a:effectLst/>
              </a:rPr>
              <a:t>Common vehicles for parenteral suspension include preserved sodium chloride injection or a parenteral acceptable vegetable oil. </a:t>
            </a:r>
          </a:p>
          <a:p>
            <a:pPr algn="just"/>
            <a:r>
              <a:rPr lang="en-US" dirty="0" smtClean="0">
                <a:effectLst/>
              </a:rPr>
              <a:t>Ophthalmic suspensions that are instilled into the eye must also be prepared in a sterile manner and isotonic. </a:t>
            </a:r>
          </a:p>
          <a:p>
            <a:pPr algn="just"/>
            <a:r>
              <a:rPr lang="en-US" dirty="0" smtClean="0">
                <a:effectLst/>
              </a:rPr>
              <a:t>The vehicle </a:t>
            </a:r>
            <a:r>
              <a:rPr lang="en-US" dirty="0">
                <a:effectLst/>
              </a:rPr>
              <a:t>e</a:t>
            </a:r>
            <a:r>
              <a:rPr lang="en-US" dirty="0" smtClean="0">
                <a:effectLst/>
              </a:rPr>
              <a:t>mployed are essentially isotonic and aqueous in composition.</a:t>
            </a:r>
            <a:endParaRPr lang="en-US" dirty="0">
              <a:effectLst/>
            </a:endParaRPr>
          </a:p>
        </p:txBody>
      </p:sp>
      <p:sp>
        <p:nvSpPr>
          <p:cNvPr id="4" name="Slide Number Placeholder 3"/>
          <p:cNvSpPr>
            <a:spLocks noGrp="1"/>
          </p:cNvSpPr>
          <p:nvPr>
            <p:ph type="sldNum" sz="quarter" idx="11"/>
          </p:nvPr>
        </p:nvSpPr>
        <p:spPr/>
        <p:txBody>
          <a:bodyPr/>
          <a:lstStyle/>
          <a:p>
            <a:pPr>
              <a:defRPr/>
            </a:pPr>
            <a:fld id="{BAE7F9DD-DC87-4FFC-9B17-6FE540FB201B}" type="slidenum">
              <a:rPr lang="ar-SA" smtClean="0"/>
              <a:pPr>
                <a:defRPr/>
              </a:pPr>
              <a:t>12</a:t>
            </a:fld>
            <a:endParaRPr lang="en-US"/>
          </a:p>
        </p:txBody>
      </p:sp>
    </p:spTree>
    <p:extLst>
      <p:ext uri="{BB962C8B-B14F-4D97-AF65-F5344CB8AC3E}">
        <p14:creationId xmlns:p14="http://schemas.microsoft.com/office/powerpoint/2010/main" val="2115651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78098"/>
          </a:xfrm>
        </p:spPr>
        <p:txBody>
          <a:bodyPr/>
          <a:lstStyle/>
          <a:p>
            <a:r>
              <a:rPr lang="en-US" dirty="0">
                <a:solidFill>
                  <a:srgbClr val="FFFF00"/>
                </a:solidFill>
              </a:rPr>
              <a:t>Bioavailability of Drug</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903185688"/>
              </p:ext>
            </p:extLst>
          </p:nvPr>
        </p:nvGraphicFramePr>
        <p:xfrm>
          <a:off x="4860032" y="198884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520313830"/>
              </p:ext>
            </p:extLst>
          </p:nvPr>
        </p:nvGraphicFramePr>
        <p:xfrm>
          <a:off x="323528" y="198884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1"/>
          </p:nvPr>
        </p:nvSpPr>
        <p:spPr/>
        <p:txBody>
          <a:bodyPr/>
          <a:lstStyle/>
          <a:p>
            <a:pPr>
              <a:defRPr/>
            </a:pPr>
            <a:fld id="{D5951C34-164F-4105-B23A-29D61E3B857C}" type="slidenum">
              <a:rPr lang="ar-SA" smtClean="0"/>
              <a:pPr>
                <a:defRPr/>
              </a:pPr>
              <a:t>13</a:t>
            </a:fld>
            <a:endParaRPr lang="en-US"/>
          </a:p>
        </p:txBody>
      </p:sp>
      <p:sp>
        <p:nvSpPr>
          <p:cNvPr id="9" name="TextBox 8"/>
          <p:cNvSpPr txBox="1"/>
          <p:nvPr/>
        </p:nvSpPr>
        <p:spPr>
          <a:xfrm>
            <a:off x="971600" y="952674"/>
            <a:ext cx="7416824" cy="954107"/>
          </a:xfrm>
          <a:prstGeom prst="rect">
            <a:avLst/>
          </a:prstGeom>
          <a:noFill/>
        </p:spPr>
        <p:txBody>
          <a:bodyPr wrap="square" rtlCol="0">
            <a:spAutoFit/>
          </a:bodyPr>
          <a:lstStyle/>
          <a:p>
            <a:pPr algn="ctr"/>
            <a:r>
              <a:rPr lang="en-US" sz="2800" dirty="0">
                <a:solidFill>
                  <a:srgbClr val="00B0F0"/>
                </a:solidFill>
              </a:rPr>
              <a:t>The bioavailability of a drug is assumed to </a:t>
            </a:r>
            <a:endParaRPr lang="en-US" sz="2800" dirty="0" smtClean="0">
              <a:solidFill>
                <a:srgbClr val="00B0F0"/>
              </a:solidFill>
            </a:endParaRPr>
          </a:p>
          <a:p>
            <a:pPr algn="ctr"/>
            <a:r>
              <a:rPr lang="en-US" sz="2800" dirty="0" smtClean="0">
                <a:solidFill>
                  <a:srgbClr val="00B0F0"/>
                </a:solidFill>
              </a:rPr>
              <a:t>increase </a:t>
            </a:r>
            <a:r>
              <a:rPr lang="en-US" sz="2800" dirty="0">
                <a:solidFill>
                  <a:srgbClr val="00B0F0"/>
                </a:solidFill>
              </a:rPr>
              <a:t>in the following order</a:t>
            </a:r>
            <a:r>
              <a:rPr lang="en-US" sz="2800" dirty="0" smtClean="0">
                <a:solidFill>
                  <a:srgbClr val="00B0F0"/>
                </a:solidFill>
              </a:rPr>
              <a:t>:</a:t>
            </a:r>
            <a:endParaRPr lang="en-US" sz="2800" dirty="0">
              <a:solidFill>
                <a:srgbClr val="00B0F0"/>
              </a:solidFill>
            </a:endParaRPr>
          </a:p>
        </p:txBody>
      </p:sp>
    </p:spTree>
    <p:extLst>
      <p:ext uri="{BB962C8B-B14F-4D97-AF65-F5344CB8AC3E}">
        <p14:creationId xmlns:p14="http://schemas.microsoft.com/office/powerpoint/2010/main" val="22386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Particle Size Considerations</a:t>
            </a:r>
            <a:endParaRPr lang="en-US" dirty="0">
              <a:solidFill>
                <a:srgbClr val="FFFF00"/>
              </a:solidFill>
            </a:endParaRPr>
          </a:p>
        </p:txBody>
      </p:sp>
      <p:sp>
        <p:nvSpPr>
          <p:cNvPr id="3" name="Content Placeholder 2"/>
          <p:cNvSpPr>
            <a:spLocks noGrp="1"/>
          </p:cNvSpPr>
          <p:nvPr>
            <p:ph idx="1"/>
          </p:nvPr>
        </p:nvSpPr>
        <p:spPr>
          <a:xfrm>
            <a:off x="484786" y="1268760"/>
            <a:ext cx="8229600" cy="4752528"/>
          </a:xfrm>
        </p:spPr>
        <p:txBody>
          <a:bodyPr/>
          <a:lstStyle/>
          <a:p>
            <a:pPr algn="just"/>
            <a:r>
              <a:rPr lang="en-US" sz="2800" dirty="0" smtClean="0">
                <a:effectLst/>
              </a:rPr>
              <a:t>The mean particle size and the particle size distributions of suspended insoluble drugs are important considerations in formulating physically stable suspension.</a:t>
            </a:r>
          </a:p>
          <a:p>
            <a:pPr algn="just"/>
            <a:r>
              <a:rPr lang="en-US" sz="2800" dirty="0" smtClean="0">
                <a:effectLst/>
              </a:rPr>
              <a:t>Drug particle size is an important factor influencing </a:t>
            </a:r>
            <a:r>
              <a:rPr lang="en-US" sz="2800" dirty="0" smtClean="0">
                <a:solidFill>
                  <a:schemeClr val="accent1">
                    <a:lumMod val="40000"/>
                    <a:lumOff val="60000"/>
                  </a:schemeClr>
                </a:solidFill>
                <a:effectLst/>
              </a:rPr>
              <a:t>product appearance</a:t>
            </a:r>
            <a:r>
              <a:rPr lang="en-US" sz="2800" dirty="0" smtClean="0">
                <a:effectLst/>
              </a:rPr>
              <a:t>, </a:t>
            </a:r>
            <a:r>
              <a:rPr lang="en-US" sz="2800" dirty="0" smtClean="0">
                <a:solidFill>
                  <a:srgbClr val="00FFFF"/>
                </a:solidFill>
                <a:effectLst/>
              </a:rPr>
              <a:t>settling rates</a:t>
            </a:r>
            <a:r>
              <a:rPr lang="en-US" sz="2800" dirty="0" smtClean="0">
                <a:effectLst/>
              </a:rPr>
              <a:t>, </a:t>
            </a:r>
            <a:r>
              <a:rPr lang="en-US" sz="2800" dirty="0" smtClean="0">
                <a:solidFill>
                  <a:srgbClr val="FF00FF"/>
                </a:solidFill>
                <a:effectLst/>
              </a:rPr>
              <a:t>drug solubility</a:t>
            </a:r>
            <a:r>
              <a:rPr lang="en-US" sz="2800" dirty="0" smtClean="0">
                <a:effectLst/>
              </a:rPr>
              <a:t>, </a:t>
            </a:r>
            <a:r>
              <a:rPr lang="en-US" sz="2800" i="1" dirty="0" smtClean="0">
                <a:solidFill>
                  <a:srgbClr val="FFFF00"/>
                </a:solidFill>
                <a:effectLst/>
              </a:rPr>
              <a:t>in-vivo</a:t>
            </a:r>
            <a:r>
              <a:rPr lang="en-US" sz="2800" dirty="0" smtClean="0">
                <a:solidFill>
                  <a:srgbClr val="FFFF00"/>
                </a:solidFill>
                <a:effectLst/>
              </a:rPr>
              <a:t> absorption</a:t>
            </a:r>
            <a:r>
              <a:rPr lang="en-US" sz="2800" dirty="0" smtClean="0">
                <a:effectLst/>
              </a:rPr>
              <a:t>, </a:t>
            </a:r>
            <a:r>
              <a:rPr lang="en-US" sz="2800" dirty="0" smtClean="0">
                <a:solidFill>
                  <a:srgbClr val="00FF00"/>
                </a:solidFill>
                <a:effectLst/>
              </a:rPr>
              <a:t>Re-</a:t>
            </a:r>
            <a:r>
              <a:rPr lang="en-US" sz="2800" dirty="0" err="1" smtClean="0">
                <a:solidFill>
                  <a:srgbClr val="00FF00"/>
                </a:solidFill>
                <a:effectLst/>
              </a:rPr>
              <a:t>Suspendability</a:t>
            </a:r>
            <a:r>
              <a:rPr lang="en-US" sz="2800" dirty="0" smtClean="0">
                <a:effectLst/>
              </a:rPr>
              <a:t>, and overall </a:t>
            </a:r>
            <a:r>
              <a:rPr lang="en-US" sz="2800" dirty="0" smtClean="0">
                <a:solidFill>
                  <a:srgbClr val="00FF00"/>
                </a:solidFill>
                <a:effectLst/>
              </a:rPr>
              <a:t>stability of pharmaceutical suspensions.</a:t>
            </a:r>
          </a:p>
          <a:p>
            <a:pPr algn="just"/>
            <a:endParaRPr lang="en-US" sz="2800" dirty="0">
              <a:effectLst/>
            </a:endParaRPr>
          </a:p>
        </p:txBody>
      </p:sp>
      <p:sp>
        <p:nvSpPr>
          <p:cNvPr id="4" name="Slide Number Placeholder 3"/>
          <p:cNvSpPr>
            <a:spLocks noGrp="1"/>
          </p:cNvSpPr>
          <p:nvPr>
            <p:ph type="sldNum" sz="quarter" idx="11"/>
          </p:nvPr>
        </p:nvSpPr>
        <p:spPr/>
        <p:txBody>
          <a:bodyPr/>
          <a:lstStyle/>
          <a:p>
            <a:pPr>
              <a:defRPr/>
            </a:pPr>
            <a:fld id="{BAE7F9DD-DC87-4FFC-9B17-6FE540FB201B}" type="slidenum">
              <a:rPr lang="ar-SA" smtClean="0"/>
              <a:pPr>
                <a:defRPr/>
              </a:pPr>
              <a:t>14</a:t>
            </a:fld>
            <a:endParaRPr lang="en-US"/>
          </a:p>
        </p:txBody>
      </p:sp>
    </p:spTree>
    <p:extLst>
      <p:ext uri="{BB962C8B-B14F-4D97-AF65-F5344CB8AC3E}">
        <p14:creationId xmlns:p14="http://schemas.microsoft.com/office/powerpoint/2010/main" val="3383627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457200" y="115888"/>
            <a:ext cx="8229600" cy="720725"/>
          </a:xfrm>
        </p:spPr>
        <p:txBody>
          <a:bodyPr/>
          <a:lstStyle/>
          <a:p>
            <a:pPr eaLnBrk="1" hangingPunct="1"/>
            <a:r>
              <a:rPr lang="en-US" sz="4000" smtClean="0">
                <a:solidFill>
                  <a:srgbClr val="FFFF00"/>
                </a:solidFill>
              </a:rPr>
              <a:t>Pharmaceutical applications</a:t>
            </a:r>
          </a:p>
        </p:txBody>
      </p:sp>
      <p:sp>
        <p:nvSpPr>
          <p:cNvPr id="61443" name="Rectangle 3"/>
          <p:cNvSpPr>
            <a:spLocks noGrp="1" noChangeArrowheads="1"/>
          </p:cNvSpPr>
          <p:nvPr>
            <p:ph type="body" idx="1"/>
          </p:nvPr>
        </p:nvSpPr>
        <p:spPr>
          <a:xfrm>
            <a:off x="250825" y="981075"/>
            <a:ext cx="8569325" cy="5400675"/>
          </a:xfrm>
        </p:spPr>
        <p:txBody>
          <a:bodyPr/>
          <a:lstStyle/>
          <a:p>
            <a:pPr marL="609600" indent="-609600" eaLnBrk="1" hangingPunct="1">
              <a:lnSpc>
                <a:spcPct val="80000"/>
              </a:lnSpc>
              <a:buFontTx/>
              <a:buNone/>
            </a:pPr>
            <a:r>
              <a:rPr lang="en-US" smtClean="0">
                <a:effectLst/>
              </a:rPr>
              <a:t>	Suspension may be used pharmaceutically for a number of reasons:</a:t>
            </a:r>
          </a:p>
          <a:p>
            <a:pPr marL="609600" indent="-609600" eaLnBrk="1" hangingPunct="1">
              <a:lnSpc>
                <a:spcPct val="80000"/>
              </a:lnSpc>
              <a:buFontTx/>
              <a:buNone/>
            </a:pPr>
            <a:endParaRPr lang="en-US" smtClean="0">
              <a:effectLst/>
            </a:endParaRPr>
          </a:p>
          <a:p>
            <a:pPr marL="609600" indent="-609600" eaLnBrk="1" hangingPunct="1">
              <a:lnSpc>
                <a:spcPct val="90000"/>
              </a:lnSpc>
              <a:buSzPct val="120000"/>
              <a:buFontTx/>
              <a:buAutoNum type="arabicPeriod"/>
            </a:pPr>
            <a:r>
              <a:rPr lang="en-US" smtClean="0">
                <a:effectLst/>
              </a:rPr>
              <a:t>Drugs that have very low solubility.</a:t>
            </a:r>
          </a:p>
          <a:p>
            <a:pPr marL="609600" indent="-609600" eaLnBrk="1" hangingPunct="1">
              <a:lnSpc>
                <a:spcPct val="90000"/>
              </a:lnSpc>
              <a:buSzPct val="120000"/>
              <a:buFontTx/>
              <a:buAutoNum type="arabicPeriod"/>
            </a:pPr>
            <a:r>
              <a:rPr lang="en-US" smtClean="0">
                <a:effectLst/>
              </a:rPr>
              <a:t>Drugs that have unpleasant teats.</a:t>
            </a:r>
          </a:p>
          <a:p>
            <a:pPr marL="609600" indent="-609600" eaLnBrk="1" hangingPunct="1">
              <a:lnSpc>
                <a:spcPct val="90000"/>
              </a:lnSpc>
              <a:buSzPct val="120000"/>
              <a:buFontTx/>
              <a:buAutoNum type="arabicPeriod"/>
            </a:pPr>
            <a:r>
              <a:rPr lang="en-US" smtClean="0">
                <a:effectLst/>
              </a:rPr>
              <a:t>Dissolution of drug from a solution dosage form is faster than solid dosage form and slower than solutions.</a:t>
            </a:r>
          </a:p>
          <a:p>
            <a:pPr marL="609600" indent="-609600" eaLnBrk="1" hangingPunct="1">
              <a:lnSpc>
                <a:spcPct val="90000"/>
              </a:lnSpc>
              <a:buSzPct val="120000"/>
              <a:buFontTx/>
              <a:buAutoNum type="arabicPeriod"/>
            </a:pPr>
            <a:r>
              <a:rPr lang="en-US" smtClean="0">
                <a:effectLst/>
              </a:rPr>
              <a:t>Insoluble forms of drugs may prolong the action of a drug by preventing rapid degradation of the drug in the presence of water.</a:t>
            </a:r>
          </a:p>
        </p:txBody>
      </p:sp>
      <p:sp>
        <p:nvSpPr>
          <p:cNvPr id="61444" name="Slide Number Placeholder 3"/>
          <p:cNvSpPr>
            <a:spLocks noGrp="1"/>
          </p:cNvSpPr>
          <p:nvPr>
            <p:ph type="sldNum" sz="quarter" idx="11"/>
          </p:nvPr>
        </p:nvSpPr>
        <p:spPr>
          <a:noFill/>
        </p:spPr>
        <p:txBody>
          <a:bodyPr/>
          <a:lstStyle/>
          <a:p>
            <a:fld id="{BD4DDFDF-0A01-48D2-92D3-7834A21BC48D}" type="slidenum">
              <a:rPr lang="ar-JO" smtClean="0"/>
              <a:pPr/>
              <a:t>15</a:t>
            </a:fld>
            <a:endParaRPr lang="en-US" smtClean="0"/>
          </a:p>
        </p:txBody>
      </p:sp>
    </p:spTree>
    <p:extLst>
      <p:ext uri="{BB962C8B-B14F-4D97-AF65-F5344CB8AC3E}">
        <p14:creationId xmlns:p14="http://schemas.microsoft.com/office/powerpoint/2010/main" val="2114646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42875"/>
            <a:ext cx="8229600" cy="654050"/>
          </a:xfrm>
        </p:spPr>
        <p:txBody>
          <a:bodyPr/>
          <a:lstStyle/>
          <a:p>
            <a:pPr eaLnBrk="1" hangingPunct="1"/>
            <a:r>
              <a:rPr lang="en-US" dirty="0" smtClean="0">
                <a:solidFill>
                  <a:srgbClr val="FFFF00"/>
                </a:solidFill>
                <a:effectLst/>
              </a:rPr>
              <a:t>Criteria for good suspension</a:t>
            </a:r>
          </a:p>
        </p:txBody>
      </p:sp>
      <p:sp>
        <p:nvSpPr>
          <p:cNvPr id="17411" name="Content Placeholder 2"/>
          <p:cNvSpPr>
            <a:spLocks noGrp="1"/>
          </p:cNvSpPr>
          <p:nvPr>
            <p:ph idx="1"/>
          </p:nvPr>
        </p:nvSpPr>
        <p:spPr>
          <a:xfrm>
            <a:off x="214313" y="785813"/>
            <a:ext cx="8643937" cy="5715000"/>
          </a:xfrm>
        </p:spPr>
        <p:txBody>
          <a:bodyPr/>
          <a:lstStyle/>
          <a:p>
            <a:pPr marL="514350" indent="-514350" eaLnBrk="1" hangingPunct="1">
              <a:buClr>
                <a:srgbClr val="FFFF00"/>
              </a:buClr>
              <a:buSzPct val="94000"/>
              <a:buFont typeface="Wingdings" pitchFamily="2" charset="2"/>
              <a:buChar char="§"/>
            </a:pPr>
            <a:r>
              <a:rPr lang="en-US" dirty="0" smtClean="0">
                <a:effectLst/>
              </a:rPr>
              <a:t>The dispersed particles Should not settle rapidly.</a:t>
            </a:r>
          </a:p>
          <a:p>
            <a:pPr marL="514350" indent="-514350" eaLnBrk="1" hangingPunct="1">
              <a:buClr>
                <a:srgbClr val="FFFF00"/>
              </a:buClr>
              <a:buSzPct val="94000"/>
              <a:buFont typeface="Wingdings" pitchFamily="2" charset="2"/>
              <a:buChar char="§"/>
            </a:pPr>
            <a:r>
              <a:rPr lang="en-US" dirty="0" smtClean="0">
                <a:effectLst/>
              </a:rPr>
              <a:t>The settling particles should not form hard cake, but should be readily re-dispersed, when the container is shaken.</a:t>
            </a:r>
          </a:p>
          <a:p>
            <a:pPr marL="514350" indent="-514350" eaLnBrk="1" hangingPunct="1">
              <a:buClr>
                <a:srgbClr val="FFFF00"/>
              </a:buClr>
              <a:buSzPct val="94000"/>
              <a:buFont typeface="Wingdings" pitchFamily="2" charset="2"/>
              <a:buChar char="§"/>
            </a:pPr>
            <a:r>
              <a:rPr lang="en-US" dirty="0" smtClean="0">
                <a:effectLst/>
              </a:rPr>
              <a:t>Not too viscous to poor freely from the orifice of the container, or to flow through a syringe needles.</a:t>
            </a:r>
          </a:p>
          <a:p>
            <a:pPr marL="514350" indent="-514350" eaLnBrk="1" hangingPunct="1">
              <a:buClr>
                <a:srgbClr val="FFFF00"/>
              </a:buClr>
              <a:buSzPct val="94000"/>
              <a:buFont typeface="Wingdings" pitchFamily="2" charset="2"/>
              <a:buChar char="§"/>
            </a:pPr>
            <a:r>
              <a:rPr lang="en-US" dirty="0" smtClean="0">
                <a:effectLst/>
              </a:rPr>
              <a:t>The product must be fluid enough to spread easily over the affected area.</a:t>
            </a:r>
          </a:p>
          <a:p>
            <a:pPr marL="514350" indent="-514350" eaLnBrk="1" hangingPunct="1">
              <a:buClr>
                <a:srgbClr val="FFFF00"/>
              </a:buClr>
              <a:buSzPct val="94000"/>
              <a:buFont typeface="Wingdings" pitchFamily="2" charset="2"/>
              <a:buChar char="§"/>
            </a:pPr>
            <a:r>
              <a:rPr lang="en-US" dirty="0" smtClean="0">
                <a:effectLst/>
              </a:rPr>
              <a:t>Must not be so mobile that it runs off the surface to which is applied.</a:t>
            </a:r>
          </a:p>
        </p:txBody>
      </p:sp>
      <p:sp>
        <p:nvSpPr>
          <p:cNvPr id="17412" name="Slide Number Placeholder 3"/>
          <p:cNvSpPr>
            <a:spLocks noGrp="1"/>
          </p:cNvSpPr>
          <p:nvPr>
            <p:ph type="sldNum" sz="quarter" idx="11"/>
          </p:nvPr>
        </p:nvSpPr>
        <p:spPr>
          <a:noFill/>
        </p:spPr>
        <p:txBody>
          <a:bodyPr/>
          <a:lstStyle/>
          <a:p>
            <a:fld id="{A428AFA7-356C-4554-84D3-C7A4284A7981}" type="slidenum">
              <a:rPr lang="ar-JO"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42874"/>
            <a:ext cx="8643938" cy="6357959"/>
          </a:xfrm>
        </p:spPr>
        <p:txBody>
          <a:bodyPr/>
          <a:lstStyle/>
          <a:p>
            <a:pPr algn="just" eaLnBrk="1" hangingPunct="1">
              <a:buClr>
                <a:srgbClr val="FFFF00"/>
              </a:buClr>
              <a:buFont typeface="Wingdings" pitchFamily="2" charset="2"/>
              <a:buChar char="§"/>
            </a:pPr>
            <a:r>
              <a:rPr lang="en-US" dirty="0" smtClean="0">
                <a:effectLst/>
              </a:rPr>
              <a:t>Should have an acceptable odor and color.</a:t>
            </a:r>
          </a:p>
          <a:p>
            <a:pPr algn="just" eaLnBrk="1" hangingPunct="1">
              <a:buClr>
                <a:srgbClr val="FFFF00"/>
              </a:buClr>
              <a:buFont typeface="Wingdings" pitchFamily="2" charset="2"/>
              <a:buChar char="§"/>
            </a:pPr>
            <a:r>
              <a:rPr lang="en-US" dirty="0" smtClean="0">
                <a:effectLst/>
              </a:rPr>
              <a:t>The  dispersed phase must be chosen with care so as to produce a suspension having optimum physical, chemical and pharmacologic properties.</a:t>
            </a:r>
          </a:p>
          <a:p>
            <a:pPr algn="just" eaLnBrk="1" hangingPunct="1">
              <a:buClr>
                <a:srgbClr val="FFFF00"/>
              </a:buClr>
              <a:buNone/>
            </a:pPr>
            <a:endParaRPr lang="en-US" dirty="0" smtClean="0">
              <a:effectLst/>
            </a:endParaRPr>
          </a:p>
          <a:p>
            <a:pPr algn="just" eaLnBrk="1" hangingPunct="1">
              <a:buFont typeface="Wingdings" pitchFamily="2" charset="2"/>
              <a:buNone/>
            </a:pPr>
            <a:r>
              <a:rPr lang="en-US" dirty="0" smtClean="0">
                <a:effectLst/>
              </a:rPr>
              <a:t>	</a:t>
            </a:r>
            <a:r>
              <a:rPr lang="en-US" sz="3000" b="1" dirty="0" smtClean="0">
                <a:solidFill>
                  <a:srgbClr val="FFFF00"/>
                </a:solidFill>
                <a:effectLst/>
              </a:rPr>
              <a:t>Factors affecting the formulation of suspension</a:t>
            </a:r>
            <a:r>
              <a:rPr lang="en-US" sz="3000" dirty="0" smtClean="0">
                <a:solidFill>
                  <a:srgbClr val="FFFF00"/>
                </a:solidFill>
                <a:effectLst/>
              </a:rPr>
              <a:t>:</a:t>
            </a:r>
          </a:p>
          <a:p>
            <a:pPr algn="just" eaLnBrk="1" hangingPunct="1">
              <a:buClr>
                <a:srgbClr val="FFFF00"/>
              </a:buClr>
              <a:buSzPct val="80000"/>
              <a:buFont typeface="Garamond" pitchFamily="18" charset="0"/>
              <a:buAutoNum type="arabicPeriod"/>
            </a:pPr>
            <a:r>
              <a:rPr lang="en-US" dirty="0" smtClean="0">
                <a:effectLst/>
              </a:rPr>
              <a:t>Particle size and particle size distribution.</a:t>
            </a:r>
          </a:p>
          <a:p>
            <a:pPr algn="just" eaLnBrk="1" hangingPunct="1">
              <a:buClr>
                <a:srgbClr val="FFFF00"/>
              </a:buClr>
              <a:buSzPct val="80000"/>
              <a:buFont typeface="Garamond" pitchFamily="18" charset="0"/>
              <a:buAutoNum type="arabicPeriod"/>
            </a:pPr>
            <a:r>
              <a:rPr lang="en-US" dirty="0" smtClean="0">
                <a:effectLst/>
              </a:rPr>
              <a:t>Specific surface area.</a:t>
            </a:r>
          </a:p>
          <a:p>
            <a:pPr algn="just" eaLnBrk="1" hangingPunct="1">
              <a:buClr>
                <a:srgbClr val="FFFF00"/>
              </a:buClr>
              <a:buSzPct val="80000"/>
              <a:buFont typeface="Garamond" pitchFamily="18" charset="0"/>
              <a:buAutoNum type="arabicPeriod"/>
            </a:pPr>
            <a:r>
              <a:rPr lang="en-US" dirty="0" smtClean="0">
                <a:effectLst/>
              </a:rPr>
              <a:t>Inhibition of crystal growth.</a:t>
            </a:r>
          </a:p>
          <a:p>
            <a:pPr algn="just" eaLnBrk="1" hangingPunct="1">
              <a:buClr>
                <a:srgbClr val="FFFF00"/>
              </a:buClr>
              <a:buSzPct val="80000"/>
              <a:buFont typeface="Garamond" pitchFamily="18" charset="0"/>
              <a:buAutoNum type="arabicPeriod"/>
            </a:pPr>
            <a:r>
              <a:rPr lang="en-US" dirty="0" smtClean="0">
                <a:effectLst/>
              </a:rPr>
              <a:t>Changes in polymorphic form.</a:t>
            </a:r>
          </a:p>
          <a:p>
            <a:pPr algn="just" eaLnBrk="1" hangingPunct="1">
              <a:buFont typeface="Wingdings" pitchFamily="2" charset="2"/>
              <a:buNone/>
            </a:pPr>
            <a:r>
              <a:rPr lang="en-US" sz="3600" i="1" dirty="0" smtClean="0">
                <a:solidFill>
                  <a:srgbClr val="FFFF00"/>
                </a:solidFill>
                <a:effectLst/>
              </a:rPr>
              <a:t>    </a:t>
            </a:r>
            <a:r>
              <a:rPr lang="en-US" sz="3600" i="1" u="sng" dirty="0" smtClean="0">
                <a:solidFill>
                  <a:srgbClr val="FFFF00"/>
                </a:solidFill>
                <a:effectLst/>
              </a:rPr>
              <a:t>These properties should not change during storage.</a:t>
            </a:r>
          </a:p>
        </p:txBody>
      </p:sp>
      <p:sp>
        <p:nvSpPr>
          <p:cNvPr id="18435" name="Slide Number Placeholder 3"/>
          <p:cNvSpPr>
            <a:spLocks noGrp="1"/>
          </p:cNvSpPr>
          <p:nvPr>
            <p:ph type="sldNum" sz="quarter" idx="11"/>
          </p:nvPr>
        </p:nvSpPr>
        <p:spPr>
          <a:xfrm>
            <a:off x="6553200" y="6310336"/>
            <a:ext cx="2133600" cy="476250"/>
          </a:xfrm>
          <a:noFill/>
        </p:spPr>
        <p:txBody>
          <a:bodyPr/>
          <a:lstStyle/>
          <a:p>
            <a:fld id="{1E5EDD0F-6169-4088-A4B4-CD23C0022D9D}" type="slidenum">
              <a:rPr lang="ar-JO"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sz="3300" dirty="0" smtClean="0"/>
              <a:t>Pharmaceutically Useful Suspending Agents</a:t>
            </a:r>
            <a:endParaRPr lang="en-US" sz="33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93669052"/>
              </p:ext>
            </p:extLst>
          </p:nvPr>
        </p:nvGraphicFramePr>
        <p:xfrm>
          <a:off x="323528" y="1340768"/>
          <a:ext cx="8507288" cy="4971805"/>
        </p:xfrm>
        <a:graphic>
          <a:graphicData uri="http://schemas.openxmlformats.org/drawingml/2006/table">
            <a:tbl>
              <a:tblPr firstRow="1" bandRow="1">
                <a:tableStyleId>{5C22544A-7EE6-4342-B048-85BDC9FD1C3A}</a:tableStyleId>
              </a:tblPr>
              <a:tblGrid>
                <a:gridCol w="2020512"/>
                <a:gridCol w="1435872"/>
                <a:gridCol w="5050904"/>
              </a:tblGrid>
              <a:tr h="582685">
                <a:tc>
                  <a:txBody>
                    <a:bodyPr/>
                    <a:lstStyle/>
                    <a:p>
                      <a:r>
                        <a:rPr lang="en-US" dirty="0" smtClean="0"/>
                        <a:t>Suspending Agent</a:t>
                      </a:r>
                      <a:endParaRPr lang="en-US" dirty="0"/>
                    </a:p>
                  </a:txBody>
                  <a:tcPr/>
                </a:tc>
                <a:tc>
                  <a:txBody>
                    <a:bodyPr/>
                    <a:lstStyle/>
                    <a:p>
                      <a:r>
                        <a:rPr lang="en-US" sz="1300" dirty="0" smtClean="0"/>
                        <a:t>pH range for max stability</a:t>
                      </a:r>
                      <a:endParaRPr lang="en-US" sz="1300" dirty="0"/>
                    </a:p>
                  </a:txBody>
                  <a:tcPr/>
                </a:tc>
                <a:tc>
                  <a:txBody>
                    <a:bodyPr/>
                    <a:lstStyle/>
                    <a:p>
                      <a:r>
                        <a:rPr lang="en-US" dirty="0" smtClean="0"/>
                        <a:t>Common incompatibilities</a:t>
                      </a:r>
                      <a:endParaRPr lang="en-US" dirty="0"/>
                    </a:p>
                  </a:txBody>
                  <a:tcPr/>
                </a:tc>
              </a:tr>
              <a:tr h="4169843">
                <a:tc>
                  <a:txBody>
                    <a:bodyPr/>
                    <a:lstStyle/>
                    <a:p>
                      <a:r>
                        <a:rPr lang="en-US" sz="2000" b="1" i="1" u="sng" dirty="0" smtClean="0"/>
                        <a:t>Gums</a:t>
                      </a:r>
                    </a:p>
                    <a:p>
                      <a:pPr marL="285750" lvl="0" indent="-285750">
                        <a:buFont typeface="Arial" panose="020B0604020202020204" pitchFamily="34" charset="0"/>
                        <a:buChar char="•"/>
                      </a:pPr>
                      <a:r>
                        <a:rPr lang="en-US" sz="1800" dirty="0" smtClean="0"/>
                        <a:t>Acacia</a:t>
                      </a:r>
                    </a:p>
                    <a:p>
                      <a:pPr marL="285750" lvl="0" indent="-285750">
                        <a:buFont typeface="Arial" panose="020B0604020202020204" pitchFamily="34" charset="0"/>
                        <a:buChar char="•"/>
                      </a:pPr>
                      <a:r>
                        <a:rPr lang="en-US" sz="1800" dirty="0" smtClean="0"/>
                        <a:t>Agar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Carrageenan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Guar gum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err="1" smtClean="0"/>
                        <a:t>Karya</a:t>
                      </a:r>
                      <a:r>
                        <a:rPr lang="en-US" sz="1800" baseline="0" dirty="0" smtClean="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Locust bean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Pectin</a:t>
                      </a:r>
                    </a:p>
                    <a:p>
                      <a:pPr marL="285750" lvl="0" indent="-285750">
                        <a:buFont typeface="Arial" panose="020B0604020202020204" pitchFamily="34" charset="0"/>
                        <a:buChar char="•"/>
                      </a:pPr>
                      <a:r>
                        <a:rPr lang="en-US" sz="1800" dirty="0" smtClean="0"/>
                        <a:t>Propylene</a:t>
                      </a:r>
                      <a:r>
                        <a:rPr lang="en-US" sz="1800" baseline="0" dirty="0" smtClean="0"/>
                        <a:t> glycol alginate.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Sodium alginate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Tragacanth</a:t>
                      </a:r>
                    </a:p>
                    <a:p>
                      <a:pPr marL="285750" lvl="0" indent="-285750">
                        <a:buFont typeface="Arial" panose="020B0604020202020204" pitchFamily="34" charset="0"/>
                        <a:buChar char="•"/>
                      </a:pPr>
                      <a:r>
                        <a:rPr lang="en-US" sz="1800" dirty="0" smtClean="0"/>
                        <a:t>Xanthan</a:t>
                      </a:r>
                      <a:endParaRPr lang="en-US" sz="1800" dirty="0"/>
                    </a:p>
                  </a:txBody>
                  <a:tcPr/>
                </a:tc>
                <a:tc>
                  <a:txBody>
                    <a:bodyPr/>
                    <a:lstStyle/>
                    <a:p>
                      <a:endParaRPr lang="en-US" sz="1800" dirty="0" smtClean="0"/>
                    </a:p>
                    <a:p>
                      <a:pPr algn="ctr"/>
                      <a:r>
                        <a:rPr lang="en-US" sz="1800" dirty="0" smtClean="0"/>
                        <a:t>3 – 9</a:t>
                      </a:r>
                    </a:p>
                    <a:p>
                      <a:pPr algn="ctr"/>
                      <a:r>
                        <a:rPr lang="en-US" sz="1800" dirty="0" smtClean="0"/>
                        <a:t>4 - 10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4 – 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3 – 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3 – 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3 – 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 – 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3 - 7</a:t>
                      </a:r>
                    </a:p>
                    <a:p>
                      <a:pPr algn="ctr"/>
                      <a:r>
                        <a:rPr lang="en-US" sz="1800" dirty="0" smtClean="0"/>
                        <a:t> </a:t>
                      </a:r>
                    </a:p>
                    <a:p>
                      <a:pPr algn="ctr"/>
                      <a:r>
                        <a:rPr lang="en-US" sz="1800" dirty="0" smtClean="0"/>
                        <a:t>4 - 10  </a:t>
                      </a:r>
                    </a:p>
                    <a:p>
                      <a:pPr algn="ctr"/>
                      <a:r>
                        <a:rPr lang="en-US" sz="1800" dirty="0" smtClean="0"/>
                        <a:t>3 - 9   </a:t>
                      </a:r>
                    </a:p>
                    <a:p>
                      <a:pPr algn="ctr"/>
                      <a:r>
                        <a:rPr lang="en-US" sz="1800" dirty="0" smtClean="0"/>
                        <a:t>4 - 10                                      </a:t>
                      </a:r>
                      <a:endParaRPr lang="en-US" sz="1800" dirty="0"/>
                    </a:p>
                  </a:txBody>
                  <a:tcPr/>
                </a:tc>
                <a:tc>
                  <a:txBody>
                    <a:bodyPr/>
                    <a:lstStyle/>
                    <a:p>
                      <a:endParaRPr lang="en-US" sz="1600" dirty="0" smtClean="0"/>
                    </a:p>
                    <a:p>
                      <a:r>
                        <a:rPr lang="en-US" sz="1800" dirty="0" smtClean="0"/>
                        <a:t>Insoluble in alcohol over 10%</a:t>
                      </a:r>
                    </a:p>
                    <a:p>
                      <a:r>
                        <a:rPr lang="en-US" sz="1800" dirty="0" smtClean="0"/>
                        <a:t>Calcium &amp; Aluminum ions, Borax, and alcohol over 10%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Calcium and magnesium ions and alcohol over 10%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Calcium and alum ions and alcohol over 10%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Insoluble in alcohol over 10%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Borax, insoluble in alcohol, and glycerin over 10%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Zinc oxide and alcohol over 10%</a:t>
                      </a:r>
                    </a:p>
                    <a:p>
                      <a:r>
                        <a:rPr lang="en-US" sz="1800" dirty="0" smtClean="0"/>
                        <a:t>Calcium and magnesium ions and alcohol over 10%</a:t>
                      </a:r>
                    </a:p>
                    <a:p>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Calcium ions and alcohol over 10%</a:t>
                      </a:r>
                    </a:p>
                    <a:p>
                      <a:r>
                        <a:rPr lang="en-US" sz="1800" dirty="0" smtClean="0"/>
                        <a:t>Bismuth salts and alcohol over 40%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Borax and cationic surfactants.</a:t>
                      </a:r>
                    </a:p>
                    <a:p>
                      <a:endParaRPr lang="en-US" sz="1600" dirty="0" smtClean="0"/>
                    </a:p>
                    <a:p>
                      <a:endParaRPr lang="en-US" sz="1600" dirty="0"/>
                    </a:p>
                  </a:txBody>
                  <a:tcPr/>
                </a:tc>
              </a:tr>
            </a:tbl>
          </a:graphicData>
        </a:graphic>
      </p:graphicFrame>
      <p:sp>
        <p:nvSpPr>
          <p:cNvPr id="4" name="Slide Number Placeholder 3"/>
          <p:cNvSpPr>
            <a:spLocks noGrp="1"/>
          </p:cNvSpPr>
          <p:nvPr>
            <p:ph type="sldNum" sz="quarter" idx="11"/>
          </p:nvPr>
        </p:nvSpPr>
        <p:spPr/>
        <p:txBody>
          <a:bodyPr/>
          <a:lstStyle/>
          <a:p>
            <a:pPr>
              <a:defRPr/>
            </a:pPr>
            <a:fld id="{BAE7F9DD-DC87-4FFC-9B17-6FE540FB201B}" type="slidenum">
              <a:rPr lang="ar-SA" smtClean="0"/>
              <a:pPr>
                <a:defRPr/>
              </a:pPr>
              <a:t>18</a:t>
            </a:fld>
            <a:endParaRPr lang="en-US"/>
          </a:p>
        </p:txBody>
      </p:sp>
    </p:spTree>
    <p:extLst>
      <p:ext uri="{BB962C8B-B14F-4D97-AF65-F5344CB8AC3E}">
        <p14:creationId xmlns:p14="http://schemas.microsoft.com/office/powerpoint/2010/main" val="1691130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82023550"/>
              </p:ext>
            </p:extLst>
          </p:nvPr>
        </p:nvGraphicFramePr>
        <p:xfrm>
          <a:off x="467919" y="55290"/>
          <a:ext cx="8218881" cy="6675120"/>
        </p:xfrm>
        <a:graphic>
          <a:graphicData uri="http://schemas.openxmlformats.org/drawingml/2006/table">
            <a:tbl>
              <a:tblPr firstRow="1" bandRow="1">
                <a:tableStyleId>{5C22544A-7EE6-4342-B048-85BDC9FD1C3A}</a:tableStyleId>
              </a:tblPr>
              <a:tblGrid>
                <a:gridCol w="3523422"/>
                <a:gridCol w="1366370"/>
                <a:gridCol w="3329089"/>
              </a:tblGrid>
              <a:tr h="548507">
                <a:tc>
                  <a:txBody>
                    <a:bodyPr/>
                    <a:lstStyle/>
                    <a:p>
                      <a:r>
                        <a:rPr lang="en-US" dirty="0" smtClean="0"/>
                        <a:t>Suspending Agent</a:t>
                      </a:r>
                      <a:endParaRPr lang="en-US" dirty="0"/>
                    </a:p>
                  </a:txBody>
                  <a:tcPr/>
                </a:tc>
                <a:tc>
                  <a:txBody>
                    <a:bodyPr/>
                    <a:lstStyle/>
                    <a:p>
                      <a:r>
                        <a:rPr lang="en-US" sz="1600" dirty="0" smtClean="0"/>
                        <a:t>pH range for max stability</a:t>
                      </a:r>
                      <a:endParaRPr lang="en-US" sz="1600" dirty="0"/>
                    </a:p>
                  </a:txBody>
                  <a:tcPr/>
                </a:tc>
                <a:tc>
                  <a:txBody>
                    <a:bodyPr/>
                    <a:lstStyle/>
                    <a:p>
                      <a:r>
                        <a:rPr lang="en-US" dirty="0" smtClean="0"/>
                        <a:t>Common incompatibilities</a:t>
                      </a:r>
                      <a:endParaRPr lang="en-US" dirty="0"/>
                    </a:p>
                  </a:txBody>
                  <a:tcPr/>
                </a:tc>
              </a:tr>
              <a:tr h="1270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u="sng" kern="1200" dirty="0" smtClean="0">
                          <a:solidFill>
                            <a:schemeClr val="dk1"/>
                          </a:solidFill>
                          <a:latin typeface="+mn-lt"/>
                          <a:ea typeface="+mn-ea"/>
                          <a:cs typeface="+mn-cs"/>
                        </a:rPr>
                        <a:t>Cellulosic</a:t>
                      </a:r>
                      <a:endParaRPr lang="en-US" sz="1800" b="1" dirty="0" smtClean="0"/>
                    </a:p>
                    <a:p>
                      <a:pPr marL="285750" lvl="0" indent="-285750" algn="l">
                        <a:buFont typeface="Arial" panose="020B0604020202020204" pitchFamily="34" charset="0"/>
                        <a:buChar char="•"/>
                      </a:pPr>
                      <a:r>
                        <a:rPr lang="en-US" sz="1600" dirty="0" err="1" smtClean="0"/>
                        <a:t>Carboxymethyl</a:t>
                      </a:r>
                      <a:r>
                        <a:rPr lang="en-US" sz="1600" dirty="0" smtClean="0"/>
                        <a:t> methyl-cellulose.</a:t>
                      </a:r>
                      <a:r>
                        <a:rPr lang="en-US" sz="1600" baseline="0" dirty="0" smtClean="0"/>
                        <a:t> Na microcrystalline cellulose. </a:t>
                      </a:r>
                    </a:p>
                    <a:p>
                      <a:pPr marL="285750" lvl="0" indent="-285750" algn="l">
                        <a:buFont typeface="Arial" panose="020B0604020202020204" pitchFamily="34" charset="0"/>
                        <a:buChar char="•"/>
                      </a:pPr>
                      <a:r>
                        <a:rPr lang="en-US" sz="1600" baseline="0" dirty="0" err="1" smtClean="0"/>
                        <a:t>Carboxymethylcellulose</a:t>
                      </a:r>
                      <a:r>
                        <a:rPr lang="en-US" sz="1600" baseline="0" dirty="0" smtClean="0"/>
                        <a:t>, sodium </a:t>
                      </a:r>
                      <a:r>
                        <a:rPr lang="en-US" sz="1600" baseline="0" dirty="0" err="1" smtClean="0"/>
                        <a:t>hydroxyethylcellulose</a:t>
                      </a:r>
                      <a:endParaRPr lang="en-US" sz="1600" dirty="0"/>
                    </a:p>
                  </a:txBody>
                  <a:tcPr/>
                </a:tc>
                <a:tc>
                  <a:txBody>
                    <a:bodyPr/>
                    <a:lstStyle/>
                    <a:p>
                      <a:pPr algn="ctr"/>
                      <a:r>
                        <a:rPr lang="en-US" dirty="0" smtClean="0"/>
                        <a:t>3 – 10</a:t>
                      </a:r>
                    </a:p>
                    <a:p>
                      <a:pPr algn="ctr"/>
                      <a:endParaRPr lang="en-US" dirty="0" smtClean="0"/>
                    </a:p>
                    <a:p>
                      <a:pPr algn="ctr"/>
                      <a:endParaRPr lang="en-US" dirty="0" smtClean="0"/>
                    </a:p>
                    <a:p>
                      <a:pPr algn="ctr"/>
                      <a:endParaRPr lang="en-US" dirty="0"/>
                    </a:p>
                  </a:txBody>
                  <a:tcPr/>
                </a:tc>
                <a:tc>
                  <a:txBody>
                    <a:bodyPr/>
                    <a:lstStyle/>
                    <a:p>
                      <a:r>
                        <a:rPr lang="en-US" sz="1600" dirty="0" smtClean="0"/>
                        <a:t>Tannins, cationic surfactants, and concentrated salt solution</a:t>
                      </a:r>
                      <a:endParaRPr lang="en-US" sz="1600" dirty="0"/>
                    </a:p>
                  </a:txBody>
                  <a:tcPr/>
                </a:tc>
              </a:tr>
              <a:tr h="351237">
                <a:tc>
                  <a:txBody>
                    <a:bodyPr/>
                    <a:lstStyle/>
                    <a:p>
                      <a:pPr marL="285750" lvl="0" indent="-285750">
                        <a:buFont typeface="Arial" panose="020B0604020202020204" pitchFamily="34" charset="0"/>
                        <a:buChar char="•"/>
                      </a:pPr>
                      <a:r>
                        <a:rPr lang="en-US" sz="1600" dirty="0" smtClean="0"/>
                        <a:t>Na</a:t>
                      </a:r>
                      <a:r>
                        <a:rPr lang="en-US" sz="1600" baseline="0" dirty="0" smtClean="0"/>
                        <a:t>-</a:t>
                      </a:r>
                      <a:r>
                        <a:rPr lang="en-US" sz="1600" baseline="0" dirty="0" err="1" smtClean="0"/>
                        <a:t>hydroxyethylcellulose</a:t>
                      </a:r>
                      <a:endParaRPr lang="en-US" sz="1600" dirty="0"/>
                    </a:p>
                  </a:txBody>
                  <a:tcPr/>
                </a:tc>
                <a:tc>
                  <a:txBody>
                    <a:bodyPr/>
                    <a:lstStyle/>
                    <a:p>
                      <a:pPr algn="ctr"/>
                      <a:r>
                        <a:rPr lang="en-US" dirty="0" smtClean="0"/>
                        <a:t>2 - 10</a:t>
                      </a:r>
                      <a:endParaRPr lang="en-US" dirty="0"/>
                    </a:p>
                  </a:txBody>
                  <a:tcPr/>
                </a:tc>
                <a:tc>
                  <a:txBody>
                    <a:bodyPr/>
                    <a:lstStyle/>
                    <a:p>
                      <a:r>
                        <a:rPr lang="en-US" sz="1600" dirty="0" smtClean="0"/>
                        <a:t>Insoluble in alcohol over 10%</a:t>
                      </a:r>
                      <a:endParaRPr lang="en-US" sz="1600" dirty="0"/>
                    </a:p>
                  </a:txBody>
                  <a:tcPr/>
                </a:tc>
              </a:tr>
              <a:tr h="351237">
                <a:tc>
                  <a:txBody>
                    <a:bodyPr/>
                    <a:lstStyle/>
                    <a:p>
                      <a:pPr marL="285750" lvl="0" indent="-285750">
                        <a:buFont typeface="Arial" panose="020B0604020202020204" pitchFamily="34" charset="0"/>
                        <a:buChar char="•"/>
                      </a:pPr>
                      <a:r>
                        <a:rPr lang="en-US" sz="1600" dirty="0" err="1" smtClean="0"/>
                        <a:t>Hydroxypropylcellulose</a:t>
                      </a:r>
                      <a:endParaRPr lang="en-US" sz="1600" dirty="0"/>
                    </a:p>
                  </a:txBody>
                  <a:tcPr/>
                </a:tc>
                <a:tc>
                  <a:txBody>
                    <a:bodyPr/>
                    <a:lstStyle/>
                    <a:p>
                      <a:pPr algn="ctr"/>
                      <a:r>
                        <a:rPr lang="en-US" dirty="0" smtClean="0"/>
                        <a:t>2 - 10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Insoluble in alcohol over 10%</a:t>
                      </a:r>
                    </a:p>
                  </a:txBody>
                  <a:tcPr/>
                </a:tc>
              </a:tr>
              <a:tr h="351237">
                <a:tc>
                  <a:txBody>
                    <a:bodyPr/>
                    <a:lstStyle/>
                    <a:p>
                      <a:pPr marL="285750" lvl="0" indent="-285750">
                        <a:buFont typeface="Arial" panose="020B0604020202020204" pitchFamily="34" charset="0"/>
                        <a:buChar char="•"/>
                      </a:pPr>
                      <a:r>
                        <a:rPr lang="en-US" sz="1600" dirty="0" err="1" smtClean="0"/>
                        <a:t>Hydroxypropylmethylcellulose</a:t>
                      </a:r>
                      <a:endParaRPr lang="en-US" sz="1600" dirty="0"/>
                    </a:p>
                  </a:txBody>
                  <a:tcPr/>
                </a:tc>
                <a:tc>
                  <a:txBody>
                    <a:bodyPr/>
                    <a:lstStyle/>
                    <a:p>
                      <a:pPr algn="ctr"/>
                      <a:r>
                        <a:rPr lang="en-US" dirty="0" smtClean="0"/>
                        <a:t>2 - 10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Insoluble in alcohol over 10%</a:t>
                      </a:r>
                    </a:p>
                  </a:txBody>
                  <a:tcPr/>
                </a:tc>
              </a:tr>
              <a:tr h="1963079">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1" u="sng" kern="1200" dirty="0" smtClean="0">
                          <a:solidFill>
                            <a:schemeClr val="dk1"/>
                          </a:solidFill>
                          <a:latin typeface="+mn-lt"/>
                          <a:ea typeface="+mn-ea"/>
                          <a:cs typeface="+mn-cs"/>
                        </a:rPr>
                        <a:t>Clays</a:t>
                      </a:r>
                    </a:p>
                    <a:p>
                      <a:pPr marL="285750" indent="-285750">
                        <a:buFont typeface="Arial" panose="020B0604020202020204" pitchFamily="34" charset="0"/>
                        <a:buChar char="•"/>
                      </a:pPr>
                      <a:r>
                        <a:rPr lang="en-US" sz="1600" dirty="0" err="1" smtClean="0"/>
                        <a:t>Bentonite</a:t>
                      </a:r>
                      <a:r>
                        <a:rPr lang="en-US" sz="1600" dirty="0" smtClean="0"/>
                        <a:t> (Colloidal</a:t>
                      </a:r>
                      <a:r>
                        <a:rPr lang="en-US" sz="1600" baseline="0" dirty="0" smtClean="0"/>
                        <a:t> aluminum silicate)</a:t>
                      </a:r>
                    </a:p>
                    <a:p>
                      <a:pPr marL="285750" indent="-285750">
                        <a:buFont typeface="Arial" panose="020B0604020202020204" pitchFamily="34" charset="0"/>
                        <a:buChar char="•"/>
                      </a:pPr>
                      <a:endParaRPr lang="en-US" sz="1600" baseline="0" dirty="0" smtClean="0"/>
                    </a:p>
                    <a:p>
                      <a:pPr marL="285750" indent="-285750">
                        <a:buFont typeface="Arial" panose="020B0604020202020204" pitchFamily="34" charset="0"/>
                        <a:buChar char="•"/>
                      </a:pPr>
                      <a:r>
                        <a:rPr lang="en-US" sz="1600" dirty="0" smtClean="0"/>
                        <a:t>Colloidal magnesium aluminum silicate(</a:t>
                      </a:r>
                      <a:r>
                        <a:rPr lang="en-US" sz="1600" dirty="0" err="1" smtClean="0"/>
                        <a:t>hectorite</a:t>
                      </a:r>
                      <a:r>
                        <a:rPr lang="en-US" sz="1600" dirty="0" smtClean="0"/>
                        <a:t>)</a:t>
                      </a:r>
                    </a:p>
                    <a:p>
                      <a:pPr marL="285750" indent="-285750">
                        <a:buFont typeface="Arial" panose="020B0604020202020204" pitchFamily="34" charset="0"/>
                        <a:buChar char="•"/>
                      </a:pPr>
                      <a:r>
                        <a:rPr lang="en-US" sz="1600" dirty="0" smtClean="0"/>
                        <a:t> colloidal magnesium aluminum silicate (</a:t>
                      </a:r>
                      <a:r>
                        <a:rPr lang="en-US" sz="1600" dirty="0" err="1" smtClean="0"/>
                        <a:t>Attapulgite</a:t>
                      </a:r>
                      <a:r>
                        <a:rPr lang="en-US" sz="1600" dirty="0" smtClean="0"/>
                        <a:t>) </a:t>
                      </a:r>
                    </a:p>
                    <a:p>
                      <a:pPr marL="285750" indent="-285750">
                        <a:buFont typeface="Arial" panose="020B0604020202020204" pitchFamily="34" charset="0"/>
                        <a:buChar char="•"/>
                      </a:pPr>
                      <a:r>
                        <a:rPr lang="en-US" sz="1600" dirty="0" smtClean="0"/>
                        <a:t>Magnesium silicate (</a:t>
                      </a:r>
                      <a:r>
                        <a:rPr lang="en-US" sz="1600" dirty="0" err="1" smtClean="0"/>
                        <a:t>Sepiolite</a:t>
                      </a:r>
                      <a:r>
                        <a:rPr lang="en-US" sz="1600" dirty="0" smtClean="0"/>
                        <a:t>)</a:t>
                      </a:r>
                    </a:p>
                  </a:txBody>
                  <a:tcPr/>
                </a:tc>
                <a:tc>
                  <a:txBody>
                    <a:bodyPr/>
                    <a:lstStyle/>
                    <a:p>
                      <a:pPr algn="ctr"/>
                      <a:endParaRPr lang="en-US" dirty="0" smtClean="0"/>
                    </a:p>
                    <a:p>
                      <a:pPr algn="ctr"/>
                      <a:r>
                        <a:rPr lang="en-US" dirty="0" smtClean="0"/>
                        <a:t>3 – 10</a:t>
                      </a:r>
                    </a:p>
                    <a:p>
                      <a:pPr algn="ctr"/>
                      <a:r>
                        <a:rPr lang="en-US" dirty="0" smtClean="0"/>
                        <a:t>3 – 10</a:t>
                      </a:r>
                    </a:p>
                    <a:p>
                      <a:pPr algn="ctr"/>
                      <a:endParaRPr lang="en-US" dirty="0" smtClean="0"/>
                    </a:p>
                    <a:p>
                      <a:pPr algn="ctr"/>
                      <a:r>
                        <a:rPr lang="en-US" dirty="0" smtClean="0"/>
                        <a:t>3 – 10</a:t>
                      </a:r>
                    </a:p>
                    <a:p>
                      <a:pPr algn="ctr"/>
                      <a:endParaRPr lang="en-US" dirty="0" smtClean="0"/>
                    </a:p>
                    <a:p>
                      <a:pPr algn="ctr"/>
                      <a:r>
                        <a:rPr lang="en-US" dirty="0" smtClean="0"/>
                        <a:t>3 – 10</a:t>
                      </a:r>
                    </a:p>
                  </a:txBody>
                  <a:tcPr/>
                </a:tc>
                <a:tc>
                  <a:txBody>
                    <a:bodyPr/>
                    <a:lstStyle/>
                    <a:p>
                      <a:endParaRPr lang="en-US" sz="1600" dirty="0" smtClean="0"/>
                    </a:p>
                    <a:p>
                      <a:r>
                        <a:rPr lang="en-US" sz="1600" dirty="0" smtClean="0"/>
                        <a:t>Calcium ions &amp; polyvalent cations-increase viscosity</a:t>
                      </a:r>
                    </a:p>
                    <a:p>
                      <a:r>
                        <a:rPr lang="en-US" sz="1600" dirty="0" smtClean="0"/>
                        <a:t>Calcium ions-Increase viscosity.</a:t>
                      </a:r>
                    </a:p>
                    <a:p>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Calcium ions-Increase viscosity.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Calcium ions-Increase viscosity.</a:t>
                      </a:r>
                    </a:p>
                  </a:txBody>
                  <a:tcPr/>
                </a:tc>
              </a:tr>
              <a:tr h="15011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u="sng" kern="1200" dirty="0" smtClean="0">
                          <a:solidFill>
                            <a:schemeClr val="dk1"/>
                          </a:solidFill>
                          <a:latin typeface="+mn-lt"/>
                          <a:ea typeface="+mn-ea"/>
                          <a:cs typeface="+mn-cs"/>
                        </a:rPr>
                        <a:t>Miscellaneous</a:t>
                      </a:r>
                      <a:endParaRPr lang="en-US" sz="1800" dirty="0" smtClean="0"/>
                    </a:p>
                    <a:p>
                      <a:r>
                        <a:rPr lang="en-US" sz="1600" dirty="0" smtClean="0"/>
                        <a:t>Carbomers.</a:t>
                      </a:r>
                    </a:p>
                    <a:p>
                      <a:r>
                        <a:rPr lang="en-US" sz="1600" dirty="0" smtClean="0"/>
                        <a:t>Gelatin (</a:t>
                      </a:r>
                      <a:r>
                        <a:rPr lang="en-US" sz="1600" dirty="0" err="1" smtClean="0"/>
                        <a:t>Pharmagels</a:t>
                      </a:r>
                      <a:r>
                        <a:rPr lang="en-US" sz="1600" dirty="0" smtClean="0"/>
                        <a:t> A &amp;</a:t>
                      </a:r>
                      <a:r>
                        <a:rPr lang="en-US" sz="1600" baseline="0" dirty="0" smtClean="0"/>
                        <a:t> B).</a:t>
                      </a:r>
                    </a:p>
                    <a:p>
                      <a:r>
                        <a:rPr lang="en-US" sz="1600" baseline="0" dirty="0" smtClean="0"/>
                        <a:t>Polyethylene glycols (3350, 8000).</a:t>
                      </a:r>
                    </a:p>
                    <a:p>
                      <a:r>
                        <a:rPr lang="en-US" sz="1600" baseline="0" dirty="0" err="1" smtClean="0"/>
                        <a:t>Povidone</a:t>
                      </a:r>
                      <a:r>
                        <a:rPr lang="en-US" sz="1600" baseline="0" dirty="0" smtClean="0"/>
                        <a:t> (K30)</a:t>
                      </a:r>
                      <a:endParaRPr lang="en-US" sz="1600" dirty="0" smtClean="0"/>
                    </a:p>
                    <a:p>
                      <a:r>
                        <a:rPr lang="en-US" sz="1600" dirty="0" smtClean="0"/>
                        <a:t>Lecithin</a:t>
                      </a:r>
                    </a:p>
                  </a:txBody>
                  <a:tcPr/>
                </a:tc>
                <a:tc>
                  <a:txBody>
                    <a:bodyPr/>
                    <a:lstStyle/>
                    <a:p>
                      <a:pPr algn="ctr"/>
                      <a:endParaRPr lang="en-US" sz="1600" dirty="0" smtClean="0"/>
                    </a:p>
                    <a:p>
                      <a:pPr algn="ctr"/>
                      <a:r>
                        <a:rPr lang="en-US" sz="1600" dirty="0" smtClean="0"/>
                        <a:t>6 – 10</a:t>
                      </a:r>
                    </a:p>
                    <a:p>
                      <a:pPr algn="ctr"/>
                      <a:r>
                        <a:rPr lang="en-US" sz="1600" dirty="0" smtClean="0"/>
                        <a:t>5 – 8</a:t>
                      </a:r>
                    </a:p>
                    <a:p>
                      <a:pPr algn="ctr"/>
                      <a:r>
                        <a:rPr lang="en-US" sz="1600" dirty="0" smtClean="0"/>
                        <a:t>3 – 10</a:t>
                      </a:r>
                    </a:p>
                    <a:p>
                      <a:pPr algn="ctr"/>
                      <a:r>
                        <a:rPr lang="en-US" sz="1600" dirty="0" smtClean="0"/>
                        <a:t>3 – 10</a:t>
                      </a:r>
                    </a:p>
                    <a:p>
                      <a:pPr algn="ctr"/>
                      <a:r>
                        <a:rPr lang="en-US" sz="1600" dirty="0" smtClean="0"/>
                        <a:t>5 - 8</a:t>
                      </a:r>
                      <a:endParaRPr lang="en-US" sz="1600" dirty="0"/>
                    </a:p>
                  </a:txBody>
                  <a:tcPr/>
                </a:tc>
                <a:tc>
                  <a:txBody>
                    <a:bodyPr/>
                    <a:lstStyle/>
                    <a:p>
                      <a:endParaRPr lang="en-US" sz="1600" dirty="0" smtClean="0"/>
                    </a:p>
                    <a:p>
                      <a:r>
                        <a:rPr lang="en-US" sz="1600" dirty="0" smtClean="0"/>
                        <a:t>Acids</a:t>
                      </a:r>
                    </a:p>
                    <a:p>
                      <a:r>
                        <a:rPr lang="en-US" sz="1600" dirty="0" smtClean="0"/>
                        <a:t>Acids, Bases, and Aldehydes</a:t>
                      </a:r>
                    </a:p>
                    <a:p>
                      <a:r>
                        <a:rPr lang="en-US" sz="1600" dirty="0" smtClean="0"/>
                        <a:t>Phenols</a:t>
                      </a:r>
                    </a:p>
                    <a:p>
                      <a:r>
                        <a:rPr lang="en-US" sz="1600" dirty="0" smtClean="0"/>
                        <a:t>Oils and Lecithin</a:t>
                      </a:r>
                    </a:p>
                    <a:p>
                      <a:r>
                        <a:rPr lang="en-US" sz="1600" dirty="0" smtClean="0"/>
                        <a:t>Insoluble in water</a:t>
                      </a:r>
                      <a:endParaRPr lang="en-US" sz="1600" dirty="0"/>
                    </a:p>
                  </a:txBody>
                  <a:tcPr/>
                </a:tc>
              </a:tr>
            </a:tbl>
          </a:graphicData>
        </a:graphic>
      </p:graphicFrame>
      <p:sp>
        <p:nvSpPr>
          <p:cNvPr id="4" name="Slide Number Placeholder 3"/>
          <p:cNvSpPr>
            <a:spLocks noGrp="1"/>
          </p:cNvSpPr>
          <p:nvPr>
            <p:ph type="sldNum" sz="quarter" idx="11"/>
          </p:nvPr>
        </p:nvSpPr>
        <p:spPr/>
        <p:txBody>
          <a:bodyPr/>
          <a:lstStyle/>
          <a:p>
            <a:pPr>
              <a:defRPr/>
            </a:pPr>
            <a:fld id="{BAE7F9DD-DC87-4FFC-9B17-6FE540FB201B}" type="slidenum">
              <a:rPr lang="ar-SA" smtClean="0"/>
              <a:pPr>
                <a:defRPr/>
              </a:pPr>
              <a:t>19</a:t>
            </a:fld>
            <a:endParaRPr lang="en-US"/>
          </a:p>
        </p:txBody>
      </p:sp>
    </p:spTree>
    <p:extLst>
      <p:ext uri="{BB962C8B-B14F-4D97-AF65-F5344CB8AC3E}">
        <p14:creationId xmlns:p14="http://schemas.microsoft.com/office/powerpoint/2010/main" val="524876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rrowheads="1"/>
          </p:cNvSpPr>
          <p:nvPr>
            <p:ph type="title" idx="4294967295"/>
          </p:nvPr>
        </p:nvSpPr>
        <p:spPr>
          <a:xfrm>
            <a:off x="457200" y="274638"/>
            <a:ext cx="8229600" cy="850900"/>
          </a:xfrm>
          <a:noFill/>
        </p:spPr>
        <p:txBody>
          <a:bodyPr/>
          <a:lstStyle/>
          <a:p>
            <a:r>
              <a:rPr lang="en-US" dirty="0" smtClean="0">
                <a:solidFill>
                  <a:srgbClr val="FFFF00"/>
                </a:solidFill>
                <a:effectLst/>
              </a:rPr>
              <a:t>Chapter Objectives</a:t>
            </a:r>
          </a:p>
        </p:txBody>
      </p:sp>
      <p:sp>
        <p:nvSpPr>
          <p:cNvPr id="198659" name="Rectangle 3"/>
          <p:cNvSpPr>
            <a:spLocks noGrp="1" noChangeArrowheads="1"/>
          </p:cNvSpPr>
          <p:nvPr>
            <p:ph type="body" idx="4294967295"/>
          </p:nvPr>
        </p:nvSpPr>
        <p:spPr>
          <a:xfrm>
            <a:off x="457200" y="1412875"/>
            <a:ext cx="8435975" cy="5111750"/>
          </a:xfrm>
          <a:noFill/>
        </p:spPr>
        <p:txBody>
          <a:bodyPr/>
          <a:lstStyle/>
          <a:p>
            <a:pPr>
              <a:lnSpc>
                <a:spcPct val="80000"/>
              </a:lnSpc>
            </a:pPr>
            <a:r>
              <a:rPr lang="en-US" sz="2800" dirty="0" smtClean="0">
                <a:effectLst/>
              </a:rPr>
              <a:t>At the end student should be able to:</a:t>
            </a:r>
          </a:p>
          <a:p>
            <a:pPr>
              <a:lnSpc>
                <a:spcPct val="80000"/>
              </a:lnSpc>
            </a:pPr>
            <a:r>
              <a:rPr lang="en-US" sz="2800" dirty="0" smtClean="0">
                <a:effectLst/>
              </a:rPr>
              <a:t>Describe what pharmaceutical suspensions are and what roles they play in the pharmaceutical science.</a:t>
            </a:r>
          </a:p>
          <a:p>
            <a:pPr>
              <a:lnSpc>
                <a:spcPct val="80000"/>
              </a:lnSpc>
            </a:pPr>
            <a:r>
              <a:rPr lang="en-US" sz="2800" dirty="0" smtClean="0">
                <a:effectLst/>
              </a:rPr>
              <a:t>Discuss the factors that affect the stability of suspensions, and explain flocculation and </a:t>
            </a:r>
            <a:r>
              <a:rPr lang="en-US" sz="2800" dirty="0" err="1" smtClean="0">
                <a:effectLst/>
              </a:rPr>
              <a:t>deflocculation</a:t>
            </a:r>
            <a:r>
              <a:rPr lang="en-US" sz="2800" dirty="0" smtClean="0">
                <a:effectLst/>
              </a:rPr>
              <a:t>.</a:t>
            </a:r>
          </a:p>
          <a:p>
            <a:pPr>
              <a:lnSpc>
                <a:spcPct val="80000"/>
              </a:lnSpc>
            </a:pPr>
            <a:r>
              <a:rPr lang="en-US" sz="2800" dirty="0" smtClean="0">
                <a:effectLst/>
              </a:rPr>
              <a:t>Describe settling and sedimentation theory, and calculate sedimentation rates.</a:t>
            </a:r>
          </a:p>
          <a:p>
            <a:pPr>
              <a:lnSpc>
                <a:spcPct val="80000"/>
              </a:lnSpc>
            </a:pPr>
            <a:r>
              <a:rPr lang="en-US" sz="2800" dirty="0" smtClean="0">
                <a:effectLst/>
              </a:rPr>
              <a:t>Define and calculate the two useful sedimentation parameters, sedimentation volume and degree of flocculation.</a:t>
            </a:r>
          </a:p>
          <a:p>
            <a:pPr>
              <a:lnSpc>
                <a:spcPct val="80000"/>
              </a:lnSpc>
            </a:pPr>
            <a:r>
              <a:rPr lang="en-US" sz="2800" dirty="0" smtClean="0">
                <a:effectLst/>
              </a:rPr>
              <a:t>Describe the approaches commonly used in the preparation of physically stable suspensions.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lstStyle/>
          <a:p>
            <a:pPr eaLnBrk="1" hangingPunct="1">
              <a:defRPr/>
            </a:pPr>
            <a:r>
              <a:rPr lang="en-US" dirty="0" smtClean="0">
                <a:solidFill>
                  <a:srgbClr val="FFFF00"/>
                </a:solidFill>
              </a:rPr>
              <a:t>Physical Stability of Suspension</a:t>
            </a:r>
          </a:p>
        </p:txBody>
      </p:sp>
      <p:sp>
        <p:nvSpPr>
          <p:cNvPr id="19460" name="Content Placeholder 2"/>
          <p:cNvSpPr>
            <a:spLocks noGrp="1"/>
          </p:cNvSpPr>
          <p:nvPr>
            <p:ph idx="1"/>
          </p:nvPr>
        </p:nvSpPr>
        <p:spPr>
          <a:xfrm>
            <a:off x="428596" y="1142984"/>
            <a:ext cx="8286808" cy="5357850"/>
          </a:xfrm>
        </p:spPr>
        <p:txBody>
          <a:bodyPr/>
          <a:lstStyle/>
          <a:p>
            <a:pPr algn="just" eaLnBrk="1" hangingPunct="1"/>
            <a:r>
              <a:rPr lang="en-US" dirty="0" smtClean="0">
                <a:effectLst/>
              </a:rPr>
              <a:t>Physical stability of suspension:</a:t>
            </a:r>
          </a:p>
          <a:p>
            <a:pPr lvl="1" algn="just" eaLnBrk="1" hangingPunct="1">
              <a:buFont typeface="Wingdings" pitchFamily="2" charset="2"/>
              <a:buNone/>
            </a:pPr>
            <a:r>
              <a:rPr lang="en-US" dirty="0" smtClean="0">
                <a:effectLst/>
              </a:rPr>
              <a:t>	The condition in which the particles do not aggregate and remain uniformly distributed through out the dispersion.</a:t>
            </a:r>
          </a:p>
          <a:p>
            <a:pPr algn="just" eaLnBrk="1" hangingPunct="1"/>
            <a:r>
              <a:rPr lang="en-US" dirty="0" smtClean="0">
                <a:effectLst/>
              </a:rPr>
              <a:t>This is an ideal situation and in reality not happened, so: </a:t>
            </a:r>
            <a:r>
              <a:rPr lang="en-US" b="1" dirty="0" smtClean="0">
                <a:solidFill>
                  <a:srgbClr val="00FF00"/>
                </a:solidFill>
                <a:effectLst/>
              </a:rPr>
              <a:t>(shake well before use)</a:t>
            </a:r>
          </a:p>
          <a:p>
            <a:pPr algn="just" eaLnBrk="1" hangingPunct="1">
              <a:buNone/>
            </a:pPr>
            <a:r>
              <a:rPr lang="en-US" dirty="0" smtClean="0">
                <a:effectLst/>
              </a:rPr>
              <a:t>	should be written on the bottle and the should easily re-suspended by a moderate amount of agitation.</a:t>
            </a:r>
          </a:p>
        </p:txBody>
      </p:sp>
      <p:sp>
        <p:nvSpPr>
          <p:cNvPr id="19461" name="Slide Number Placeholder 3"/>
          <p:cNvSpPr>
            <a:spLocks noGrp="1"/>
          </p:cNvSpPr>
          <p:nvPr>
            <p:ph type="sldNum" sz="quarter" idx="11"/>
          </p:nvPr>
        </p:nvSpPr>
        <p:spPr>
          <a:noFill/>
        </p:spPr>
        <p:txBody>
          <a:bodyPr/>
          <a:lstStyle/>
          <a:p>
            <a:fld id="{EFB2A226-6854-4D50-96D5-238915FA9294}" type="slidenum">
              <a:rPr lang="ar-JO"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214313" y="44450"/>
            <a:ext cx="8786812" cy="714375"/>
          </a:xfrm>
        </p:spPr>
        <p:txBody>
          <a:bodyPr/>
          <a:lstStyle/>
          <a:p>
            <a:pPr eaLnBrk="1" hangingPunct="1"/>
            <a:r>
              <a:rPr lang="en-US" sz="3600" dirty="0" smtClean="0">
                <a:solidFill>
                  <a:srgbClr val="FFFF00"/>
                </a:solidFill>
                <a:effectLst/>
              </a:rPr>
              <a:t>Interfacial Properties of Suspended Particles</a:t>
            </a:r>
          </a:p>
        </p:txBody>
      </p:sp>
      <p:sp>
        <p:nvSpPr>
          <p:cNvPr id="20483" name="Rectangle 3"/>
          <p:cNvSpPr>
            <a:spLocks noGrp="1" noChangeArrowheads="1"/>
          </p:cNvSpPr>
          <p:nvPr>
            <p:ph type="body" idx="1"/>
          </p:nvPr>
        </p:nvSpPr>
        <p:spPr>
          <a:xfrm>
            <a:off x="468313" y="714375"/>
            <a:ext cx="8137525" cy="5929313"/>
          </a:xfrm>
        </p:spPr>
        <p:txBody>
          <a:bodyPr/>
          <a:lstStyle/>
          <a:p>
            <a:pPr algn="just" eaLnBrk="1" hangingPunct="1">
              <a:buClr>
                <a:srgbClr val="FFFF00"/>
              </a:buClr>
              <a:buSzPct val="85000"/>
              <a:buFontTx/>
              <a:buChar char="•"/>
            </a:pPr>
            <a:r>
              <a:rPr lang="en-US" sz="2800" dirty="0" smtClean="0">
                <a:effectLst/>
              </a:rPr>
              <a:t>The comminution of the of the particles results in the increase of the surface area of the particles, hence increase of the free surface energy which makes the system thermodynamically unstable..</a:t>
            </a:r>
          </a:p>
          <a:p>
            <a:pPr algn="just" eaLnBrk="1" hangingPunct="1">
              <a:buClr>
                <a:srgbClr val="FFFF00"/>
              </a:buClr>
              <a:buSzPct val="85000"/>
              <a:buFontTx/>
              <a:buNone/>
            </a:pPr>
            <a:endParaRPr lang="en-US" sz="1000" dirty="0" smtClean="0">
              <a:effectLst/>
            </a:endParaRPr>
          </a:p>
          <a:p>
            <a:pPr algn="just" eaLnBrk="1" hangingPunct="1">
              <a:buClr>
                <a:srgbClr val="FFFF00"/>
              </a:buClr>
              <a:buSzPct val="85000"/>
              <a:buFontTx/>
              <a:buChar char="•"/>
            </a:pPr>
            <a:r>
              <a:rPr lang="en-US" sz="2800" dirty="0" smtClean="0">
                <a:effectLst/>
              </a:rPr>
              <a:t>In this case the particles is high energetic and tends to group to reduce the surface area.</a:t>
            </a:r>
          </a:p>
          <a:p>
            <a:pPr algn="just" eaLnBrk="1" hangingPunct="1">
              <a:buClr>
                <a:srgbClr val="FFFF00"/>
              </a:buClr>
              <a:buSzPct val="85000"/>
              <a:buFontTx/>
              <a:buChar char="•"/>
            </a:pPr>
            <a:endParaRPr lang="en-US" sz="1000" dirty="0" smtClean="0">
              <a:effectLst/>
            </a:endParaRPr>
          </a:p>
          <a:p>
            <a:pPr algn="just" eaLnBrk="1" hangingPunct="1">
              <a:buClr>
                <a:srgbClr val="FFFF00"/>
              </a:buClr>
              <a:buSzPct val="85000"/>
              <a:buFontTx/>
              <a:buChar char="•"/>
            </a:pPr>
            <a:r>
              <a:rPr lang="en-US" sz="2800" dirty="0" smtClean="0">
                <a:effectLst/>
              </a:rPr>
              <a:t>The particles in the liquid suspension therefore tends to flocculate, and form tight fluffy conglomerates that held together by weak </a:t>
            </a:r>
            <a:r>
              <a:rPr lang="en-US" sz="2800" i="1" dirty="0" smtClean="0">
                <a:effectLst/>
              </a:rPr>
              <a:t>van </a:t>
            </a:r>
            <a:r>
              <a:rPr lang="en-US" sz="2800" i="1" dirty="0" err="1" smtClean="0">
                <a:effectLst/>
              </a:rPr>
              <a:t>der</a:t>
            </a:r>
            <a:r>
              <a:rPr lang="en-US" sz="2800" i="1" dirty="0" smtClean="0">
                <a:effectLst/>
              </a:rPr>
              <a:t> </a:t>
            </a:r>
            <a:r>
              <a:rPr lang="en-US" sz="2800" i="1" dirty="0" err="1" smtClean="0">
                <a:effectLst/>
              </a:rPr>
              <a:t>waals</a:t>
            </a:r>
            <a:r>
              <a:rPr lang="en-US" sz="2800" dirty="0" smtClean="0">
                <a:effectLst/>
              </a:rPr>
              <a:t> forces.</a:t>
            </a:r>
          </a:p>
          <a:p>
            <a:pPr algn="just" eaLnBrk="1" hangingPunct="1">
              <a:buClr>
                <a:srgbClr val="FFFF00"/>
              </a:buClr>
              <a:buSzPct val="85000"/>
              <a:buFontTx/>
              <a:buChar char="•"/>
            </a:pPr>
            <a:endParaRPr lang="en-US" sz="1000" dirty="0" smtClean="0">
              <a:effectLst/>
            </a:endParaRPr>
          </a:p>
          <a:p>
            <a:pPr algn="just" eaLnBrk="1" hangingPunct="1">
              <a:buClr>
                <a:srgbClr val="FFFF00"/>
              </a:buClr>
              <a:buSzPct val="85000"/>
              <a:buFontTx/>
              <a:buChar char="•"/>
            </a:pPr>
            <a:r>
              <a:rPr lang="en-US" sz="2800" dirty="0" smtClean="0">
                <a:effectLst/>
              </a:rPr>
              <a:t>In some cases these particles may adhere by stronger forces to form what are termed aggregates (Cake). </a:t>
            </a:r>
          </a:p>
        </p:txBody>
      </p:sp>
      <p:sp>
        <p:nvSpPr>
          <p:cNvPr id="20484" name="Slide Number Placeholder 3"/>
          <p:cNvSpPr>
            <a:spLocks noGrp="1"/>
          </p:cNvSpPr>
          <p:nvPr>
            <p:ph type="sldNum" sz="quarter" idx="11"/>
          </p:nvPr>
        </p:nvSpPr>
        <p:spPr>
          <a:noFill/>
        </p:spPr>
        <p:txBody>
          <a:bodyPr/>
          <a:lstStyle/>
          <a:p>
            <a:fld id="{0090F927-5FAC-477B-8F71-EB9B3F36C88A}" type="slidenum">
              <a:rPr lang="ar-JO"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rPr>
              <a:t>Interfacial tension in suspension</a:t>
            </a:r>
          </a:p>
        </p:txBody>
      </p:sp>
      <p:sp>
        <p:nvSpPr>
          <p:cNvPr id="3" name="Content Placeholder 2"/>
          <p:cNvSpPr>
            <a:spLocks noGrp="1"/>
          </p:cNvSpPr>
          <p:nvPr>
            <p:ph idx="1"/>
          </p:nvPr>
        </p:nvSpPr>
        <p:spPr>
          <a:xfrm>
            <a:off x="457200" y="1957388"/>
            <a:ext cx="8507413" cy="2263775"/>
          </a:xfrm>
        </p:spPr>
        <p:txBody>
          <a:bodyPr/>
          <a:lstStyle/>
          <a:p>
            <a:pPr>
              <a:buClr>
                <a:srgbClr val="FFFF00"/>
              </a:buClr>
              <a:buSzPct val="90000"/>
              <a:buFontTx/>
              <a:buChar char="•"/>
            </a:pPr>
            <a:r>
              <a:rPr lang="en-US" dirty="0" smtClean="0">
                <a:effectLst/>
              </a:rPr>
              <a:t>The formation of any types of agglomerate, either floccules or aggregates, is taken as a measure of the system tendency to reach more thermodynamically stability stable state.</a:t>
            </a:r>
            <a:endParaRPr lang="en-US" b="1" i="1" dirty="0" smtClean="0">
              <a:solidFill>
                <a:schemeClr val="bg1"/>
              </a:solidFill>
            </a:endParaRPr>
          </a:p>
        </p:txBody>
      </p:sp>
      <p:sp>
        <p:nvSpPr>
          <p:cNvPr id="21508" name="Slide Number Placeholder 3"/>
          <p:cNvSpPr>
            <a:spLocks noGrp="1"/>
          </p:cNvSpPr>
          <p:nvPr>
            <p:ph type="sldNum" sz="quarter" idx="11"/>
          </p:nvPr>
        </p:nvSpPr>
        <p:spPr>
          <a:noFill/>
        </p:spPr>
        <p:txBody>
          <a:bodyPr/>
          <a:lstStyle/>
          <a:p>
            <a:fld id="{ADB4D53F-489C-4D34-9233-F40A15B7A076}" type="slidenum">
              <a:rPr lang="ar-JO"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142875" y="552450"/>
            <a:ext cx="8786813" cy="5662613"/>
          </a:xfrm>
        </p:spPr>
        <p:txBody>
          <a:bodyPr/>
          <a:lstStyle/>
          <a:p>
            <a:pPr algn="just" eaLnBrk="1" hangingPunct="1">
              <a:lnSpc>
                <a:spcPct val="90000"/>
              </a:lnSpc>
            </a:pPr>
            <a:r>
              <a:rPr lang="en-US" dirty="0" smtClean="0">
                <a:effectLst/>
              </a:rPr>
              <a:t>To reach the stable state the system tends to reduce the surface free energy.</a:t>
            </a:r>
          </a:p>
          <a:p>
            <a:pPr algn="just" eaLnBrk="1" hangingPunct="1">
              <a:lnSpc>
                <a:spcPct val="90000"/>
              </a:lnSpc>
            </a:pPr>
            <a:r>
              <a:rPr lang="en-US" dirty="0" smtClean="0">
                <a:effectLst/>
              </a:rPr>
              <a:t>Equilibrium is reached when </a:t>
            </a:r>
            <a:r>
              <a:rPr lang="el-GR" b="1" dirty="0" smtClean="0">
                <a:solidFill>
                  <a:srgbClr val="FFFF00"/>
                </a:solidFill>
                <a:effectLst/>
              </a:rPr>
              <a:t>Δ</a:t>
            </a:r>
            <a:r>
              <a:rPr lang="en-US" b="1" dirty="0" smtClean="0">
                <a:solidFill>
                  <a:srgbClr val="FFFF00"/>
                </a:solidFill>
                <a:effectLst/>
              </a:rPr>
              <a:t>G = 0, </a:t>
            </a:r>
            <a:r>
              <a:rPr lang="en-US" b="1" dirty="0" smtClean="0">
                <a:solidFill>
                  <a:srgbClr val="FEEDE6"/>
                </a:solidFill>
                <a:effectLst/>
              </a:rPr>
              <a:t>this can be achieved by</a:t>
            </a:r>
            <a:r>
              <a:rPr lang="en-US" b="1" dirty="0" smtClean="0">
                <a:solidFill>
                  <a:srgbClr val="FFC000"/>
                </a:solidFill>
                <a:effectLst/>
              </a:rPr>
              <a:t> </a:t>
            </a:r>
            <a:r>
              <a:rPr lang="en-US" dirty="0" smtClean="0">
                <a:effectLst/>
              </a:rPr>
              <a:t>reduction of the interfacial tension, by decreasing the interfacial area</a:t>
            </a:r>
          </a:p>
          <a:p>
            <a:pPr algn="just" eaLnBrk="1" hangingPunct="1">
              <a:lnSpc>
                <a:spcPct val="90000"/>
              </a:lnSpc>
            </a:pPr>
            <a:r>
              <a:rPr lang="en-US" dirty="0" smtClean="0">
                <a:solidFill>
                  <a:srgbClr val="FFFF00"/>
                </a:solidFill>
                <a:effectLst/>
              </a:rPr>
              <a:t>The interfacial tension between particles can be reduced by the addition of </a:t>
            </a:r>
            <a:r>
              <a:rPr lang="en-US" b="1" i="1" u="sng" dirty="0" smtClean="0">
                <a:solidFill>
                  <a:srgbClr val="FFFF00"/>
                </a:solidFill>
                <a:effectLst/>
              </a:rPr>
              <a:t>Surfactant.</a:t>
            </a:r>
          </a:p>
          <a:p>
            <a:pPr algn="just" eaLnBrk="1" hangingPunct="1">
              <a:lnSpc>
                <a:spcPct val="90000"/>
              </a:lnSpc>
              <a:buFont typeface="Wingdings" pitchFamily="2" charset="2"/>
              <a:buNone/>
            </a:pPr>
            <a:r>
              <a:rPr lang="en-US" b="1" i="1" dirty="0" smtClean="0">
                <a:solidFill>
                  <a:srgbClr val="FFFF00"/>
                </a:solidFill>
                <a:effectLst/>
              </a:rPr>
              <a:t>	But not reduced to the zero</a:t>
            </a:r>
          </a:p>
          <a:p>
            <a:pPr algn="just" eaLnBrk="1" hangingPunct="1">
              <a:lnSpc>
                <a:spcPct val="90000"/>
              </a:lnSpc>
            </a:pPr>
            <a:r>
              <a:rPr lang="en-US" dirty="0" smtClean="0">
                <a:effectLst/>
              </a:rPr>
              <a:t>The forces at the surface of the particles affect the degree of flocculation and agglomeration in a suspension. </a:t>
            </a:r>
          </a:p>
        </p:txBody>
      </p:sp>
      <p:sp>
        <p:nvSpPr>
          <p:cNvPr id="22531" name="Slide Number Placeholder 3"/>
          <p:cNvSpPr>
            <a:spLocks noGrp="1"/>
          </p:cNvSpPr>
          <p:nvPr>
            <p:ph type="sldNum" sz="quarter" idx="11"/>
          </p:nvPr>
        </p:nvSpPr>
        <p:spPr>
          <a:noFill/>
        </p:spPr>
        <p:txBody>
          <a:bodyPr/>
          <a:lstStyle/>
          <a:p>
            <a:fld id="{F284DE19-2BA2-42A4-9DEA-E92E1701B980}" type="slidenum">
              <a:rPr lang="ar-JO"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rgbClr val="FFFF00"/>
                </a:solidFill>
              </a:rPr>
              <a:t>Attraction and Repulsive Forces</a:t>
            </a:r>
          </a:p>
        </p:txBody>
      </p:sp>
      <p:sp>
        <p:nvSpPr>
          <p:cNvPr id="3" name="Content Placeholder 2"/>
          <p:cNvSpPr>
            <a:spLocks noGrp="1"/>
          </p:cNvSpPr>
          <p:nvPr>
            <p:ph idx="1"/>
          </p:nvPr>
        </p:nvSpPr>
        <p:spPr>
          <a:xfrm>
            <a:off x="457200" y="1600201"/>
            <a:ext cx="8229600" cy="3412976"/>
          </a:xfrm>
        </p:spPr>
        <p:txBody>
          <a:bodyPr/>
          <a:lstStyle/>
          <a:p>
            <a:pPr eaLnBrk="1" hangingPunct="1">
              <a:buFont typeface="Wingdings" pitchFamily="2" charset="2"/>
              <a:buNone/>
              <a:defRPr/>
            </a:pPr>
            <a:r>
              <a:rPr lang="en-US" dirty="0" smtClean="0">
                <a:solidFill>
                  <a:srgbClr val="FFFF00"/>
                </a:solidFill>
                <a:effectLst/>
              </a:rPr>
              <a:t>	Forces of attraction are:</a:t>
            </a:r>
          </a:p>
          <a:p>
            <a:pPr eaLnBrk="1" hangingPunct="1">
              <a:buFont typeface="Wingdings" pitchFamily="2" charset="2"/>
              <a:buNone/>
              <a:defRPr/>
            </a:pPr>
            <a:r>
              <a:rPr lang="en-US" dirty="0" smtClean="0">
                <a:solidFill>
                  <a:srgbClr val="FFFF00"/>
                </a:solidFill>
                <a:effectLst/>
              </a:rPr>
              <a:t> 		</a:t>
            </a:r>
            <a:r>
              <a:rPr lang="en-US" dirty="0" smtClean="0">
                <a:effectLst/>
              </a:rPr>
              <a:t>London, </a:t>
            </a:r>
            <a:r>
              <a:rPr lang="en-US" i="1" dirty="0" smtClean="0">
                <a:effectLst/>
              </a:rPr>
              <a:t>Van der Waals</a:t>
            </a:r>
            <a:r>
              <a:rPr lang="en-US" dirty="0" smtClean="0">
                <a:effectLst/>
              </a:rPr>
              <a:t> type.</a:t>
            </a:r>
          </a:p>
          <a:p>
            <a:pPr eaLnBrk="1" hangingPunct="1">
              <a:buFont typeface="Wingdings" pitchFamily="2" charset="2"/>
              <a:buNone/>
              <a:defRPr/>
            </a:pPr>
            <a:r>
              <a:rPr lang="en-US" dirty="0" smtClean="0">
                <a:effectLst/>
              </a:rPr>
              <a:t>	</a:t>
            </a:r>
            <a:r>
              <a:rPr lang="en-US" dirty="0" smtClean="0">
                <a:solidFill>
                  <a:srgbClr val="FFFF00"/>
                </a:solidFill>
                <a:effectLst/>
              </a:rPr>
              <a:t>Repulsive forces arise from the </a:t>
            </a:r>
            <a:r>
              <a:rPr lang="en-US" dirty="0" smtClean="0">
                <a:effectLst/>
              </a:rPr>
              <a:t>interaction of the electric double layers surrounding each particles.</a:t>
            </a:r>
          </a:p>
          <a:p>
            <a:pPr>
              <a:defRPr/>
            </a:pPr>
            <a:endParaRPr lang="en-US" dirty="0" smtClean="0">
              <a:effectLst/>
            </a:endParaRPr>
          </a:p>
        </p:txBody>
      </p:sp>
      <p:sp>
        <p:nvSpPr>
          <p:cNvPr id="24580" name="Slide Number Placeholder 3"/>
          <p:cNvSpPr>
            <a:spLocks noGrp="1"/>
          </p:cNvSpPr>
          <p:nvPr>
            <p:ph type="sldNum" sz="quarter" idx="11"/>
          </p:nvPr>
        </p:nvSpPr>
        <p:spPr>
          <a:noFill/>
        </p:spPr>
        <p:txBody>
          <a:bodyPr/>
          <a:lstStyle/>
          <a:p>
            <a:fld id="{1A177F6D-A9C3-483E-89BB-E54B3885CC9B}" type="slidenum">
              <a:rPr lang="ar-JO"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539750" y="260350"/>
            <a:ext cx="7772400" cy="755650"/>
          </a:xfrm>
        </p:spPr>
        <p:txBody>
          <a:bodyPr/>
          <a:lstStyle/>
          <a:p>
            <a:pPr algn="l" eaLnBrk="1" hangingPunct="1">
              <a:buNone/>
            </a:pPr>
            <a:r>
              <a:rPr lang="en-US" dirty="0" smtClean="0">
                <a:solidFill>
                  <a:schemeClr val="accent2"/>
                </a:solidFill>
              </a:rPr>
              <a:t>Electrical barrier on surface</a:t>
            </a:r>
          </a:p>
          <a:p>
            <a:pPr algn="l" eaLnBrk="1" hangingPunct="1"/>
            <a:endParaRPr lang="en-US" dirty="0" smtClean="0">
              <a:solidFill>
                <a:schemeClr val="accent2"/>
              </a:solidFill>
            </a:endParaRPr>
          </a:p>
          <a:p>
            <a:pPr algn="l" eaLnBrk="1" hangingPunct="1"/>
            <a:endParaRPr lang="en-US" dirty="0" smtClean="0">
              <a:solidFill>
                <a:schemeClr val="accent2"/>
              </a:solidFill>
            </a:endParaRPr>
          </a:p>
          <a:p>
            <a:pPr algn="l" eaLnBrk="1" hangingPunct="1"/>
            <a:endParaRPr lang="en-US" dirty="0" smtClean="0">
              <a:solidFill>
                <a:schemeClr val="accent2"/>
              </a:solidFill>
            </a:endParaRPr>
          </a:p>
          <a:p>
            <a:pPr lvl="1" algn="l" eaLnBrk="1" hangingPunct="1">
              <a:buFontTx/>
              <a:buNone/>
            </a:pPr>
            <a:endParaRPr lang="en-US" dirty="0" smtClean="0">
              <a:solidFill>
                <a:schemeClr val="accent2"/>
              </a:solidFill>
            </a:endParaRPr>
          </a:p>
        </p:txBody>
      </p:sp>
      <p:grpSp>
        <p:nvGrpSpPr>
          <p:cNvPr id="2" name="Group 4"/>
          <p:cNvGrpSpPr>
            <a:grpSpLocks/>
          </p:cNvGrpSpPr>
          <p:nvPr/>
        </p:nvGrpSpPr>
        <p:grpSpPr bwMode="auto">
          <a:xfrm>
            <a:off x="1230678" y="3698677"/>
            <a:ext cx="2852738" cy="1128713"/>
            <a:chOff x="900" y="2926"/>
            <a:chExt cx="1797" cy="711"/>
          </a:xfrm>
        </p:grpSpPr>
        <p:sp>
          <p:nvSpPr>
            <p:cNvPr id="137221" name="Oval 5"/>
            <p:cNvSpPr>
              <a:spLocks noChangeArrowheads="1"/>
            </p:cNvSpPr>
            <p:nvPr/>
          </p:nvSpPr>
          <p:spPr bwMode="auto">
            <a:xfrm>
              <a:off x="1008" y="3024"/>
              <a:ext cx="518" cy="518"/>
            </a:xfrm>
            <a:prstGeom prst="ellipse">
              <a:avLst/>
            </a:prstGeom>
            <a:gradFill rotWithShape="0">
              <a:gsLst>
                <a:gs pos="0">
                  <a:schemeClr val="tx2"/>
                </a:gs>
                <a:gs pos="100000">
                  <a:schemeClr val="tx2">
                    <a:gamma/>
                    <a:shade val="76471"/>
                    <a:invGamma/>
                  </a:schemeClr>
                </a:gs>
              </a:gsLst>
              <a:path path="shape">
                <a:fillToRect l="50000" t="50000" r="50000" b="50000"/>
              </a:path>
            </a:gradFill>
            <a:ln w="9525">
              <a:noFill/>
              <a:round/>
              <a:headEnd/>
              <a:tailEnd/>
            </a:ln>
            <a:effectLst/>
          </p:spPr>
          <p:txBody>
            <a:bodyPr wrap="none" anchor="ctr"/>
            <a:lstStyle/>
            <a:p>
              <a:pPr eaLnBrk="0" hangingPunct="0">
                <a:defRPr/>
              </a:pPr>
              <a:endParaRPr lang="en-US">
                <a:solidFill>
                  <a:srgbClr val="000000"/>
                </a:solidFill>
              </a:endParaRPr>
            </a:p>
          </p:txBody>
        </p:sp>
        <p:sp>
          <p:nvSpPr>
            <p:cNvPr id="23717" name="Line 6"/>
            <p:cNvSpPr>
              <a:spLocks noChangeShapeType="1"/>
            </p:cNvSpPr>
            <p:nvPr/>
          </p:nvSpPr>
          <p:spPr bwMode="auto">
            <a:xfrm>
              <a:off x="1050" y="3210"/>
              <a:ext cx="69" cy="0"/>
            </a:xfrm>
            <a:prstGeom prst="line">
              <a:avLst/>
            </a:prstGeom>
            <a:noFill/>
            <a:ln w="28575">
              <a:solidFill>
                <a:srgbClr val="00FFCC"/>
              </a:solidFill>
              <a:round/>
              <a:headEnd/>
              <a:tailEnd/>
            </a:ln>
          </p:spPr>
          <p:txBody>
            <a:bodyPr/>
            <a:lstStyle/>
            <a:p>
              <a:endParaRPr lang="en-US"/>
            </a:p>
          </p:txBody>
        </p:sp>
        <p:sp>
          <p:nvSpPr>
            <p:cNvPr id="23718" name="Line 7"/>
            <p:cNvSpPr>
              <a:spLocks noChangeShapeType="1"/>
            </p:cNvSpPr>
            <p:nvPr/>
          </p:nvSpPr>
          <p:spPr bwMode="auto">
            <a:xfrm>
              <a:off x="1032" y="3291"/>
              <a:ext cx="69" cy="0"/>
            </a:xfrm>
            <a:prstGeom prst="line">
              <a:avLst/>
            </a:prstGeom>
            <a:noFill/>
            <a:ln w="28575">
              <a:solidFill>
                <a:srgbClr val="00FFCC"/>
              </a:solidFill>
              <a:round/>
              <a:headEnd/>
              <a:tailEnd/>
            </a:ln>
          </p:spPr>
          <p:txBody>
            <a:bodyPr/>
            <a:lstStyle/>
            <a:p>
              <a:endParaRPr lang="en-US"/>
            </a:p>
          </p:txBody>
        </p:sp>
        <p:sp>
          <p:nvSpPr>
            <p:cNvPr id="23719" name="Line 8"/>
            <p:cNvSpPr>
              <a:spLocks noChangeShapeType="1"/>
            </p:cNvSpPr>
            <p:nvPr/>
          </p:nvSpPr>
          <p:spPr bwMode="auto">
            <a:xfrm>
              <a:off x="1050" y="3360"/>
              <a:ext cx="69" cy="0"/>
            </a:xfrm>
            <a:prstGeom prst="line">
              <a:avLst/>
            </a:prstGeom>
            <a:noFill/>
            <a:ln w="28575">
              <a:solidFill>
                <a:srgbClr val="00FFCC"/>
              </a:solidFill>
              <a:round/>
              <a:headEnd/>
              <a:tailEnd/>
            </a:ln>
          </p:spPr>
          <p:txBody>
            <a:bodyPr/>
            <a:lstStyle/>
            <a:p>
              <a:endParaRPr lang="en-US"/>
            </a:p>
          </p:txBody>
        </p:sp>
        <p:sp>
          <p:nvSpPr>
            <p:cNvPr id="23720" name="Line 9"/>
            <p:cNvSpPr>
              <a:spLocks noChangeShapeType="1"/>
            </p:cNvSpPr>
            <p:nvPr/>
          </p:nvSpPr>
          <p:spPr bwMode="auto">
            <a:xfrm>
              <a:off x="1164" y="3486"/>
              <a:ext cx="69" cy="0"/>
            </a:xfrm>
            <a:prstGeom prst="line">
              <a:avLst/>
            </a:prstGeom>
            <a:noFill/>
            <a:ln w="28575">
              <a:solidFill>
                <a:srgbClr val="00FFCC"/>
              </a:solidFill>
              <a:round/>
              <a:headEnd/>
              <a:tailEnd/>
            </a:ln>
          </p:spPr>
          <p:txBody>
            <a:bodyPr/>
            <a:lstStyle/>
            <a:p>
              <a:endParaRPr lang="en-US"/>
            </a:p>
          </p:txBody>
        </p:sp>
        <p:sp>
          <p:nvSpPr>
            <p:cNvPr id="23721" name="Line 10"/>
            <p:cNvSpPr>
              <a:spLocks noChangeShapeType="1"/>
            </p:cNvSpPr>
            <p:nvPr/>
          </p:nvSpPr>
          <p:spPr bwMode="auto">
            <a:xfrm>
              <a:off x="1164" y="3078"/>
              <a:ext cx="69" cy="0"/>
            </a:xfrm>
            <a:prstGeom prst="line">
              <a:avLst/>
            </a:prstGeom>
            <a:noFill/>
            <a:ln w="28575">
              <a:solidFill>
                <a:srgbClr val="00FFCC"/>
              </a:solidFill>
              <a:round/>
              <a:headEnd/>
              <a:tailEnd/>
            </a:ln>
          </p:spPr>
          <p:txBody>
            <a:bodyPr/>
            <a:lstStyle/>
            <a:p>
              <a:endParaRPr lang="en-US"/>
            </a:p>
          </p:txBody>
        </p:sp>
        <p:sp>
          <p:nvSpPr>
            <p:cNvPr id="23722" name="Line 11"/>
            <p:cNvSpPr>
              <a:spLocks noChangeShapeType="1"/>
            </p:cNvSpPr>
            <p:nvPr/>
          </p:nvSpPr>
          <p:spPr bwMode="auto">
            <a:xfrm flipH="1">
              <a:off x="1410" y="3210"/>
              <a:ext cx="69" cy="0"/>
            </a:xfrm>
            <a:prstGeom prst="line">
              <a:avLst/>
            </a:prstGeom>
            <a:noFill/>
            <a:ln w="28575">
              <a:solidFill>
                <a:srgbClr val="00FFCC"/>
              </a:solidFill>
              <a:round/>
              <a:headEnd/>
              <a:tailEnd/>
            </a:ln>
          </p:spPr>
          <p:txBody>
            <a:bodyPr/>
            <a:lstStyle/>
            <a:p>
              <a:endParaRPr lang="en-US"/>
            </a:p>
          </p:txBody>
        </p:sp>
        <p:sp>
          <p:nvSpPr>
            <p:cNvPr id="23723" name="Line 12"/>
            <p:cNvSpPr>
              <a:spLocks noChangeShapeType="1"/>
            </p:cNvSpPr>
            <p:nvPr/>
          </p:nvSpPr>
          <p:spPr bwMode="auto">
            <a:xfrm flipH="1">
              <a:off x="1428" y="3291"/>
              <a:ext cx="69" cy="0"/>
            </a:xfrm>
            <a:prstGeom prst="line">
              <a:avLst/>
            </a:prstGeom>
            <a:noFill/>
            <a:ln w="28575">
              <a:solidFill>
                <a:srgbClr val="00FFCC"/>
              </a:solidFill>
              <a:round/>
              <a:headEnd/>
              <a:tailEnd/>
            </a:ln>
          </p:spPr>
          <p:txBody>
            <a:bodyPr/>
            <a:lstStyle/>
            <a:p>
              <a:endParaRPr lang="en-US"/>
            </a:p>
          </p:txBody>
        </p:sp>
        <p:sp>
          <p:nvSpPr>
            <p:cNvPr id="23724" name="Line 13"/>
            <p:cNvSpPr>
              <a:spLocks noChangeShapeType="1"/>
            </p:cNvSpPr>
            <p:nvPr/>
          </p:nvSpPr>
          <p:spPr bwMode="auto">
            <a:xfrm flipH="1">
              <a:off x="1410" y="3360"/>
              <a:ext cx="69" cy="0"/>
            </a:xfrm>
            <a:prstGeom prst="line">
              <a:avLst/>
            </a:prstGeom>
            <a:noFill/>
            <a:ln w="28575">
              <a:solidFill>
                <a:srgbClr val="00FFCC"/>
              </a:solidFill>
              <a:round/>
              <a:headEnd/>
              <a:tailEnd/>
            </a:ln>
          </p:spPr>
          <p:txBody>
            <a:bodyPr/>
            <a:lstStyle/>
            <a:p>
              <a:endParaRPr lang="en-US"/>
            </a:p>
          </p:txBody>
        </p:sp>
        <p:sp>
          <p:nvSpPr>
            <p:cNvPr id="23725" name="Line 14"/>
            <p:cNvSpPr>
              <a:spLocks noChangeShapeType="1"/>
            </p:cNvSpPr>
            <p:nvPr/>
          </p:nvSpPr>
          <p:spPr bwMode="auto">
            <a:xfrm flipH="1">
              <a:off x="1296" y="3486"/>
              <a:ext cx="69" cy="0"/>
            </a:xfrm>
            <a:prstGeom prst="line">
              <a:avLst/>
            </a:prstGeom>
            <a:noFill/>
            <a:ln w="28575">
              <a:solidFill>
                <a:srgbClr val="00FFCC"/>
              </a:solidFill>
              <a:round/>
              <a:headEnd/>
              <a:tailEnd/>
            </a:ln>
          </p:spPr>
          <p:txBody>
            <a:bodyPr/>
            <a:lstStyle/>
            <a:p>
              <a:endParaRPr lang="en-US"/>
            </a:p>
          </p:txBody>
        </p:sp>
        <p:sp>
          <p:nvSpPr>
            <p:cNvPr id="23726" name="Line 15"/>
            <p:cNvSpPr>
              <a:spLocks noChangeShapeType="1"/>
            </p:cNvSpPr>
            <p:nvPr/>
          </p:nvSpPr>
          <p:spPr bwMode="auto">
            <a:xfrm flipH="1">
              <a:off x="1296" y="3078"/>
              <a:ext cx="69" cy="0"/>
            </a:xfrm>
            <a:prstGeom prst="line">
              <a:avLst/>
            </a:prstGeom>
            <a:noFill/>
            <a:ln w="28575">
              <a:solidFill>
                <a:srgbClr val="00FFCC"/>
              </a:solidFill>
              <a:round/>
              <a:headEnd/>
              <a:tailEnd/>
            </a:ln>
          </p:spPr>
          <p:txBody>
            <a:bodyPr/>
            <a:lstStyle/>
            <a:p>
              <a:endParaRPr lang="en-US"/>
            </a:p>
          </p:txBody>
        </p:sp>
        <p:grpSp>
          <p:nvGrpSpPr>
            <p:cNvPr id="3" name="Group 16"/>
            <p:cNvGrpSpPr>
              <a:grpSpLocks/>
            </p:cNvGrpSpPr>
            <p:nvPr/>
          </p:nvGrpSpPr>
          <p:grpSpPr bwMode="auto">
            <a:xfrm>
              <a:off x="900" y="2926"/>
              <a:ext cx="735" cy="711"/>
              <a:chOff x="900" y="2926"/>
              <a:chExt cx="735" cy="711"/>
            </a:xfrm>
          </p:grpSpPr>
          <p:grpSp>
            <p:nvGrpSpPr>
              <p:cNvPr id="4" name="Group 17"/>
              <p:cNvGrpSpPr>
                <a:grpSpLocks/>
              </p:cNvGrpSpPr>
              <p:nvPr/>
            </p:nvGrpSpPr>
            <p:grpSpPr bwMode="auto">
              <a:xfrm>
                <a:off x="1104" y="3394"/>
                <a:ext cx="69" cy="69"/>
                <a:chOff x="1122" y="3388"/>
                <a:chExt cx="69" cy="69"/>
              </a:xfrm>
            </p:grpSpPr>
            <p:sp>
              <p:nvSpPr>
                <p:cNvPr id="23857" name="Line 18"/>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58" name="Line 19"/>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5" name="Group 20"/>
              <p:cNvGrpSpPr>
                <a:grpSpLocks/>
              </p:cNvGrpSpPr>
              <p:nvPr/>
            </p:nvGrpSpPr>
            <p:grpSpPr bwMode="auto">
              <a:xfrm>
                <a:off x="1104" y="3106"/>
                <a:ext cx="69" cy="69"/>
                <a:chOff x="1122" y="3388"/>
                <a:chExt cx="69" cy="69"/>
              </a:xfrm>
            </p:grpSpPr>
            <p:sp>
              <p:nvSpPr>
                <p:cNvPr id="23855" name="Line 21"/>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56" name="Line 22"/>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6" name="Group 23"/>
              <p:cNvGrpSpPr>
                <a:grpSpLocks/>
              </p:cNvGrpSpPr>
              <p:nvPr/>
            </p:nvGrpSpPr>
            <p:grpSpPr bwMode="auto">
              <a:xfrm flipH="1">
                <a:off x="1356" y="3394"/>
                <a:ext cx="69" cy="69"/>
                <a:chOff x="1122" y="3388"/>
                <a:chExt cx="69" cy="69"/>
              </a:xfrm>
            </p:grpSpPr>
            <p:sp>
              <p:nvSpPr>
                <p:cNvPr id="23853" name="Line 24"/>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54" name="Line 25"/>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7" name="Group 26"/>
              <p:cNvGrpSpPr>
                <a:grpSpLocks/>
              </p:cNvGrpSpPr>
              <p:nvPr/>
            </p:nvGrpSpPr>
            <p:grpSpPr bwMode="auto">
              <a:xfrm flipH="1">
                <a:off x="1356" y="3106"/>
                <a:ext cx="69" cy="69"/>
                <a:chOff x="1122" y="3388"/>
                <a:chExt cx="69" cy="69"/>
              </a:xfrm>
            </p:grpSpPr>
            <p:sp>
              <p:nvSpPr>
                <p:cNvPr id="23851" name="Line 27"/>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52" name="Line 28"/>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8" name="Group 29"/>
              <p:cNvGrpSpPr>
                <a:grpSpLocks/>
              </p:cNvGrpSpPr>
              <p:nvPr/>
            </p:nvGrpSpPr>
            <p:grpSpPr bwMode="auto">
              <a:xfrm>
                <a:off x="900" y="3256"/>
                <a:ext cx="69" cy="69"/>
                <a:chOff x="1122" y="3388"/>
                <a:chExt cx="69" cy="69"/>
              </a:xfrm>
            </p:grpSpPr>
            <p:sp>
              <p:nvSpPr>
                <p:cNvPr id="23849" name="Line 30"/>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50" name="Line 31"/>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9" name="Group 32"/>
              <p:cNvGrpSpPr>
                <a:grpSpLocks/>
              </p:cNvGrpSpPr>
              <p:nvPr/>
            </p:nvGrpSpPr>
            <p:grpSpPr bwMode="auto">
              <a:xfrm>
                <a:off x="942" y="3112"/>
                <a:ext cx="69" cy="69"/>
                <a:chOff x="1122" y="3388"/>
                <a:chExt cx="69" cy="69"/>
              </a:xfrm>
            </p:grpSpPr>
            <p:sp>
              <p:nvSpPr>
                <p:cNvPr id="23847" name="Line 33"/>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48" name="Line 34"/>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10" name="Group 35"/>
              <p:cNvGrpSpPr>
                <a:grpSpLocks/>
              </p:cNvGrpSpPr>
              <p:nvPr/>
            </p:nvGrpSpPr>
            <p:grpSpPr bwMode="auto">
              <a:xfrm>
                <a:off x="936" y="3394"/>
                <a:ext cx="69" cy="69"/>
                <a:chOff x="1122" y="3388"/>
                <a:chExt cx="69" cy="69"/>
              </a:xfrm>
            </p:grpSpPr>
            <p:sp>
              <p:nvSpPr>
                <p:cNvPr id="23845" name="Line 36"/>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46" name="Line 37"/>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11" name="Group 38"/>
              <p:cNvGrpSpPr>
                <a:grpSpLocks/>
              </p:cNvGrpSpPr>
              <p:nvPr/>
            </p:nvGrpSpPr>
            <p:grpSpPr bwMode="auto">
              <a:xfrm>
                <a:off x="1032" y="2992"/>
                <a:ext cx="69" cy="69"/>
                <a:chOff x="1122" y="3388"/>
                <a:chExt cx="69" cy="69"/>
              </a:xfrm>
            </p:grpSpPr>
            <p:sp>
              <p:nvSpPr>
                <p:cNvPr id="23843" name="Line 39"/>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44" name="Line 40"/>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12" name="Group 41"/>
              <p:cNvGrpSpPr>
                <a:grpSpLocks/>
              </p:cNvGrpSpPr>
              <p:nvPr/>
            </p:nvGrpSpPr>
            <p:grpSpPr bwMode="auto">
              <a:xfrm>
                <a:off x="1152" y="2926"/>
                <a:ext cx="69" cy="69"/>
                <a:chOff x="1122" y="3388"/>
                <a:chExt cx="69" cy="69"/>
              </a:xfrm>
            </p:grpSpPr>
            <p:sp>
              <p:nvSpPr>
                <p:cNvPr id="23841" name="Line 42"/>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42" name="Line 43"/>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13" name="Group 44"/>
              <p:cNvGrpSpPr>
                <a:grpSpLocks/>
              </p:cNvGrpSpPr>
              <p:nvPr/>
            </p:nvGrpSpPr>
            <p:grpSpPr bwMode="auto">
              <a:xfrm>
                <a:off x="1026" y="3514"/>
                <a:ext cx="69" cy="69"/>
                <a:chOff x="1122" y="3388"/>
                <a:chExt cx="69" cy="69"/>
              </a:xfrm>
            </p:grpSpPr>
            <p:sp>
              <p:nvSpPr>
                <p:cNvPr id="23839" name="Line 45"/>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40" name="Line 46"/>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14" name="Group 47"/>
              <p:cNvGrpSpPr>
                <a:grpSpLocks/>
              </p:cNvGrpSpPr>
              <p:nvPr/>
            </p:nvGrpSpPr>
            <p:grpSpPr bwMode="auto">
              <a:xfrm>
                <a:off x="1152" y="3568"/>
                <a:ext cx="69" cy="69"/>
                <a:chOff x="1122" y="3388"/>
                <a:chExt cx="69" cy="69"/>
              </a:xfrm>
            </p:grpSpPr>
            <p:sp>
              <p:nvSpPr>
                <p:cNvPr id="23837" name="Line 48"/>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38" name="Line 49"/>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15" name="Group 50"/>
              <p:cNvGrpSpPr>
                <a:grpSpLocks/>
              </p:cNvGrpSpPr>
              <p:nvPr/>
            </p:nvGrpSpPr>
            <p:grpSpPr bwMode="auto">
              <a:xfrm flipH="1">
                <a:off x="1314" y="2926"/>
                <a:ext cx="321" cy="711"/>
                <a:chOff x="1716" y="2902"/>
                <a:chExt cx="321" cy="711"/>
              </a:xfrm>
            </p:grpSpPr>
            <p:grpSp>
              <p:nvGrpSpPr>
                <p:cNvPr id="16" name="Group 51"/>
                <p:cNvGrpSpPr>
                  <a:grpSpLocks/>
                </p:cNvGrpSpPr>
                <p:nvPr/>
              </p:nvGrpSpPr>
              <p:grpSpPr bwMode="auto">
                <a:xfrm>
                  <a:off x="1716" y="3232"/>
                  <a:ext cx="69" cy="69"/>
                  <a:chOff x="1122" y="3388"/>
                  <a:chExt cx="69" cy="69"/>
                </a:xfrm>
              </p:grpSpPr>
              <p:sp>
                <p:nvSpPr>
                  <p:cNvPr id="23835" name="Line 52"/>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36" name="Line 53"/>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17" name="Group 54"/>
                <p:cNvGrpSpPr>
                  <a:grpSpLocks/>
                </p:cNvGrpSpPr>
                <p:nvPr/>
              </p:nvGrpSpPr>
              <p:grpSpPr bwMode="auto">
                <a:xfrm>
                  <a:off x="1758" y="3088"/>
                  <a:ext cx="69" cy="69"/>
                  <a:chOff x="1122" y="3388"/>
                  <a:chExt cx="69" cy="69"/>
                </a:xfrm>
              </p:grpSpPr>
              <p:sp>
                <p:nvSpPr>
                  <p:cNvPr id="23833" name="Line 55"/>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34" name="Line 56"/>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18" name="Group 57"/>
                <p:cNvGrpSpPr>
                  <a:grpSpLocks/>
                </p:cNvGrpSpPr>
                <p:nvPr/>
              </p:nvGrpSpPr>
              <p:grpSpPr bwMode="auto">
                <a:xfrm>
                  <a:off x="1752" y="3370"/>
                  <a:ext cx="69" cy="69"/>
                  <a:chOff x="1122" y="3388"/>
                  <a:chExt cx="69" cy="69"/>
                </a:xfrm>
              </p:grpSpPr>
              <p:sp>
                <p:nvSpPr>
                  <p:cNvPr id="23831" name="Line 58"/>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32" name="Line 59"/>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19" name="Group 60"/>
                <p:cNvGrpSpPr>
                  <a:grpSpLocks/>
                </p:cNvGrpSpPr>
                <p:nvPr/>
              </p:nvGrpSpPr>
              <p:grpSpPr bwMode="auto">
                <a:xfrm>
                  <a:off x="1848" y="2968"/>
                  <a:ext cx="69" cy="69"/>
                  <a:chOff x="1122" y="3388"/>
                  <a:chExt cx="69" cy="69"/>
                </a:xfrm>
              </p:grpSpPr>
              <p:sp>
                <p:nvSpPr>
                  <p:cNvPr id="23829" name="Line 61"/>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30" name="Line 62"/>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0" name="Group 63"/>
                <p:cNvGrpSpPr>
                  <a:grpSpLocks/>
                </p:cNvGrpSpPr>
                <p:nvPr/>
              </p:nvGrpSpPr>
              <p:grpSpPr bwMode="auto">
                <a:xfrm>
                  <a:off x="1968" y="2902"/>
                  <a:ext cx="69" cy="69"/>
                  <a:chOff x="1122" y="3388"/>
                  <a:chExt cx="69" cy="69"/>
                </a:xfrm>
              </p:grpSpPr>
              <p:sp>
                <p:nvSpPr>
                  <p:cNvPr id="23827" name="Line 64"/>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28" name="Line 65"/>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1" name="Group 66"/>
                <p:cNvGrpSpPr>
                  <a:grpSpLocks/>
                </p:cNvGrpSpPr>
                <p:nvPr/>
              </p:nvGrpSpPr>
              <p:grpSpPr bwMode="auto">
                <a:xfrm>
                  <a:off x="1842" y="3490"/>
                  <a:ext cx="69" cy="69"/>
                  <a:chOff x="1122" y="3388"/>
                  <a:chExt cx="69" cy="69"/>
                </a:xfrm>
              </p:grpSpPr>
              <p:sp>
                <p:nvSpPr>
                  <p:cNvPr id="23825" name="Line 67"/>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26" name="Line 68"/>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2" name="Group 69"/>
                <p:cNvGrpSpPr>
                  <a:grpSpLocks/>
                </p:cNvGrpSpPr>
                <p:nvPr/>
              </p:nvGrpSpPr>
              <p:grpSpPr bwMode="auto">
                <a:xfrm>
                  <a:off x="1968" y="3544"/>
                  <a:ext cx="69" cy="69"/>
                  <a:chOff x="1122" y="3388"/>
                  <a:chExt cx="69" cy="69"/>
                </a:xfrm>
              </p:grpSpPr>
              <p:sp>
                <p:nvSpPr>
                  <p:cNvPr id="23823" name="Line 70"/>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24" name="Line 71"/>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grpSp>
        <p:grpSp>
          <p:nvGrpSpPr>
            <p:cNvPr id="23" name="Group 72"/>
            <p:cNvGrpSpPr>
              <a:grpSpLocks/>
            </p:cNvGrpSpPr>
            <p:nvPr/>
          </p:nvGrpSpPr>
          <p:grpSpPr bwMode="auto">
            <a:xfrm>
              <a:off x="1962" y="2926"/>
              <a:ext cx="735" cy="711"/>
              <a:chOff x="900" y="2926"/>
              <a:chExt cx="735" cy="711"/>
            </a:xfrm>
          </p:grpSpPr>
          <p:sp>
            <p:nvSpPr>
              <p:cNvPr id="137289" name="Oval 73"/>
              <p:cNvSpPr>
                <a:spLocks noChangeArrowheads="1"/>
              </p:cNvSpPr>
              <p:nvPr/>
            </p:nvSpPr>
            <p:spPr bwMode="auto">
              <a:xfrm>
                <a:off x="1008" y="3024"/>
                <a:ext cx="518" cy="518"/>
              </a:xfrm>
              <a:prstGeom prst="ellipse">
                <a:avLst/>
              </a:prstGeom>
              <a:gradFill rotWithShape="0">
                <a:gsLst>
                  <a:gs pos="0">
                    <a:schemeClr val="tx2"/>
                  </a:gs>
                  <a:gs pos="100000">
                    <a:schemeClr val="tx2">
                      <a:gamma/>
                      <a:shade val="76471"/>
                      <a:invGamma/>
                    </a:schemeClr>
                  </a:gs>
                </a:gsLst>
                <a:path path="shape">
                  <a:fillToRect l="50000" t="50000" r="50000" b="50000"/>
                </a:path>
              </a:gradFill>
              <a:ln w="9525">
                <a:noFill/>
                <a:round/>
                <a:headEnd/>
                <a:tailEnd/>
              </a:ln>
              <a:effectLst/>
            </p:spPr>
            <p:txBody>
              <a:bodyPr wrap="none" anchor="ctr"/>
              <a:lstStyle/>
              <a:p>
                <a:pPr eaLnBrk="0" hangingPunct="0">
                  <a:defRPr/>
                </a:pPr>
                <a:endParaRPr lang="en-US">
                  <a:solidFill>
                    <a:srgbClr val="000000"/>
                  </a:solidFill>
                </a:endParaRPr>
              </a:p>
            </p:txBody>
          </p:sp>
          <p:sp>
            <p:nvSpPr>
              <p:cNvPr id="23738" name="Line 74"/>
              <p:cNvSpPr>
                <a:spLocks noChangeShapeType="1"/>
              </p:cNvSpPr>
              <p:nvPr/>
            </p:nvSpPr>
            <p:spPr bwMode="auto">
              <a:xfrm>
                <a:off x="1050" y="3210"/>
                <a:ext cx="69" cy="0"/>
              </a:xfrm>
              <a:prstGeom prst="line">
                <a:avLst/>
              </a:prstGeom>
              <a:noFill/>
              <a:ln w="28575">
                <a:solidFill>
                  <a:srgbClr val="00FFCC"/>
                </a:solidFill>
                <a:round/>
                <a:headEnd/>
                <a:tailEnd/>
              </a:ln>
            </p:spPr>
            <p:txBody>
              <a:bodyPr/>
              <a:lstStyle/>
              <a:p>
                <a:endParaRPr lang="en-US"/>
              </a:p>
            </p:txBody>
          </p:sp>
          <p:sp>
            <p:nvSpPr>
              <p:cNvPr id="23739" name="Line 75"/>
              <p:cNvSpPr>
                <a:spLocks noChangeShapeType="1"/>
              </p:cNvSpPr>
              <p:nvPr/>
            </p:nvSpPr>
            <p:spPr bwMode="auto">
              <a:xfrm>
                <a:off x="1032" y="3291"/>
                <a:ext cx="69" cy="0"/>
              </a:xfrm>
              <a:prstGeom prst="line">
                <a:avLst/>
              </a:prstGeom>
              <a:noFill/>
              <a:ln w="28575">
                <a:solidFill>
                  <a:srgbClr val="00FFCC"/>
                </a:solidFill>
                <a:round/>
                <a:headEnd/>
                <a:tailEnd/>
              </a:ln>
            </p:spPr>
            <p:txBody>
              <a:bodyPr/>
              <a:lstStyle/>
              <a:p>
                <a:endParaRPr lang="en-US"/>
              </a:p>
            </p:txBody>
          </p:sp>
          <p:sp>
            <p:nvSpPr>
              <p:cNvPr id="23740" name="Line 76"/>
              <p:cNvSpPr>
                <a:spLocks noChangeShapeType="1"/>
              </p:cNvSpPr>
              <p:nvPr/>
            </p:nvSpPr>
            <p:spPr bwMode="auto">
              <a:xfrm>
                <a:off x="1050" y="3360"/>
                <a:ext cx="69" cy="0"/>
              </a:xfrm>
              <a:prstGeom prst="line">
                <a:avLst/>
              </a:prstGeom>
              <a:noFill/>
              <a:ln w="28575">
                <a:solidFill>
                  <a:srgbClr val="00FFCC"/>
                </a:solidFill>
                <a:round/>
                <a:headEnd/>
                <a:tailEnd/>
              </a:ln>
            </p:spPr>
            <p:txBody>
              <a:bodyPr/>
              <a:lstStyle/>
              <a:p>
                <a:endParaRPr lang="en-US"/>
              </a:p>
            </p:txBody>
          </p:sp>
          <p:sp>
            <p:nvSpPr>
              <p:cNvPr id="23741" name="Line 77"/>
              <p:cNvSpPr>
                <a:spLocks noChangeShapeType="1"/>
              </p:cNvSpPr>
              <p:nvPr/>
            </p:nvSpPr>
            <p:spPr bwMode="auto">
              <a:xfrm>
                <a:off x="1164" y="3486"/>
                <a:ext cx="69" cy="0"/>
              </a:xfrm>
              <a:prstGeom prst="line">
                <a:avLst/>
              </a:prstGeom>
              <a:noFill/>
              <a:ln w="28575">
                <a:solidFill>
                  <a:srgbClr val="00FFCC"/>
                </a:solidFill>
                <a:round/>
                <a:headEnd/>
                <a:tailEnd/>
              </a:ln>
            </p:spPr>
            <p:txBody>
              <a:bodyPr/>
              <a:lstStyle/>
              <a:p>
                <a:endParaRPr lang="en-US"/>
              </a:p>
            </p:txBody>
          </p:sp>
          <p:sp>
            <p:nvSpPr>
              <p:cNvPr id="23742" name="Line 78"/>
              <p:cNvSpPr>
                <a:spLocks noChangeShapeType="1"/>
              </p:cNvSpPr>
              <p:nvPr/>
            </p:nvSpPr>
            <p:spPr bwMode="auto">
              <a:xfrm>
                <a:off x="1164" y="3078"/>
                <a:ext cx="69" cy="0"/>
              </a:xfrm>
              <a:prstGeom prst="line">
                <a:avLst/>
              </a:prstGeom>
              <a:noFill/>
              <a:ln w="28575">
                <a:solidFill>
                  <a:srgbClr val="00FFCC"/>
                </a:solidFill>
                <a:round/>
                <a:headEnd/>
                <a:tailEnd/>
              </a:ln>
            </p:spPr>
            <p:txBody>
              <a:bodyPr/>
              <a:lstStyle/>
              <a:p>
                <a:endParaRPr lang="en-US"/>
              </a:p>
            </p:txBody>
          </p:sp>
          <p:sp>
            <p:nvSpPr>
              <p:cNvPr id="23743" name="Line 79"/>
              <p:cNvSpPr>
                <a:spLocks noChangeShapeType="1"/>
              </p:cNvSpPr>
              <p:nvPr/>
            </p:nvSpPr>
            <p:spPr bwMode="auto">
              <a:xfrm flipH="1">
                <a:off x="1410" y="3210"/>
                <a:ext cx="69" cy="0"/>
              </a:xfrm>
              <a:prstGeom prst="line">
                <a:avLst/>
              </a:prstGeom>
              <a:noFill/>
              <a:ln w="28575">
                <a:solidFill>
                  <a:srgbClr val="00FFCC"/>
                </a:solidFill>
                <a:round/>
                <a:headEnd/>
                <a:tailEnd/>
              </a:ln>
            </p:spPr>
            <p:txBody>
              <a:bodyPr/>
              <a:lstStyle/>
              <a:p>
                <a:endParaRPr lang="en-US"/>
              </a:p>
            </p:txBody>
          </p:sp>
          <p:sp>
            <p:nvSpPr>
              <p:cNvPr id="23744" name="Line 80"/>
              <p:cNvSpPr>
                <a:spLocks noChangeShapeType="1"/>
              </p:cNvSpPr>
              <p:nvPr/>
            </p:nvSpPr>
            <p:spPr bwMode="auto">
              <a:xfrm flipH="1">
                <a:off x="1428" y="3291"/>
                <a:ext cx="69" cy="0"/>
              </a:xfrm>
              <a:prstGeom prst="line">
                <a:avLst/>
              </a:prstGeom>
              <a:noFill/>
              <a:ln w="28575">
                <a:solidFill>
                  <a:srgbClr val="00FFCC"/>
                </a:solidFill>
                <a:round/>
                <a:headEnd/>
                <a:tailEnd/>
              </a:ln>
            </p:spPr>
            <p:txBody>
              <a:bodyPr/>
              <a:lstStyle/>
              <a:p>
                <a:endParaRPr lang="en-US"/>
              </a:p>
            </p:txBody>
          </p:sp>
          <p:sp>
            <p:nvSpPr>
              <p:cNvPr id="23745" name="Line 81"/>
              <p:cNvSpPr>
                <a:spLocks noChangeShapeType="1"/>
              </p:cNvSpPr>
              <p:nvPr/>
            </p:nvSpPr>
            <p:spPr bwMode="auto">
              <a:xfrm flipH="1">
                <a:off x="1410" y="3360"/>
                <a:ext cx="69" cy="0"/>
              </a:xfrm>
              <a:prstGeom prst="line">
                <a:avLst/>
              </a:prstGeom>
              <a:noFill/>
              <a:ln w="28575">
                <a:solidFill>
                  <a:srgbClr val="00FFCC"/>
                </a:solidFill>
                <a:round/>
                <a:headEnd/>
                <a:tailEnd/>
              </a:ln>
            </p:spPr>
            <p:txBody>
              <a:bodyPr/>
              <a:lstStyle/>
              <a:p>
                <a:endParaRPr lang="en-US"/>
              </a:p>
            </p:txBody>
          </p:sp>
          <p:sp>
            <p:nvSpPr>
              <p:cNvPr id="23746" name="Line 82"/>
              <p:cNvSpPr>
                <a:spLocks noChangeShapeType="1"/>
              </p:cNvSpPr>
              <p:nvPr/>
            </p:nvSpPr>
            <p:spPr bwMode="auto">
              <a:xfrm flipH="1">
                <a:off x="1296" y="3486"/>
                <a:ext cx="69" cy="0"/>
              </a:xfrm>
              <a:prstGeom prst="line">
                <a:avLst/>
              </a:prstGeom>
              <a:noFill/>
              <a:ln w="28575">
                <a:solidFill>
                  <a:srgbClr val="00FFCC"/>
                </a:solidFill>
                <a:round/>
                <a:headEnd/>
                <a:tailEnd/>
              </a:ln>
            </p:spPr>
            <p:txBody>
              <a:bodyPr/>
              <a:lstStyle/>
              <a:p>
                <a:endParaRPr lang="en-US"/>
              </a:p>
            </p:txBody>
          </p:sp>
          <p:sp>
            <p:nvSpPr>
              <p:cNvPr id="23747" name="Line 83"/>
              <p:cNvSpPr>
                <a:spLocks noChangeShapeType="1"/>
              </p:cNvSpPr>
              <p:nvPr/>
            </p:nvSpPr>
            <p:spPr bwMode="auto">
              <a:xfrm flipH="1">
                <a:off x="1296" y="3078"/>
                <a:ext cx="69" cy="0"/>
              </a:xfrm>
              <a:prstGeom prst="line">
                <a:avLst/>
              </a:prstGeom>
              <a:noFill/>
              <a:ln w="28575">
                <a:solidFill>
                  <a:srgbClr val="00FFCC"/>
                </a:solidFill>
                <a:round/>
                <a:headEnd/>
                <a:tailEnd/>
              </a:ln>
            </p:spPr>
            <p:txBody>
              <a:bodyPr/>
              <a:lstStyle/>
              <a:p>
                <a:endParaRPr lang="en-US"/>
              </a:p>
            </p:txBody>
          </p:sp>
          <p:grpSp>
            <p:nvGrpSpPr>
              <p:cNvPr id="24" name="Group 84"/>
              <p:cNvGrpSpPr>
                <a:grpSpLocks/>
              </p:cNvGrpSpPr>
              <p:nvPr/>
            </p:nvGrpSpPr>
            <p:grpSpPr bwMode="auto">
              <a:xfrm>
                <a:off x="900" y="2926"/>
                <a:ext cx="735" cy="711"/>
                <a:chOff x="900" y="2926"/>
                <a:chExt cx="735" cy="711"/>
              </a:xfrm>
            </p:grpSpPr>
            <p:grpSp>
              <p:nvGrpSpPr>
                <p:cNvPr id="25" name="Group 85"/>
                <p:cNvGrpSpPr>
                  <a:grpSpLocks/>
                </p:cNvGrpSpPr>
                <p:nvPr/>
              </p:nvGrpSpPr>
              <p:grpSpPr bwMode="auto">
                <a:xfrm>
                  <a:off x="1104" y="3394"/>
                  <a:ext cx="69" cy="69"/>
                  <a:chOff x="1122" y="3388"/>
                  <a:chExt cx="69" cy="69"/>
                </a:xfrm>
              </p:grpSpPr>
              <p:sp>
                <p:nvSpPr>
                  <p:cNvPr id="23802" name="Line 86"/>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03" name="Line 87"/>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6" name="Group 88"/>
                <p:cNvGrpSpPr>
                  <a:grpSpLocks/>
                </p:cNvGrpSpPr>
                <p:nvPr/>
              </p:nvGrpSpPr>
              <p:grpSpPr bwMode="auto">
                <a:xfrm>
                  <a:off x="1104" y="3106"/>
                  <a:ext cx="69" cy="69"/>
                  <a:chOff x="1122" y="3388"/>
                  <a:chExt cx="69" cy="69"/>
                </a:xfrm>
              </p:grpSpPr>
              <p:sp>
                <p:nvSpPr>
                  <p:cNvPr id="23800" name="Line 89"/>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801" name="Line 90"/>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7" name="Group 91"/>
                <p:cNvGrpSpPr>
                  <a:grpSpLocks/>
                </p:cNvGrpSpPr>
                <p:nvPr/>
              </p:nvGrpSpPr>
              <p:grpSpPr bwMode="auto">
                <a:xfrm flipH="1">
                  <a:off x="1356" y="3394"/>
                  <a:ext cx="69" cy="69"/>
                  <a:chOff x="1122" y="3388"/>
                  <a:chExt cx="69" cy="69"/>
                </a:xfrm>
              </p:grpSpPr>
              <p:sp>
                <p:nvSpPr>
                  <p:cNvPr id="23798" name="Line 92"/>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99" name="Line 93"/>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8" name="Group 94"/>
                <p:cNvGrpSpPr>
                  <a:grpSpLocks/>
                </p:cNvGrpSpPr>
                <p:nvPr/>
              </p:nvGrpSpPr>
              <p:grpSpPr bwMode="auto">
                <a:xfrm flipH="1">
                  <a:off x="1356" y="3106"/>
                  <a:ext cx="69" cy="69"/>
                  <a:chOff x="1122" y="3388"/>
                  <a:chExt cx="69" cy="69"/>
                </a:xfrm>
              </p:grpSpPr>
              <p:sp>
                <p:nvSpPr>
                  <p:cNvPr id="23796" name="Line 95"/>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97" name="Line 96"/>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9" name="Group 97"/>
                <p:cNvGrpSpPr>
                  <a:grpSpLocks/>
                </p:cNvGrpSpPr>
                <p:nvPr/>
              </p:nvGrpSpPr>
              <p:grpSpPr bwMode="auto">
                <a:xfrm>
                  <a:off x="900" y="3256"/>
                  <a:ext cx="69" cy="69"/>
                  <a:chOff x="1122" y="3388"/>
                  <a:chExt cx="69" cy="69"/>
                </a:xfrm>
              </p:grpSpPr>
              <p:sp>
                <p:nvSpPr>
                  <p:cNvPr id="23794" name="Line 98"/>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95" name="Line 99"/>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30" name="Group 100"/>
                <p:cNvGrpSpPr>
                  <a:grpSpLocks/>
                </p:cNvGrpSpPr>
                <p:nvPr/>
              </p:nvGrpSpPr>
              <p:grpSpPr bwMode="auto">
                <a:xfrm>
                  <a:off x="942" y="3112"/>
                  <a:ext cx="69" cy="69"/>
                  <a:chOff x="1122" y="3388"/>
                  <a:chExt cx="69" cy="69"/>
                </a:xfrm>
              </p:grpSpPr>
              <p:sp>
                <p:nvSpPr>
                  <p:cNvPr id="23792" name="Line 101"/>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93" name="Line 102"/>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31" name="Group 103"/>
                <p:cNvGrpSpPr>
                  <a:grpSpLocks/>
                </p:cNvGrpSpPr>
                <p:nvPr/>
              </p:nvGrpSpPr>
              <p:grpSpPr bwMode="auto">
                <a:xfrm>
                  <a:off x="936" y="3394"/>
                  <a:ext cx="69" cy="69"/>
                  <a:chOff x="1122" y="3388"/>
                  <a:chExt cx="69" cy="69"/>
                </a:xfrm>
              </p:grpSpPr>
              <p:sp>
                <p:nvSpPr>
                  <p:cNvPr id="23790" name="Line 104"/>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91" name="Line 105"/>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52" name="Group 106"/>
                <p:cNvGrpSpPr>
                  <a:grpSpLocks/>
                </p:cNvGrpSpPr>
                <p:nvPr/>
              </p:nvGrpSpPr>
              <p:grpSpPr bwMode="auto">
                <a:xfrm>
                  <a:off x="1032" y="2992"/>
                  <a:ext cx="69" cy="69"/>
                  <a:chOff x="1122" y="3388"/>
                  <a:chExt cx="69" cy="69"/>
                </a:xfrm>
              </p:grpSpPr>
              <p:sp>
                <p:nvSpPr>
                  <p:cNvPr id="23788" name="Line 107"/>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89" name="Line 108"/>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53" name="Group 109"/>
                <p:cNvGrpSpPr>
                  <a:grpSpLocks/>
                </p:cNvGrpSpPr>
                <p:nvPr/>
              </p:nvGrpSpPr>
              <p:grpSpPr bwMode="auto">
                <a:xfrm>
                  <a:off x="1152" y="2926"/>
                  <a:ext cx="69" cy="69"/>
                  <a:chOff x="1122" y="3388"/>
                  <a:chExt cx="69" cy="69"/>
                </a:xfrm>
              </p:grpSpPr>
              <p:sp>
                <p:nvSpPr>
                  <p:cNvPr id="23786" name="Line 110"/>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87" name="Line 111"/>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55" name="Group 112"/>
                <p:cNvGrpSpPr>
                  <a:grpSpLocks/>
                </p:cNvGrpSpPr>
                <p:nvPr/>
              </p:nvGrpSpPr>
              <p:grpSpPr bwMode="auto">
                <a:xfrm>
                  <a:off x="1026" y="3514"/>
                  <a:ext cx="69" cy="69"/>
                  <a:chOff x="1122" y="3388"/>
                  <a:chExt cx="69" cy="69"/>
                </a:xfrm>
              </p:grpSpPr>
              <p:sp>
                <p:nvSpPr>
                  <p:cNvPr id="23784" name="Line 113"/>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85" name="Line 114"/>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56" name="Group 115"/>
                <p:cNvGrpSpPr>
                  <a:grpSpLocks/>
                </p:cNvGrpSpPr>
                <p:nvPr/>
              </p:nvGrpSpPr>
              <p:grpSpPr bwMode="auto">
                <a:xfrm>
                  <a:off x="1152" y="3568"/>
                  <a:ext cx="69" cy="69"/>
                  <a:chOff x="1122" y="3388"/>
                  <a:chExt cx="69" cy="69"/>
                </a:xfrm>
              </p:grpSpPr>
              <p:sp>
                <p:nvSpPr>
                  <p:cNvPr id="23782" name="Line 116"/>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83" name="Line 117"/>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67" name="Group 118"/>
                <p:cNvGrpSpPr>
                  <a:grpSpLocks/>
                </p:cNvGrpSpPr>
                <p:nvPr/>
              </p:nvGrpSpPr>
              <p:grpSpPr bwMode="auto">
                <a:xfrm flipH="1">
                  <a:off x="1314" y="2926"/>
                  <a:ext cx="321" cy="711"/>
                  <a:chOff x="1716" y="2902"/>
                  <a:chExt cx="321" cy="711"/>
                </a:xfrm>
              </p:grpSpPr>
              <p:grpSp>
                <p:nvGrpSpPr>
                  <p:cNvPr id="23568" name="Group 119"/>
                  <p:cNvGrpSpPr>
                    <a:grpSpLocks/>
                  </p:cNvGrpSpPr>
                  <p:nvPr/>
                </p:nvGrpSpPr>
                <p:grpSpPr bwMode="auto">
                  <a:xfrm>
                    <a:off x="1716" y="3232"/>
                    <a:ext cx="69" cy="69"/>
                    <a:chOff x="1122" y="3388"/>
                    <a:chExt cx="69" cy="69"/>
                  </a:xfrm>
                </p:grpSpPr>
                <p:sp>
                  <p:nvSpPr>
                    <p:cNvPr id="23780" name="Line 120"/>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81" name="Line 121"/>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69" name="Group 122"/>
                  <p:cNvGrpSpPr>
                    <a:grpSpLocks/>
                  </p:cNvGrpSpPr>
                  <p:nvPr/>
                </p:nvGrpSpPr>
                <p:grpSpPr bwMode="auto">
                  <a:xfrm>
                    <a:off x="1758" y="3088"/>
                    <a:ext cx="69" cy="69"/>
                    <a:chOff x="1122" y="3388"/>
                    <a:chExt cx="69" cy="69"/>
                  </a:xfrm>
                </p:grpSpPr>
                <p:sp>
                  <p:nvSpPr>
                    <p:cNvPr id="23778" name="Line 123"/>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79" name="Line 124"/>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70" name="Group 125"/>
                  <p:cNvGrpSpPr>
                    <a:grpSpLocks/>
                  </p:cNvGrpSpPr>
                  <p:nvPr/>
                </p:nvGrpSpPr>
                <p:grpSpPr bwMode="auto">
                  <a:xfrm>
                    <a:off x="1752" y="3370"/>
                    <a:ext cx="69" cy="69"/>
                    <a:chOff x="1122" y="3388"/>
                    <a:chExt cx="69" cy="69"/>
                  </a:xfrm>
                </p:grpSpPr>
                <p:sp>
                  <p:nvSpPr>
                    <p:cNvPr id="23776" name="Line 126"/>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77" name="Line 127"/>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71" name="Group 128"/>
                  <p:cNvGrpSpPr>
                    <a:grpSpLocks/>
                  </p:cNvGrpSpPr>
                  <p:nvPr/>
                </p:nvGrpSpPr>
                <p:grpSpPr bwMode="auto">
                  <a:xfrm>
                    <a:off x="1848" y="2968"/>
                    <a:ext cx="69" cy="69"/>
                    <a:chOff x="1122" y="3388"/>
                    <a:chExt cx="69" cy="69"/>
                  </a:xfrm>
                </p:grpSpPr>
                <p:sp>
                  <p:nvSpPr>
                    <p:cNvPr id="23774" name="Line 129"/>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75" name="Line 130"/>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72" name="Group 131"/>
                  <p:cNvGrpSpPr>
                    <a:grpSpLocks/>
                  </p:cNvGrpSpPr>
                  <p:nvPr/>
                </p:nvGrpSpPr>
                <p:grpSpPr bwMode="auto">
                  <a:xfrm>
                    <a:off x="1968" y="2902"/>
                    <a:ext cx="69" cy="69"/>
                    <a:chOff x="1122" y="3388"/>
                    <a:chExt cx="69" cy="69"/>
                  </a:xfrm>
                </p:grpSpPr>
                <p:sp>
                  <p:nvSpPr>
                    <p:cNvPr id="23772" name="Line 132"/>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73" name="Line 133"/>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73" name="Group 134"/>
                  <p:cNvGrpSpPr>
                    <a:grpSpLocks/>
                  </p:cNvGrpSpPr>
                  <p:nvPr/>
                </p:nvGrpSpPr>
                <p:grpSpPr bwMode="auto">
                  <a:xfrm>
                    <a:off x="1842" y="3490"/>
                    <a:ext cx="69" cy="69"/>
                    <a:chOff x="1122" y="3388"/>
                    <a:chExt cx="69" cy="69"/>
                  </a:xfrm>
                </p:grpSpPr>
                <p:sp>
                  <p:nvSpPr>
                    <p:cNvPr id="23770" name="Line 135"/>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71" name="Line 136"/>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74" name="Group 137"/>
                  <p:cNvGrpSpPr>
                    <a:grpSpLocks/>
                  </p:cNvGrpSpPr>
                  <p:nvPr/>
                </p:nvGrpSpPr>
                <p:grpSpPr bwMode="auto">
                  <a:xfrm>
                    <a:off x="1968" y="3544"/>
                    <a:ext cx="69" cy="69"/>
                    <a:chOff x="1122" y="3388"/>
                    <a:chExt cx="69" cy="69"/>
                  </a:xfrm>
                </p:grpSpPr>
                <p:sp>
                  <p:nvSpPr>
                    <p:cNvPr id="23768" name="Line 138"/>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69" name="Line 139"/>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grpSp>
        </p:grpSp>
        <p:grpSp>
          <p:nvGrpSpPr>
            <p:cNvPr id="23575" name="Group 140"/>
            <p:cNvGrpSpPr>
              <a:grpSpLocks/>
            </p:cNvGrpSpPr>
            <p:nvPr/>
          </p:nvGrpSpPr>
          <p:grpSpPr bwMode="auto">
            <a:xfrm>
              <a:off x="1638" y="3144"/>
              <a:ext cx="150" cy="288"/>
              <a:chOff x="1638" y="3144"/>
              <a:chExt cx="150" cy="288"/>
            </a:xfrm>
          </p:grpSpPr>
          <p:sp>
            <p:nvSpPr>
              <p:cNvPr id="23734" name="Line 141"/>
              <p:cNvSpPr>
                <a:spLocks noChangeShapeType="1"/>
              </p:cNvSpPr>
              <p:nvPr/>
            </p:nvSpPr>
            <p:spPr bwMode="auto">
              <a:xfrm>
                <a:off x="1668" y="3294"/>
                <a:ext cx="120" cy="0"/>
              </a:xfrm>
              <a:prstGeom prst="line">
                <a:avLst/>
              </a:prstGeom>
              <a:noFill/>
              <a:ln w="19050">
                <a:solidFill>
                  <a:srgbClr val="FF3300"/>
                </a:solidFill>
                <a:round/>
                <a:headEnd/>
                <a:tailEnd type="triangle" w="med" len="med"/>
              </a:ln>
            </p:spPr>
            <p:txBody>
              <a:bodyPr/>
              <a:lstStyle/>
              <a:p>
                <a:endParaRPr lang="en-US"/>
              </a:p>
            </p:txBody>
          </p:sp>
          <p:sp>
            <p:nvSpPr>
              <p:cNvPr id="23735" name="Line 142"/>
              <p:cNvSpPr>
                <a:spLocks noChangeShapeType="1"/>
              </p:cNvSpPr>
              <p:nvPr/>
            </p:nvSpPr>
            <p:spPr bwMode="auto">
              <a:xfrm>
                <a:off x="1638" y="3432"/>
                <a:ext cx="150" cy="0"/>
              </a:xfrm>
              <a:prstGeom prst="line">
                <a:avLst/>
              </a:prstGeom>
              <a:noFill/>
              <a:ln w="19050">
                <a:solidFill>
                  <a:srgbClr val="FF3300"/>
                </a:solidFill>
                <a:round/>
                <a:headEnd/>
                <a:tailEnd type="triangle" w="med" len="med"/>
              </a:ln>
            </p:spPr>
            <p:txBody>
              <a:bodyPr/>
              <a:lstStyle/>
              <a:p>
                <a:endParaRPr lang="en-US"/>
              </a:p>
            </p:txBody>
          </p:sp>
          <p:sp>
            <p:nvSpPr>
              <p:cNvPr id="23736" name="Line 143"/>
              <p:cNvSpPr>
                <a:spLocks noChangeShapeType="1"/>
              </p:cNvSpPr>
              <p:nvPr/>
            </p:nvSpPr>
            <p:spPr bwMode="auto">
              <a:xfrm>
                <a:off x="1638" y="3144"/>
                <a:ext cx="150" cy="0"/>
              </a:xfrm>
              <a:prstGeom prst="line">
                <a:avLst/>
              </a:prstGeom>
              <a:noFill/>
              <a:ln w="19050">
                <a:solidFill>
                  <a:srgbClr val="FF3300"/>
                </a:solidFill>
                <a:round/>
                <a:headEnd/>
                <a:tailEnd type="triangle" w="med" len="med"/>
              </a:ln>
            </p:spPr>
            <p:txBody>
              <a:bodyPr/>
              <a:lstStyle/>
              <a:p>
                <a:endParaRPr lang="en-US"/>
              </a:p>
            </p:txBody>
          </p:sp>
        </p:grpSp>
        <p:grpSp>
          <p:nvGrpSpPr>
            <p:cNvPr id="23576" name="Group 144"/>
            <p:cNvGrpSpPr>
              <a:grpSpLocks/>
            </p:cNvGrpSpPr>
            <p:nvPr/>
          </p:nvGrpSpPr>
          <p:grpSpPr bwMode="auto">
            <a:xfrm flipH="1">
              <a:off x="1806" y="3144"/>
              <a:ext cx="150" cy="288"/>
              <a:chOff x="1638" y="3144"/>
              <a:chExt cx="150" cy="288"/>
            </a:xfrm>
          </p:grpSpPr>
          <p:sp>
            <p:nvSpPr>
              <p:cNvPr id="23731" name="Line 145"/>
              <p:cNvSpPr>
                <a:spLocks noChangeShapeType="1"/>
              </p:cNvSpPr>
              <p:nvPr/>
            </p:nvSpPr>
            <p:spPr bwMode="auto">
              <a:xfrm>
                <a:off x="1668" y="3294"/>
                <a:ext cx="120" cy="0"/>
              </a:xfrm>
              <a:prstGeom prst="line">
                <a:avLst/>
              </a:prstGeom>
              <a:noFill/>
              <a:ln w="19050">
                <a:solidFill>
                  <a:srgbClr val="FF3300"/>
                </a:solidFill>
                <a:round/>
                <a:headEnd/>
                <a:tailEnd type="triangle" w="med" len="med"/>
              </a:ln>
            </p:spPr>
            <p:txBody>
              <a:bodyPr/>
              <a:lstStyle/>
              <a:p>
                <a:endParaRPr lang="en-US"/>
              </a:p>
            </p:txBody>
          </p:sp>
          <p:sp>
            <p:nvSpPr>
              <p:cNvPr id="23732" name="Line 146"/>
              <p:cNvSpPr>
                <a:spLocks noChangeShapeType="1"/>
              </p:cNvSpPr>
              <p:nvPr/>
            </p:nvSpPr>
            <p:spPr bwMode="auto">
              <a:xfrm>
                <a:off x="1638" y="3432"/>
                <a:ext cx="150" cy="0"/>
              </a:xfrm>
              <a:prstGeom prst="line">
                <a:avLst/>
              </a:prstGeom>
              <a:noFill/>
              <a:ln w="19050">
                <a:solidFill>
                  <a:srgbClr val="FF3300"/>
                </a:solidFill>
                <a:round/>
                <a:headEnd/>
                <a:tailEnd type="triangle" w="med" len="med"/>
              </a:ln>
            </p:spPr>
            <p:txBody>
              <a:bodyPr/>
              <a:lstStyle/>
              <a:p>
                <a:endParaRPr lang="en-US"/>
              </a:p>
            </p:txBody>
          </p:sp>
          <p:sp>
            <p:nvSpPr>
              <p:cNvPr id="23733" name="Line 147"/>
              <p:cNvSpPr>
                <a:spLocks noChangeShapeType="1"/>
              </p:cNvSpPr>
              <p:nvPr/>
            </p:nvSpPr>
            <p:spPr bwMode="auto">
              <a:xfrm>
                <a:off x="1638" y="3144"/>
                <a:ext cx="150" cy="0"/>
              </a:xfrm>
              <a:prstGeom prst="line">
                <a:avLst/>
              </a:prstGeom>
              <a:noFill/>
              <a:ln w="19050">
                <a:solidFill>
                  <a:srgbClr val="FF3300"/>
                </a:solidFill>
                <a:round/>
                <a:headEnd/>
                <a:tailEnd type="triangle" w="med" len="med"/>
              </a:ln>
            </p:spPr>
            <p:txBody>
              <a:bodyPr/>
              <a:lstStyle/>
              <a:p>
                <a:endParaRPr lang="en-US"/>
              </a:p>
            </p:txBody>
          </p:sp>
        </p:grpSp>
      </p:grpSp>
      <p:grpSp>
        <p:nvGrpSpPr>
          <p:cNvPr id="137344" name="Group 137343"/>
          <p:cNvGrpSpPr/>
          <p:nvPr/>
        </p:nvGrpSpPr>
        <p:grpSpPr>
          <a:xfrm>
            <a:off x="5076056" y="3717032"/>
            <a:ext cx="2852738" cy="1150938"/>
            <a:chOff x="4791075" y="2349500"/>
            <a:chExt cx="2852738" cy="1150938"/>
          </a:xfrm>
        </p:grpSpPr>
        <p:sp>
          <p:nvSpPr>
            <p:cNvPr id="137364" name="Oval 148"/>
            <p:cNvSpPr>
              <a:spLocks noChangeArrowheads="1"/>
            </p:cNvSpPr>
            <p:nvPr/>
          </p:nvSpPr>
          <p:spPr bwMode="auto">
            <a:xfrm>
              <a:off x="4962525" y="2505075"/>
              <a:ext cx="822325" cy="822325"/>
            </a:xfrm>
            <a:prstGeom prst="ellipse">
              <a:avLst/>
            </a:prstGeom>
            <a:gradFill rotWithShape="0">
              <a:gsLst>
                <a:gs pos="0">
                  <a:schemeClr val="tx2"/>
                </a:gs>
                <a:gs pos="100000">
                  <a:schemeClr val="tx2">
                    <a:gamma/>
                    <a:shade val="76471"/>
                    <a:invGamma/>
                  </a:schemeClr>
                </a:gs>
              </a:gsLst>
              <a:path path="shape">
                <a:fillToRect l="50000" t="50000" r="50000" b="50000"/>
              </a:path>
            </a:gradFill>
            <a:ln w="9525">
              <a:noFill/>
              <a:round/>
              <a:headEnd/>
              <a:tailEnd/>
            </a:ln>
            <a:effectLst/>
          </p:spPr>
          <p:txBody>
            <a:bodyPr wrap="none" anchor="ctr"/>
            <a:lstStyle/>
            <a:p>
              <a:pPr eaLnBrk="0" hangingPunct="0">
                <a:defRPr/>
              </a:pPr>
              <a:endParaRPr lang="en-US">
                <a:solidFill>
                  <a:srgbClr val="000000"/>
                </a:solidFill>
              </a:endParaRPr>
            </a:p>
          </p:txBody>
        </p:sp>
        <p:sp>
          <p:nvSpPr>
            <p:cNvPr id="23557" name="Line 149"/>
            <p:cNvSpPr>
              <a:spLocks noChangeShapeType="1"/>
            </p:cNvSpPr>
            <p:nvPr/>
          </p:nvSpPr>
          <p:spPr bwMode="auto">
            <a:xfrm>
              <a:off x="5029200" y="2800350"/>
              <a:ext cx="109538" cy="0"/>
            </a:xfrm>
            <a:prstGeom prst="line">
              <a:avLst/>
            </a:prstGeom>
            <a:noFill/>
            <a:ln w="28575">
              <a:solidFill>
                <a:srgbClr val="00FFCC"/>
              </a:solidFill>
              <a:round/>
              <a:headEnd/>
              <a:tailEnd/>
            </a:ln>
          </p:spPr>
          <p:txBody>
            <a:bodyPr/>
            <a:lstStyle/>
            <a:p>
              <a:endParaRPr lang="en-US"/>
            </a:p>
          </p:txBody>
        </p:sp>
        <p:sp>
          <p:nvSpPr>
            <p:cNvPr id="23558" name="Line 150"/>
            <p:cNvSpPr>
              <a:spLocks noChangeShapeType="1"/>
            </p:cNvSpPr>
            <p:nvPr/>
          </p:nvSpPr>
          <p:spPr bwMode="auto">
            <a:xfrm>
              <a:off x="5000625" y="2928938"/>
              <a:ext cx="109538" cy="0"/>
            </a:xfrm>
            <a:prstGeom prst="line">
              <a:avLst/>
            </a:prstGeom>
            <a:noFill/>
            <a:ln w="28575">
              <a:solidFill>
                <a:srgbClr val="00FFCC"/>
              </a:solidFill>
              <a:round/>
              <a:headEnd/>
              <a:tailEnd/>
            </a:ln>
          </p:spPr>
          <p:txBody>
            <a:bodyPr/>
            <a:lstStyle/>
            <a:p>
              <a:endParaRPr lang="en-US"/>
            </a:p>
          </p:txBody>
        </p:sp>
        <p:sp>
          <p:nvSpPr>
            <p:cNvPr id="23559" name="Line 151"/>
            <p:cNvSpPr>
              <a:spLocks noChangeShapeType="1"/>
            </p:cNvSpPr>
            <p:nvPr/>
          </p:nvSpPr>
          <p:spPr bwMode="auto">
            <a:xfrm>
              <a:off x="5029200" y="3038475"/>
              <a:ext cx="109538" cy="0"/>
            </a:xfrm>
            <a:prstGeom prst="line">
              <a:avLst/>
            </a:prstGeom>
            <a:noFill/>
            <a:ln w="28575">
              <a:solidFill>
                <a:srgbClr val="00FFCC"/>
              </a:solidFill>
              <a:round/>
              <a:headEnd/>
              <a:tailEnd/>
            </a:ln>
          </p:spPr>
          <p:txBody>
            <a:bodyPr/>
            <a:lstStyle/>
            <a:p>
              <a:endParaRPr lang="en-US"/>
            </a:p>
          </p:txBody>
        </p:sp>
        <p:sp>
          <p:nvSpPr>
            <p:cNvPr id="23560" name="Line 152"/>
            <p:cNvSpPr>
              <a:spLocks noChangeShapeType="1"/>
            </p:cNvSpPr>
            <p:nvPr/>
          </p:nvSpPr>
          <p:spPr bwMode="auto">
            <a:xfrm>
              <a:off x="5210175" y="3238500"/>
              <a:ext cx="109538" cy="0"/>
            </a:xfrm>
            <a:prstGeom prst="line">
              <a:avLst/>
            </a:prstGeom>
            <a:noFill/>
            <a:ln w="28575">
              <a:solidFill>
                <a:srgbClr val="00FFCC"/>
              </a:solidFill>
              <a:round/>
              <a:headEnd/>
              <a:tailEnd/>
            </a:ln>
          </p:spPr>
          <p:txBody>
            <a:bodyPr/>
            <a:lstStyle/>
            <a:p>
              <a:endParaRPr lang="en-US"/>
            </a:p>
          </p:txBody>
        </p:sp>
        <p:sp>
          <p:nvSpPr>
            <p:cNvPr id="23561" name="Line 153"/>
            <p:cNvSpPr>
              <a:spLocks noChangeShapeType="1"/>
            </p:cNvSpPr>
            <p:nvPr/>
          </p:nvSpPr>
          <p:spPr bwMode="auto">
            <a:xfrm>
              <a:off x="5210175" y="2590800"/>
              <a:ext cx="109538" cy="0"/>
            </a:xfrm>
            <a:prstGeom prst="line">
              <a:avLst/>
            </a:prstGeom>
            <a:noFill/>
            <a:ln w="28575">
              <a:solidFill>
                <a:srgbClr val="00FFCC"/>
              </a:solidFill>
              <a:round/>
              <a:headEnd/>
              <a:tailEnd/>
            </a:ln>
          </p:spPr>
          <p:txBody>
            <a:bodyPr/>
            <a:lstStyle/>
            <a:p>
              <a:endParaRPr lang="en-US"/>
            </a:p>
          </p:txBody>
        </p:sp>
        <p:sp>
          <p:nvSpPr>
            <p:cNvPr id="23562" name="Line 154"/>
            <p:cNvSpPr>
              <a:spLocks noChangeShapeType="1"/>
            </p:cNvSpPr>
            <p:nvPr/>
          </p:nvSpPr>
          <p:spPr bwMode="auto">
            <a:xfrm>
              <a:off x="5710237" y="2800350"/>
              <a:ext cx="45719" cy="271460"/>
            </a:xfrm>
            <a:prstGeom prst="line">
              <a:avLst/>
            </a:prstGeom>
            <a:noFill/>
            <a:ln w="28575">
              <a:solidFill>
                <a:srgbClr val="00FFCC"/>
              </a:solidFill>
              <a:round/>
              <a:headEnd/>
              <a:tailEnd/>
            </a:ln>
          </p:spPr>
          <p:txBody>
            <a:bodyPr/>
            <a:lstStyle/>
            <a:p>
              <a:endParaRPr lang="en-US"/>
            </a:p>
          </p:txBody>
        </p:sp>
        <p:sp>
          <p:nvSpPr>
            <p:cNvPr id="23563" name="Line 155"/>
            <p:cNvSpPr>
              <a:spLocks noChangeShapeType="1"/>
            </p:cNvSpPr>
            <p:nvPr/>
          </p:nvSpPr>
          <p:spPr bwMode="auto">
            <a:xfrm flipH="1">
              <a:off x="5629275" y="2928938"/>
              <a:ext cx="109538" cy="0"/>
            </a:xfrm>
            <a:prstGeom prst="line">
              <a:avLst/>
            </a:prstGeom>
            <a:noFill/>
            <a:ln w="28575">
              <a:solidFill>
                <a:srgbClr val="00FFCC"/>
              </a:solidFill>
              <a:round/>
              <a:headEnd/>
              <a:tailEnd/>
            </a:ln>
          </p:spPr>
          <p:txBody>
            <a:bodyPr/>
            <a:lstStyle/>
            <a:p>
              <a:endParaRPr lang="en-US"/>
            </a:p>
          </p:txBody>
        </p:sp>
        <p:sp>
          <p:nvSpPr>
            <p:cNvPr id="23564" name="Line 156"/>
            <p:cNvSpPr>
              <a:spLocks noChangeShapeType="1"/>
            </p:cNvSpPr>
            <p:nvPr/>
          </p:nvSpPr>
          <p:spPr bwMode="auto">
            <a:xfrm flipH="1">
              <a:off x="5600700" y="3038475"/>
              <a:ext cx="109538" cy="0"/>
            </a:xfrm>
            <a:prstGeom prst="line">
              <a:avLst/>
            </a:prstGeom>
            <a:noFill/>
            <a:ln w="28575">
              <a:solidFill>
                <a:srgbClr val="00FFCC"/>
              </a:solidFill>
              <a:round/>
              <a:headEnd/>
              <a:tailEnd/>
            </a:ln>
          </p:spPr>
          <p:txBody>
            <a:bodyPr/>
            <a:lstStyle/>
            <a:p>
              <a:endParaRPr lang="en-US"/>
            </a:p>
          </p:txBody>
        </p:sp>
        <p:sp>
          <p:nvSpPr>
            <p:cNvPr id="23565" name="Line 157"/>
            <p:cNvSpPr>
              <a:spLocks noChangeShapeType="1"/>
            </p:cNvSpPr>
            <p:nvPr/>
          </p:nvSpPr>
          <p:spPr bwMode="auto">
            <a:xfrm flipH="1">
              <a:off x="5419725" y="3238500"/>
              <a:ext cx="109538" cy="0"/>
            </a:xfrm>
            <a:prstGeom prst="line">
              <a:avLst/>
            </a:prstGeom>
            <a:noFill/>
            <a:ln w="28575">
              <a:solidFill>
                <a:srgbClr val="00FFCC"/>
              </a:solidFill>
              <a:round/>
              <a:headEnd/>
              <a:tailEnd/>
            </a:ln>
          </p:spPr>
          <p:txBody>
            <a:bodyPr/>
            <a:lstStyle/>
            <a:p>
              <a:endParaRPr lang="en-US"/>
            </a:p>
          </p:txBody>
        </p:sp>
        <p:sp>
          <p:nvSpPr>
            <p:cNvPr id="23566" name="Line 158"/>
            <p:cNvSpPr>
              <a:spLocks noChangeShapeType="1"/>
            </p:cNvSpPr>
            <p:nvPr/>
          </p:nvSpPr>
          <p:spPr bwMode="auto">
            <a:xfrm flipH="1">
              <a:off x="5419725" y="2590800"/>
              <a:ext cx="109538" cy="0"/>
            </a:xfrm>
            <a:prstGeom prst="line">
              <a:avLst/>
            </a:prstGeom>
            <a:noFill/>
            <a:ln w="28575">
              <a:solidFill>
                <a:srgbClr val="00FFCC"/>
              </a:solidFill>
              <a:round/>
              <a:headEnd/>
              <a:tailEnd/>
            </a:ln>
          </p:spPr>
          <p:txBody>
            <a:bodyPr/>
            <a:lstStyle/>
            <a:p>
              <a:endParaRPr lang="en-US"/>
            </a:p>
          </p:txBody>
        </p:sp>
        <p:grpSp>
          <p:nvGrpSpPr>
            <p:cNvPr id="23577" name="Group 159"/>
            <p:cNvGrpSpPr>
              <a:grpSpLocks/>
            </p:cNvGrpSpPr>
            <p:nvPr/>
          </p:nvGrpSpPr>
          <p:grpSpPr bwMode="auto">
            <a:xfrm>
              <a:off x="5114925" y="3092450"/>
              <a:ext cx="109538" cy="109538"/>
              <a:chOff x="1122" y="3388"/>
              <a:chExt cx="69" cy="69"/>
            </a:xfrm>
          </p:grpSpPr>
          <p:sp>
            <p:nvSpPr>
              <p:cNvPr id="23714" name="Line 160"/>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15" name="Line 161"/>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78" name="Group 162"/>
            <p:cNvGrpSpPr>
              <a:grpSpLocks/>
            </p:cNvGrpSpPr>
            <p:nvPr/>
          </p:nvGrpSpPr>
          <p:grpSpPr bwMode="auto">
            <a:xfrm>
              <a:off x="5114925" y="2635250"/>
              <a:ext cx="109538" cy="109538"/>
              <a:chOff x="1122" y="3388"/>
              <a:chExt cx="69" cy="69"/>
            </a:xfrm>
          </p:grpSpPr>
          <p:sp>
            <p:nvSpPr>
              <p:cNvPr id="23712" name="Line 163"/>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13" name="Line 164"/>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79" name="Group 165"/>
            <p:cNvGrpSpPr>
              <a:grpSpLocks/>
            </p:cNvGrpSpPr>
            <p:nvPr/>
          </p:nvGrpSpPr>
          <p:grpSpPr bwMode="auto">
            <a:xfrm flipH="1">
              <a:off x="5514975" y="3092450"/>
              <a:ext cx="109538" cy="109538"/>
              <a:chOff x="1122" y="3388"/>
              <a:chExt cx="69" cy="69"/>
            </a:xfrm>
          </p:grpSpPr>
          <p:sp>
            <p:nvSpPr>
              <p:cNvPr id="23710" name="Line 166"/>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11" name="Line 167"/>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89" name="Group 168"/>
            <p:cNvGrpSpPr>
              <a:grpSpLocks/>
            </p:cNvGrpSpPr>
            <p:nvPr/>
          </p:nvGrpSpPr>
          <p:grpSpPr bwMode="auto">
            <a:xfrm flipH="1">
              <a:off x="5514975" y="2635250"/>
              <a:ext cx="109538" cy="109538"/>
              <a:chOff x="1122" y="3388"/>
              <a:chExt cx="69" cy="69"/>
            </a:xfrm>
          </p:grpSpPr>
          <p:sp>
            <p:nvSpPr>
              <p:cNvPr id="23708" name="Line 169"/>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09" name="Line 170"/>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90" name="Group 171"/>
            <p:cNvGrpSpPr>
              <a:grpSpLocks/>
            </p:cNvGrpSpPr>
            <p:nvPr/>
          </p:nvGrpSpPr>
          <p:grpSpPr bwMode="auto">
            <a:xfrm>
              <a:off x="4791075" y="2873375"/>
              <a:ext cx="109538" cy="109538"/>
              <a:chOff x="1122" y="3388"/>
              <a:chExt cx="69" cy="69"/>
            </a:xfrm>
          </p:grpSpPr>
          <p:sp>
            <p:nvSpPr>
              <p:cNvPr id="23706" name="Line 172"/>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07" name="Line 173"/>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91" name="Group 174"/>
            <p:cNvGrpSpPr>
              <a:grpSpLocks/>
            </p:cNvGrpSpPr>
            <p:nvPr/>
          </p:nvGrpSpPr>
          <p:grpSpPr bwMode="auto">
            <a:xfrm>
              <a:off x="4857750" y="2644775"/>
              <a:ext cx="109538" cy="109538"/>
              <a:chOff x="1122" y="3388"/>
              <a:chExt cx="69" cy="69"/>
            </a:xfrm>
          </p:grpSpPr>
          <p:sp>
            <p:nvSpPr>
              <p:cNvPr id="23704" name="Line 175"/>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05" name="Line 176"/>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93" name="Group 177"/>
            <p:cNvGrpSpPr>
              <a:grpSpLocks/>
            </p:cNvGrpSpPr>
            <p:nvPr/>
          </p:nvGrpSpPr>
          <p:grpSpPr bwMode="auto">
            <a:xfrm>
              <a:off x="4848225" y="3092450"/>
              <a:ext cx="109538" cy="109538"/>
              <a:chOff x="1122" y="3388"/>
              <a:chExt cx="69" cy="69"/>
            </a:xfrm>
          </p:grpSpPr>
          <p:sp>
            <p:nvSpPr>
              <p:cNvPr id="23702" name="Line 178"/>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03" name="Line 179"/>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594" name="Group 180"/>
            <p:cNvGrpSpPr>
              <a:grpSpLocks/>
            </p:cNvGrpSpPr>
            <p:nvPr/>
          </p:nvGrpSpPr>
          <p:grpSpPr bwMode="auto">
            <a:xfrm>
              <a:off x="5000625" y="2454275"/>
              <a:ext cx="109538" cy="109538"/>
              <a:chOff x="1122" y="3388"/>
              <a:chExt cx="69" cy="69"/>
            </a:xfrm>
          </p:grpSpPr>
          <p:sp>
            <p:nvSpPr>
              <p:cNvPr id="23700" name="Line 181"/>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701" name="Line 182"/>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06" name="Group 183"/>
            <p:cNvGrpSpPr>
              <a:grpSpLocks/>
            </p:cNvGrpSpPr>
            <p:nvPr/>
          </p:nvGrpSpPr>
          <p:grpSpPr bwMode="auto">
            <a:xfrm>
              <a:off x="5191125" y="2349500"/>
              <a:ext cx="109538" cy="109538"/>
              <a:chOff x="1122" y="3388"/>
              <a:chExt cx="69" cy="69"/>
            </a:xfrm>
          </p:grpSpPr>
          <p:sp>
            <p:nvSpPr>
              <p:cNvPr id="23698" name="Line 184"/>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99" name="Line 185"/>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17" name="Group 186"/>
            <p:cNvGrpSpPr>
              <a:grpSpLocks/>
            </p:cNvGrpSpPr>
            <p:nvPr/>
          </p:nvGrpSpPr>
          <p:grpSpPr bwMode="auto">
            <a:xfrm>
              <a:off x="4991100" y="3282950"/>
              <a:ext cx="109538" cy="109538"/>
              <a:chOff x="1122" y="3388"/>
              <a:chExt cx="69" cy="69"/>
            </a:xfrm>
          </p:grpSpPr>
          <p:sp>
            <p:nvSpPr>
              <p:cNvPr id="23696" name="Line 187"/>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97" name="Line 188"/>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18" name="Group 189"/>
            <p:cNvGrpSpPr>
              <a:grpSpLocks/>
            </p:cNvGrpSpPr>
            <p:nvPr/>
          </p:nvGrpSpPr>
          <p:grpSpPr bwMode="auto">
            <a:xfrm>
              <a:off x="5191125" y="3368675"/>
              <a:ext cx="109538" cy="109538"/>
              <a:chOff x="1122" y="3388"/>
              <a:chExt cx="69" cy="69"/>
            </a:xfrm>
          </p:grpSpPr>
          <p:sp>
            <p:nvSpPr>
              <p:cNvPr id="23694" name="Line 190"/>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95" name="Line 191"/>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19" name="Group 192"/>
            <p:cNvGrpSpPr>
              <a:grpSpLocks/>
            </p:cNvGrpSpPr>
            <p:nvPr/>
          </p:nvGrpSpPr>
          <p:grpSpPr bwMode="auto">
            <a:xfrm flipH="1">
              <a:off x="5448300" y="2349500"/>
              <a:ext cx="509588" cy="1128713"/>
              <a:chOff x="1716" y="2902"/>
              <a:chExt cx="321" cy="711"/>
            </a:xfrm>
          </p:grpSpPr>
          <p:grpSp>
            <p:nvGrpSpPr>
              <p:cNvPr id="23620" name="Group 193"/>
              <p:cNvGrpSpPr>
                <a:grpSpLocks/>
              </p:cNvGrpSpPr>
              <p:nvPr/>
            </p:nvGrpSpPr>
            <p:grpSpPr bwMode="auto">
              <a:xfrm>
                <a:off x="1716" y="3232"/>
                <a:ext cx="69" cy="69"/>
                <a:chOff x="1122" y="3388"/>
                <a:chExt cx="69" cy="69"/>
              </a:xfrm>
            </p:grpSpPr>
            <p:sp>
              <p:nvSpPr>
                <p:cNvPr id="23692" name="Line 194"/>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93" name="Line 195"/>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21" name="Group 196"/>
              <p:cNvGrpSpPr>
                <a:grpSpLocks/>
              </p:cNvGrpSpPr>
              <p:nvPr/>
            </p:nvGrpSpPr>
            <p:grpSpPr bwMode="auto">
              <a:xfrm>
                <a:off x="1758" y="3088"/>
                <a:ext cx="69" cy="69"/>
                <a:chOff x="1122" y="3388"/>
                <a:chExt cx="69" cy="69"/>
              </a:xfrm>
            </p:grpSpPr>
            <p:sp>
              <p:nvSpPr>
                <p:cNvPr id="23690" name="Line 197"/>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91" name="Line 198"/>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22" name="Group 199"/>
              <p:cNvGrpSpPr>
                <a:grpSpLocks/>
              </p:cNvGrpSpPr>
              <p:nvPr/>
            </p:nvGrpSpPr>
            <p:grpSpPr bwMode="auto">
              <a:xfrm>
                <a:off x="1752" y="3370"/>
                <a:ext cx="69" cy="69"/>
                <a:chOff x="1122" y="3388"/>
                <a:chExt cx="69" cy="69"/>
              </a:xfrm>
            </p:grpSpPr>
            <p:sp>
              <p:nvSpPr>
                <p:cNvPr id="23688" name="Line 200"/>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89" name="Line 201"/>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23" name="Group 202"/>
              <p:cNvGrpSpPr>
                <a:grpSpLocks/>
              </p:cNvGrpSpPr>
              <p:nvPr/>
            </p:nvGrpSpPr>
            <p:grpSpPr bwMode="auto">
              <a:xfrm>
                <a:off x="1848" y="2968"/>
                <a:ext cx="69" cy="69"/>
                <a:chOff x="1122" y="3388"/>
                <a:chExt cx="69" cy="69"/>
              </a:xfrm>
            </p:grpSpPr>
            <p:sp>
              <p:nvSpPr>
                <p:cNvPr id="23686" name="Line 203"/>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87" name="Line 204"/>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24" name="Group 205"/>
              <p:cNvGrpSpPr>
                <a:grpSpLocks/>
              </p:cNvGrpSpPr>
              <p:nvPr/>
            </p:nvGrpSpPr>
            <p:grpSpPr bwMode="auto">
              <a:xfrm>
                <a:off x="1968" y="2902"/>
                <a:ext cx="69" cy="69"/>
                <a:chOff x="1122" y="3388"/>
                <a:chExt cx="69" cy="69"/>
              </a:xfrm>
            </p:grpSpPr>
            <p:sp>
              <p:nvSpPr>
                <p:cNvPr id="23684" name="Line 206"/>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85" name="Line 207"/>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25" name="Group 208"/>
              <p:cNvGrpSpPr>
                <a:grpSpLocks/>
              </p:cNvGrpSpPr>
              <p:nvPr/>
            </p:nvGrpSpPr>
            <p:grpSpPr bwMode="auto">
              <a:xfrm>
                <a:off x="1842" y="3490"/>
                <a:ext cx="69" cy="69"/>
                <a:chOff x="1122" y="3388"/>
                <a:chExt cx="69" cy="69"/>
              </a:xfrm>
            </p:grpSpPr>
            <p:sp>
              <p:nvSpPr>
                <p:cNvPr id="23682" name="Line 209"/>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83" name="Line 210"/>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26" name="Group 211"/>
              <p:cNvGrpSpPr>
                <a:grpSpLocks/>
              </p:cNvGrpSpPr>
              <p:nvPr/>
            </p:nvGrpSpPr>
            <p:grpSpPr bwMode="auto">
              <a:xfrm>
                <a:off x="1968" y="3544"/>
                <a:ext cx="69" cy="69"/>
                <a:chOff x="1122" y="3388"/>
                <a:chExt cx="69" cy="69"/>
              </a:xfrm>
            </p:grpSpPr>
            <p:sp>
              <p:nvSpPr>
                <p:cNvPr id="23680" name="Line 212"/>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81" name="Line 213"/>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grpSp>
          <p:nvGrpSpPr>
            <p:cNvPr id="23627" name="Group 214"/>
            <p:cNvGrpSpPr>
              <a:grpSpLocks/>
            </p:cNvGrpSpPr>
            <p:nvPr/>
          </p:nvGrpSpPr>
          <p:grpSpPr bwMode="auto">
            <a:xfrm>
              <a:off x="6477000" y="2371725"/>
              <a:ext cx="1166813" cy="1128713"/>
              <a:chOff x="900" y="2926"/>
              <a:chExt cx="735" cy="711"/>
            </a:xfrm>
          </p:grpSpPr>
          <p:sp>
            <p:nvSpPr>
              <p:cNvPr id="137431" name="Oval 215"/>
              <p:cNvSpPr>
                <a:spLocks noChangeArrowheads="1"/>
              </p:cNvSpPr>
              <p:nvPr/>
            </p:nvSpPr>
            <p:spPr bwMode="auto">
              <a:xfrm>
                <a:off x="1008" y="3024"/>
                <a:ext cx="518" cy="518"/>
              </a:xfrm>
              <a:prstGeom prst="ellipse">
                <a:avLst/>
              </a:prstGeom>
              <a:gradFill rotWithShape="0">
                <a:gsLst>
                  <a:gs pos="0">
                    <a:schemeClr val="tx2"/>
                  </a:gs>
                  <a:gs pos="100000">
                    <a:schemeClr val="tx2">
                      <a:gamma/>
                      <a:shade val="76471"/>
                      <a:invGamma/>
                    </a:schemeClr>
                  </a:gs>
                </a:gsLst>
                <a:path path="shape">
                  <a:fillToRect l="50000" t="50000" r="50000" b="50000"/>
                </a:path>
              </a:gradFill>
              <a:ln w="9525">
                <a:noFill/>
                <a:round/>
                <a:headEnd/>
                <a:tailEnd/>
              </a:ln>
              <a:effectLst/>
            </p:spPr>
            <p:txBody>
              <a:bodyPr wrap="none" anchor="ctr"/>
              <a:lstStyle/>
              <a:p>
                <a:pPr eaLnBrk="0" hangingPunct="0">
                  <a:defRPr/>
                </a:pPr>
                <a:endParaRPr lang="en-US">
                  <a:solidFill>
                    <a:srgbClr val="000000"/>
                  </a:solidFill>
                </a:endParaRPr>
              </a:p>
            </p:txBody>
          </p:sp>
          <p:sp>
            <p:nvSpPr>
              <p:cNvPr id="23607" name="Line 216"/>
              <p:cNvSpPr>
                <a:spLocks noChangeShapeType="1"/>
              </p:cNvSpPr>
              <p:nvPr/>
            </p:nvSpPr>
            <p:spPr bwMode="auto">
              <a:xfrm>
                <a:off x="1050" y="3210"/>
                <a:ext cx="69" cy="0"/>
              </a:xfrm>
              <a:prstGeom prst="line">
                <a:avLst/>
              </a:prstGeom>
              <a:noFill/>
              <a:ln w="28575">
                <a:solidFill>
                  <a:srgbClr val="00FFCC"/>
                </a:solidFill>
                <a:round/>
                <a:headEnd/>
                <a:tailEnd/>
              </a:ln>
            </p:spPr>
            <p:txBody>
              <a:bodyPr/>
              <a:lstStyle/>
              <a:p>
                <a:endParaRPr lang="en-US"/>
              </a:p>
            </p:txBody>
          </p:sp>
          <p:sp>
            <p:nvSpPr>
              <p:cNvPr id="23608" name="Line 217"/>
              <p:cNvSpPr>
                <a:spLocks noChangeShapeType="1"/>
              </p:cNvSpPr>
              <p:nvPr/>
            </p:nvSpPr>
            <p:spPr bwMode="auto">
              <a:xfrm>
                <a:off x="1032" y="3291"/>
                <a:ext cx="69" cy="0"/>
              </a:xfrm>
              <a:prstGeom prst="line">
                <a:avLst/>
              </a:prstGeom>
              <a:noFill/>
              <a:ln w="28575">
                <a:solidFill>
                  <a:srgbClr val="00FFCC"/>
                </a:solidFill>
                <a:round/>
                <a:headEnd/>
                <a:tailEnd/>
              </a:ln>
            </p:spPr>
            <p:txBody>
              <a:bodyPr/>
              <a:lstStyle/>
              <a:p>
                <a:endParaRPr lang="en-US"/>
              </a:p>
            </p:txBody>
          </p:sp>
          <p:sp>
            <p:nvSpPr>
              <p:cNvPr id="23609" name="Line 218"/>
              <p:cNvSpPr>
                <a:spLocks noChangeShapeType="1"/>
              </p:cNvSpPr>
              <p:nvPr/>
            </p:nvSpPr>
            <p:spPr bwMode="auto">
              <a:xfrm>
                <a:off x="1050" y="3360"/>
                <a:ext cx="69" cy="0"/>
              </a:xfrm>
              <a:prstGeom prst="line">
                <a:avLst/>
              </a:prstGeom>
              <a:noFill/>
              <a:ln w="28575">
                <a:solidFill>
                  <a:srgbClr val="00FFCC"/>
                </a:solidFill>
                <a:round/>
                <a:headEnd/>
                <a:tailEnd/>
              </a:ln>
            </p:spPr>
            <p:txBody>
              <a:bodyPr/>
              <a:lstStyle/>
              <a:p>
                <a:endParaRPr lang="en-US"/>
              </a:p>
            </p:txBody>
          </p:sp>
          <p:sp>
            <p:nvSpPr>
              <p:cNvPr id="23610" name="Line 219"/>
              <p:cNvSpPr>
                <a:spLocks noChangeShapeType="1"/>
              </p:cNvSpPr>
              <p:nvPr/>
            </p:nvSpPr>
            <p:spPr bwMode="auto">
              <a:xfrm>
                <a:off x="1164" y="3486"/>
                <a:ext cx="69" cy="0"/>
              </a:xfrm>
              <a:prstGeom prst="line">
                <a:avLst/>
              </a:prstGeom>
              <a:noFill/>
              <a:ln w="28575">
                <a:solidFill>
                  <a:srgbClr val="00FFCC"/>
                </a:solidFill>
                <a:round/>
                <a:headEnd/>
                <a:tailEnd/>
              </a:ln>
            </p:spPr>
            <p:txBody>
              <a:bodyPr/>
              <a:lstStyle/>
              <a:p>
                <a:endParaRPr lang="en-US"/>
              </a:p>
            </p:txBody>
          </p:sp>
          <p:sp>
            <p:nvSpPr>
              <p:cNvPr id="23611" name="Line 220"/>
              <p:cNvSpPr>
                <a:spLocks noChangeShapeType="1"/>
              </p:cNvSpPr>
              <p:nvPr/>
            </p:nvSpPr>
            <p:spPr bwMode="auto">
              <a:xfrm>
                <a:off x="1164" y="3078"/>
                <a:ext cx="69" cy="0"/>
              </a:xfrm>
              <a:prstGeom prst="line">
                <a:avLst/>
              </a:prstGeom>
              <a:noFill/>
              <a:ln w="28575">
                <a:solidFill>
                  <a:srgbClr val="00FFCC"/>
                </a:solidFill>
                <a:round/>
                <a:headEnd/>
                <a:tailEnd/>
              </a:ln>
            </p:spPr>
            <p:txBody>
              <a:bodyPr/>
              <a:lstStyle/>
              <a:p>
                <a:endParaRPr lang="en-US"/>
              </a:p>
            </p:txBody>
          </p:sp>
          <p:sp>
            <p:nvSpPr>
              <p:cNvPr id="23612" name="Line 221"/>
              <p:cNvSpPr>
                <a:spLocks noChangeShapeType="1"/>
              </p:cNvSpPr>
              <p:nvPr/>
            </p:nvSpPr>
            <p:spPr bwMode="auto">
              <a:xfrm flipH="1">
                <a:off x="1410" y="3210"/>
                <a:ext cx="69" cy="0"/>
              </a:xfrm>
              <a:prstGeom prst="line">
                <a:avLst/>
              </a:prstGeom>
              <a:noFill/>
              <a:ln w="28575">
                <a:solidFill>
                  <a:srgbClr val="00FFCC"/>
                </a:solidFill>
                <a:round/>
                <a:headEnd/>
                <a:tailEnd/>
              </a:ln>
            </p:spPr>
            <p:txBody>
              <a:bodyPr/>
              <a:lstStyle/>
              <a:p>
                <a:endParaRPr lang="en-US"/>
              </a:p>
            </p:txBody>
          </p:sp>
          <p:sp>
            <p:nvSpPr>
              <p:cNvPr id="23613" name="Line 222"/>
              <p:cNvSpPr>
                <a:spLocks noChangeShapeType="1"/>
              </p:cNvSpPr>
              <p:nvPr/>
            </p:nvSpPr>
            <p:spPr bwMode="auto">
              <a:xfrm flipH="1">
                <a:off x="1428" y="3291"/>
                <a:ext cx="69" cy="0"/>
              </a:xfrm>
              <a:prstGeom prst="line">
                <a:avLst/>
              </a:prstGeom>
              <a:noFill/>
              <a:ln w="28575">
                <a:solidFill>
                  <a:srgbClr val="00FFCC"/>
                </a:solidFill>
                <a:round/>
                <a:headEnd/>
                <a:tailEnd/>
              </a:ln>
            </p:spPr>
            <p:txBody>
              <a:bodyPr/>
              <a:lstStyle/>
              <a:p>
                <a:endParaRPr lang="en-US"/>
              </a:p>
            </p:txBody>
          </p:sp>
          <p:sp>
            <p:nvSpPr>
              <p:cNvPr id="23614" name="Line 223"/>
              <p:cNvSpPr>
                <a:spLocks noChangeShapeType="1"/>
              </p:cNvSpPr>
              <p:nvPr/>
            </p:nvSpPr>
            <p:spPr bwMode="auto">
              <a:xfrm flipH="1">
                <a:off x="1410" y="3360"/>
                <a:ext cx="69" cy="0"/>
              </a:xfrm>
              <a:prstGeom prst="line">
                <a:avLst/>
              </a:prstGeom>
              <a:noFill/>
              <a:ln w="28575">
                <a:solidFill>
                  <a:srgbClr val="00FFCC"/>
                </a:solidFill>
                <a:round/>
                <a:headEnd/>
                <a:tailEnd/>
              </a:ln>
            </p:spPr>
            <p:txBody>
              <a:bodyPr/>
              <a:lstStyle/>
              <a:p>
                <a:endParaRPr lang="en-US"/>
              </a:p>
            </p:txBody>
          </p:sp>
          <p:sp>
            <p:nvSpPr>
              <p:cNvPr id="23615" name="Line 224"/>
              <p:cNvSpPr>
                <a:spLocks noChangeShapeType="1"/>
              </p:cNvSpPr>
              <p:nvPr/>
            </p:nvSpPr>
            <p:spPr bwMode="auto">
              <a:xfrm flipH="1">
                <a:off x="1296" y="3486"/>
                <a:ext cx="69" cy="0"/>
              </a:xfrm>
              <a:prstGeom prst="line">
                <a:avLst/>
              </a:prstGeom>
              <a:noFill/>
              <a:ln w="28575">
                <a:solidFill>
                  <a:srgbClr val="00FFCC"/>
                </a:solidFill>
                <a:round/>
                <a:headEnd/>
                <a:tailEnd/>
              </a:ln>
            </p:spPr>
            <p:txBody>
              <a:bodyPr/>
              <a:lstStyle/>
              <a:p>
                <a:endParaRPr lang="en-US"/>
              </a:p>
            </p:txBody>
          </p:sp>
          <p:sp>
            <p:nvSpPr>
              <p:cNvPr id="23616" name="Line 225"/>
              <p:cNvSpPr>
                <a:spLocks noChangeShapeType="1"/>
              </p:cNvSpPr>
              <p:nvPr/>
            </p:nvSpPr>
            <p:spPr bwMode="auto">
              <a:xfrm flipH="1">
                <a:off x="1296" y="3078"/>
                <a:ext cx="69" cy="0"/>
              </a:xfrm>
              <a:prstGeom prst="line">
                <a:avLst/>
              </a:prstGeom>
              <a:noFill/>
              <a:ln w="28575">
                <a:solidFill>
                  <a:srgbClr val="00FFCC"/>
                </a:solidFill>
                <a:round/>
                <a:headEnd/>
                <a:tailEnd/>
              </a:ln>
            </p:spPr>
            <p:txBody>
              <a:bodyPr/>
              <a:lstStyle/>
              <a:p>
                <a:endParaRPr lang="en-US"/>
              </a:p>
            </p:txBody>
          </p:sp>
          <p:grpSp>
            <p:nvGrpSpPr>
              <p:cNvPr id="23628" name="Group 226"/>
              <p:cNvGrpSpPr>
                <a:grpSpLocks/>
              </p:cNvGrpSpPr>
              <p:nvPr/>
            </p:nvGrpSpPr>
            <p:grpSpPr bwMode="auto">
              <a:xfrm>
                <a:off x="900" y="2926"/>
                <a:ext cx="735" cy="711"/>
                <a:chOff x="900" y="2926"/>
                <a:chExt cx="735" cy="711"/>
              </a:xfrm>
            </p:grpSpPr>
            <p:grpSp>
              <p:nvGrpSpPr>
                <p:cNvPr id="23629" name="Group 227"/>
                <p:cNvGrpSpPr>
                  <a:grpSpLocks/>
                </p:cNvGrpSpPr>
                <p:nvPr/>
              </p:nvGrpSpPr>
              <p:grpSpPr bwMode="auto">
                <a:xfrm>
                  <a:off x="1104" y="3394"/>
                  <a:ext cx="69" cy="69"/>
                  <a:chOff x="1122" y="3388"/>
                  <a:chExt cx="69" cy="69"/>
                </a:xfrm>
              </p:grpSpPr>
              <p:sp>
                <p:nvSpPr>
                  <p:cNvPr id="23671" name="Line 228"/>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72" name="Line 229"/>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30" name="Group 230"/>
                <p:cNvGrpSpPr>
                  <a:grpSpLocks/>
                </p:cNvGrpSpPr>
                <p:nvPr/>
              </p:nvGrpSpPr>
              <p:grpSpPr bwMode="auto">
                <a:xfrm>
                  <a:off x="1104" y="3106"/>
                  <a:ext cx="69" cy="69"/>
                  <a:chOff x="1122" y="3388"/>
                  <a:chExt cx="69" cy="69"/>
                </a:xfrm>
              </p:grpSpPr>
              <p:sp>
                <p:nvSpPr>
                  <p:cNvPr id="23669" name="Line 231"/>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70" name="Line 232"/>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31" name="Group 233"/>
                <p:cNvGrpSpPr>
                  <a:grpSpLocks/>
                </p:cNvGrpSpPr>
                <p:nvPr/>
              </p:nvGrpSpPr>
              <p:grpSpPr bwMode="auto">
                <a:xfrm flipH="1">
                  <a:off x="1356" y="3394"/>
                  <a:ext cx="69" cy="69"/>
                  <a:chOff x="1122" y="3388"/>
                  <a:chExt cx="69" cy="69"/>
                </a:xfrm>
              </p:grpSpPr>
              <p:sp>
                <p:nvSpPr>
                  <p:cNvPr id="23667" name="Line 234"/>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68" name="Line 235"/>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32" name="Group 236"/>
                <p:cNvGrpSpPr>
                  <a:grpSpLocks/>
                </p:cNvGrpSpPr>
                <p:nvPr/>
              </p:nvGrpSpPr>
              <p:grpSpPr bwMode="auto">
                <a:xfrm flipH="1">
                  <a:off x="1356" y="3106"/>
                  <a:ext cx="69" cy="69"/>
                  <a:chOff x="1122" y="3388"/>
                  <a:chExt cx="69" cy="69"/>
                </a:xfrm>
              </p:grpSpPr>
              <p:sp>
                <p:nvSpPr>
                  <p:cNvPr id="23665" name="Line 237"/>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66" name="Line 238"/>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33" name="Group 239"/>
                <p:cNvGrpSpPr>
                  <a:grpSpLocks/>
                </p:cNvGrpSpPr>
                <p:nvPr/>
              </p:nvGrpSpPr>
              <p:grpSpPr bwMode="auto">
                <a:xfrm>
                  <a:off x="900" y="3256"/>
                  <a:ext cx="69" cy="69"/>
                  <a:chOff x="1122" y="3388"/>
                  <a:chExt cx="69" cy="69"/>
                </a:xfrm>
              </p:grpSpPr>
              <p:sp>
                <p:nvSpPr>
                  <p:cNvPr id="23663" name="Line 240"/>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64" name="Line 241"/>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34" name="Group 242"/>
                <p:cNvGrpSpPr>
                  <a:grpSpLocks/>
                </p:cNvGrpSpPr>
                <p:nvPr/>
              </p:nvGrpSpPr>
              <p:grpSpPr bwMode="auto">
                <a:xfrm>
                  <a:off x="942" y="3112"/>
                  <a:ext cx="69" cy="69"/>
                  <a:chOff x="1122" y="3388"/>
                  <a:chExt cx="69" cy="69"/>
                </a:xfrm>
              </p:grpSpPr>
              <p:sp>
                <p:nvSpPr>
                  <p:cNvPr id="23661" name="Line 243"/>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62" name="Line 244"/>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35" name="Group 245"/>
                <p:cNvGrpSpPr>
                  <a:grpSpLocks/>
                </p:cNvGrpSpPr>
                <p:nvPr/>
              </p:nvGrpSpPr>
              <p:grpSpPr bwMode="auto">
                <a:xfrm>
                  <a:off x="936" y="3394"/>
                  <a:ext cx="69" cy="69"/>
                  <a:chOff x="1122" y="3388"/>
                  <a:chExt cx="69" cy="69"/>
                </a:xfrm>
              </p:grpSpPr>
              <p:sp>
                <p:nvSpPr>
                  <p:cNvPr id="23659" name="Line 246"/>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60" name="Line 247"/>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36" name="Group 248"/>
                <p:cNvGrpSpPr>
                  <a:grpSpLocks/>
                </p:cNvGrpSpPr>
                <p:nvPr/>
              </p:nvGrpSpPr>
              <p:grpSpPr bwMode="auto">
                <a:xfrm>
                  <a:off x="1032" y="2992"/>
                  <a:ext cx="69" cy="69"/>
                  <a:chOff x="1122" y="3388"/>
                  <a:chExt cx="69" cy="69"/>
                </a:xfrm>
              </p:grpSpPr>
              <p:sp>
                <p:nvSpPr>
                  <p:cNvPr id="23657" name="Line 249"/>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58" name="Line 250"/>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73" name="Group 251"/>
                <p:cNvGrpSpPr>
                  <a:grpSpLocks/>
                </p:cNvGrpSpPr>
                <p:nvPr/>
              </p:nvGrpSpPr>
              <p:grpSpPr bwMode="auto">
                <a:xfrm>
                  <a:off x="1152" y="2926"/>
                  <a:ext cx="69" cy="69"/>
                  <a:chOff x="1122" y="3388"/>
                  <a:chExt cx="69" cy="69"/>
                </a:xfrm>
              </p:grpSpPr>
              <p:sp>
                <p:nvSpPr>
                  <p:cNvPr id="23655" name="Line 252"/>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56" name="Line 253"/>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74" name="Group 254"/>
                <p:cNvGrpSpPr>
                  <a:grpSpLocks/>
                </p:cNvGrpSpPr>
                <p:nvPr/>
              </p:nvGrpSpPr>
              <p:grpSpPr bwMode="auto">
                <a:xfrm>
                  <a:off x="1026" y="3514"/>
                  <a:ext cx="69" cy="69"/>
                  <a:chOff x="1122" y="3388"/>
                  <a:chExt cx="69" cy="69"/>
                </a:xfrm>
              </p:grpSpPr>
              <p:sp>
                <p:nvSpPr>
                  <p:cNvPr id="23653" name="Line 255"/>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54" name="Line 256"/>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75" name="Group 257"/>
                <p:cNvGrpSpPr>
                  <a:grpSpLocks/>
                </p:cNvGrpSpPr>
                <p:nvPr/>
              </p:nvGrpSpPr>
              <p:grpSpPr bwMode="auto">
                <a:xfrm>
                  <a:off x="1152" y="3568"/>
                  <a:ext cx="69" cy="69"/>
                  <a:chOff x="1122" y="3388"/>
                  <a:chExt cx="69" cy="69"/>
                </a:xfrm>
              </p:grpSpPr>
              <p:sp>
                <p:nvSpPr>
                  <p:cNvPr id="23651" name="Line 258"/>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52" name="Line 259"/>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76" name="Group 260"/>
                <p:cNvGrpSpPr>
                  <a:grpSpLocks/>
                </p:cNvGrpSpPr>
                <p:nvPr/>
              </p:nvGrpSpPr>
              <p:grpSpPr bwMode="auto">
                <a:xfrm flipH="1">
                  <a:off x="1314" y="2926"/>
                  <a:ext cx="321" cy="711"/>
                  <a:chOff x="1716" y="2902"/>
                  <a:chExt cx="321" cy="711"/>
                </a:xfrm>
              </p:grpSpPr>
              <p:grpSp>
                <p:nvGrpSpPr>
                  <p:cNvPr id="23677" name="Group 261"/>
                  <p:cNvGrpSpPr>
                    <a:grpSpLocks/>
                  </p:cNvGrpSpPr>
                  <p:nvPr/>
                </p:nvGrpSpPr>
                <p:grpSpPr bwMode="auto">
                  <a:xfrm>
                    <a:off x="1716" y="3232"/>
                    <a:ext cx="69" cy="69"/>
                    <a:chOff x="1122" y="3388"/>
                    <a:chExt cx="69" cy="69"/>
                  </a:xfrm>
                </p:grpSpPr>
                <p:sp>
                  <p:nvSpPr>
                    <p:cNvPr id="23649" name="Line 262"/>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50" name="Line 263"/>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78" name="Group 264"/>
                  <p:cNvGrpSpPr>
                    <a:grpSpLocks/>
                  </p:cNvGrpSpPr>
                  <p:nvPr/>
                </p:nvGrpSpPr>
                <p:grpSpPr bwMode="auto">
                  <a:xfrm>
                    <a:off x="1758" y="3088"/>
                    <a:ext cx="69" cy="69"/>
                    <a:chOff x="1122" y="3388"/>
                    <a:chExt cx="69" cy="69"/>
                  </a:xfrm>
                </p:grpSpPr>
                <p:sp>
                  <p:nvSpPr>
                    <p:cNvPr id="23647" name="Line 265"/>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48" name="Line 266"/>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679" name="Group 267"/>
                  <p:cNvGrpSpPr>
                    <a:grpSpLocks/>
                  </p:cNvGrpSpPr>
                  <p:nvPr/>
                </p:nvGrpSpPr>
                <p:grpSpPr bwMode="auto">
                  <a:xfrm>
                    <a:off x="1752" y="3370"/>
                    <a:ext cx="69" cy="69"/>
                    <a:chOff x="1122" y="3388"/>
                    <a:chExt cx="69" cy="69"/>
                  </a:xfrm>
                </p:grpSpPr>
                <p:sp>
                  <p:nvSpPr>
                    <p:cNvPr id="23645" name="Line 268"/>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46" name="Line 269"/>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716" name="Group 270"/>
                  <p:cNvGrpSpPr>
                    <a:grpSpLocks/>
                  </p:cNvGrpSpPr>
                  <p:nvPr/>
                </p:nvGrpSpPr>
                <p:grpSpPr bwMode="auto">
                  <a:xfrm>
                    <a:off x="1848" y="2968"/>
                    <a:ext cx="69" cy="69"/>
                    <a:chOff x="1122" y="3388"/>
                    <a:chExt cx="69" cy="69"/>
                  </a:xfrm>
                </p:grpSpPr>
                <p:sp>
                  <p:nvSpPr>
                    <p:cNvPr id="23643" name="Line 271"/>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44" name="Line 272"/>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727" name="Group 273"/>
                  <p:cNvGrpSpPr>
                    <a:grpSpLocks/>
                  </p:cNvGrpSpPr>
                  <p:nvPr/>
                </p:nvGrpSpPr>
                <p:grpSpPr bwMode="auto">
                  <a:xfrm>
                    <a:off x="1968" y="2902"/>
                    <a:ext cx="69" cy="69"/>
                    <a:chOff x="1122" y="3388"/>
                    <a:chExt cx="69" cy="69"/>
                  </a:xfrm>
                </p:grpSpPr>
                <p:sp>
                  <p:nvSpPr>
                    <p:cNvPr id="23641" name="Line 274"/>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42" name="Line 275"/>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728" name="Group 276"/>
                  <p:cNvGrpSpPr>
                    <a:grpSpLocks/>
                  </p:cNvGrpSpPr>
                  <p:nvPr/>
                </p:nvGrpSpPr>
                <p:grpSpPr bwMode="auto">
                  <a:xfrm>
                    <a:off x="1842" y="3490"/>
                    <a:ext cx="69" cy="69"/>
                    <a:chOff x="1122" y="3388"/>
                    <a:chExt cx="69" cy="69"/>
                  </a:xfrm>
                </p:grpSpPr>
                <p:sp>
                  <p:nvSpPr>
                    <p:cNvPr id="23639" name="Line 277"/>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40" name="Line 278"/>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729" name="Group 279"/>
                  <p:cNvGrpSpPr>
                    <a:grpSpLocks/>
                  </p:cNvGrpSpPr>
                  <p:nvPr/>
                </p:nvGrpSpPr>
                <p:grpSpPr bwMode="auto">
                  <a:xfrm>
                    <a:off x="1968" y="3544"/>
                    <a:ext cx="69" cy="69"/>
                    <a:chOff x="1122" y="3388"/>
                    <a:chExt cx="69" cy="69"/>
                  </a:xfrm>
                </p:grpSpPr>
                <p:sp>
                  <p:nvSpPr>
                    <p:cNvPr id="23637" name="Line 280"/>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38" name="Line 281"/>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grpSp>
        </p:grpSp>
        <p:sp>
          <p:nvSpPr>
            <p:cNvPr id="23580" name="Line 282"/>
            <p:cNvSpPr>
              <a:spLocks noChangeShapeType="1"/>
            </p:cNvSpPr>
            <p:nvPr/>
          </p:nvSpPr>
          <p:spPr bwMode="auto">
            <a:xfrm>
              <a:off x="5876925" y="3067050"/>
              <a:ext cx="238125" cy="0"/>
            </a:xfrm>
            <a:prstGeom prst="line">
              <a:avLst/>
            </a:prstGeom>
            <a:noFill/>
            <a:ln w="19050" cap="rnd">
              <a:solidFill>
                <a:srgbClr val="FF3300"/>
              </a:solidFill>
              <a:prstDash val="sysDot"/>
              <a:round/>
              <a:headEnd/>
              <a:tailEnd type="triangle" w="med" len="med"/>
            </a:ln>
          </p:spPr>
          <p:txBody>
            <a:bodyPr/>
            <a:lstStyle/>
            <a:p>
              <a:endParaRPr lang="en-US"/>
            </a:p>
          </p:txBody>
        </p:sp>
        <p:sp>
          <p:nvSpPr>
            <p:cNvPr id="23581" name="Line 283"/>
            <p:cNvSpPr>
              <a:spLocks noChangeShapeType="1"/>
            </p:cNvSpPr>
            <p:nvPr/>
          </p:nvSpPr>
          <p:spPr bwMode="auto">
            <a:xfrm>
              <a:off x="5876925" y="2781300"/>
              <a:ext cx="238125" cy="0"/>
            </a:xfrm>
            <a:prstGeom prst="line">
              <a:avLst/>
            </a:prstGeom>
            <a:noFill/>
            <a:ln w="19050" cap="rnd">
              <a:solidFill>
                <a:srgbClr val="FF3300"/>
              </a:solidFill>
              <a:prstDash val="sysDot"/>
              <a:round/>
              <a:headEnd/>
              <a:tailEnd type="triangle" w="med" len="med"/>
            </a:ln>
          </p:spPr>
          <p:txBody>
            <a:bodyPr/>
            <a:lstStyle/>
            <a:p>
              <a:endParaRPr lang="en-US"/>
            </a:p>
          </p:txBody>
        </p:sp>
        <p:sp>
          <p:nvSpPr>
            <p:cNvPr id="23582" name="Line 284"/>
            <p:cNvSpPr>
              <a:spLocks noChangeShapeType="1"/>
            </p:cNvSpPr>
            <p:nvPr/>
          </p:nvSpPr>
          <p:spPr bwMode="auto">
            <a:xfrm flipH="1">
              <a:off x="6315075" y="3067050"/>
              <a:ext cx="238125" cy="0"/>
            </a:xfrm>
            <a:prstGeom prst="line">
              <a:avLst/>
            </a:prstGeom>
            <a:noFill/>
            <a:ln w="19050" cap="rnd">
              <a:solidFill>
                <a:srgbClr val="FF3300"/>
              </a:solidFill>
              <a:prstDash val="sysDot"/>
              <a:round/>
              <a:headEnd/>
              <a:tailEnd type="triangle" w="med" len="med"/>
            </a:ln>
          </p:spPr>
          <p:txBody>
            <a:bodyPr/>
            <a:lstStyle/>
            <a:p>
              <a:endParaRPr lang="en-US"/>
            </a:p>
          </p:txBody>
        </p:sp>
        <p:sp>
          <p:nvSpPr>
            <p:cNvPr id="23583" name="Line 285"/>
            <p:cNvSpPr>
              <a:spLocks noChangeShapeType="1"/>
            </p:cNvSpPr>
            <p:nvPr/>
          </p:nvSpPr>
          <p:spPr bwMode="auto">
            <a:xfrm flipH="1">
              <a:off x="6315075" y="2781300"/>
              <a:ext cx="238125" cy="0"/>
            </a:xfrm>
            <a:prstGeom prst="line">
              <a:avLst/>
            </a:prstGeom>
            <a:noFill/>
            <a:ln w="19050" cap="rnd">
              <a:solidFill>
                <a:srgbClr val="FF3300"/>
              </a:solidFill>
              <a:prstDash val="sysDot"/>
              <a:round/>
              <a:headEnd/>
              <a:tailEnd type="triangle" w="med" len="med"/>
            </a:ln>
          </p:spPr>
          <p:txBody>
            <a:bodyPr/>
            <a:lstStyle/>
            <a:p>
              <a:endParaRPr lang="en-US"/>
            </a:p>
          </p:txBody>
        </p:sp>
        <p:sp>
          <p:nvSpPr>
            <p:cNvPr id="23584" name="Line 286"/>
            <p:cNvSpPr>
              <a:spLocks noChangeShapeType="1"/>
            </p:cNvSpPr>
            <p:nvPr/>
          </p:nvSpPr>
          <p:spPr bwMode="auto">
            <a:xfrm>
              <a:off x="6067425" y="3209925"/>
              <a:ext cx="109538" cy="0"/>
            </a:xfrm>
            <a:prstGeom prst="line">
              <a:avLst/>
            </a:prstGeom>
            <a:noFill/>
            <a:ln w="28575">
              <a:solidFill>
                <a:srgbClr val="00FFCC"/>
              </a:solidFill>
              <a:round/>
              <a:headEnd/>
              <a:tailEnd/>
            </a:ln>
          </p:spPr>
          <p:txBody>
            <a:bodyPr/>
            <a:lstStyle/>
            <a:p>
              <a:endParaRPr lang="en-US"/>
            </a:p>
          </p:txBody>
        </p:sp>
        <p:sp>
          <p:nvSpPr>
            <p:cNvPr id="23585" name="Line 287"/>
            <p:cNvSpPr>
              <a:spLocks noChangeShapeType="1"/>
            </p:cNvSpPr>
            <p:nvPr/>
          </p:nvSpPr>
          <p:spPr bwMode="auto">
            <a:xfrm>
              <a:off x="6229350" y="2662238"/>
              <a:ext cx="109538" cy="0"/>
            </a:xfrm>
            <a:prstGeom prst="line">
              <a:avLst/>
            </a:prstGeom>
            <a:noFill/>
            <a:ln w="28575">
              <a:solidFill>
                <a:srgbClr val="00FFCC"/>
              </a:solidFill>
              <a:round/>
              <a:headEnd/>
              <a:tailEnd/>
            </a:ln>
          </p:spPr>
          <p:txBody>
            <a:bodyPr/>
            <a:lstStyle/>
            <a:p>
              <a:endParaRPr lang="en-US"/>
            </a:p>
          </p:txBody>
        </p:sp>
        <p:sp>
          <p:nvSpPr>
            <p:cNvPr id="23586" name="Line 288"/>
            <p:cNvSpPr>
              <a:spLocks noChangeShapeType="1"/>
            </p:cNvSpPr>
            <p:nvPr/>
          </p:nvSpPr>
          <p:spPr bwMode="auto">
            <a:xfrm>
              <a:off x="6067425" y="2619375"/>
              <a:ext cx="109538" cy="0"/>
            </a:xfrm>
            <a:prstGeom prst="line">
              <a:avLst/>
            </a:prstGeom>
            <a:noFill/>
            <a:ln w="28575">
              <a:solidFill>
                <a:srgbClr val="00FFCC"/>
              </a:solidFill>
              <a:round/>
              <a:headEnd/>
              <a:tailEnd/>
            </a:ln>
          </p:spPr>
          <p:txBody>
            <a:bodyPr/>
            <a:lstStyle/>
            <a:p>
              <a:endParaRPr lang="en-US"/>
            </a:p>
          </p:txBody>
        </p:sp>
        <p:sp>
          <p:nvSpPr>
            <p:cNvPr id="23587" name="Line 289"/>
            <p:cNvSpPr>
              <a:spLocks noChangeShapeType="1"/>
            </p:cNvSpPr>
            <p:nvPr/>
          </p:nvSpPr>
          <p:spPr bwMode="auto">
            <a:xfrm>
              <a:off x="6172200" y="3057525"/>
              <a:ext cx="109538" cy="0"/>
            </a:xfrm>
            <a:prstGeom prst="line">
              <a:avLst/>
            </a:prstGeom>
            <a:noFill/>
            <a:ln w="28575">
              <a:solidFill>
                <a:srgbClr val="00FFCC"/>
              </a:solidFill>
              <a:round/>
              <a:headEnd/>
              <a:tailEnd/>
            </a:ln>
          </p:spPr>
          <p:txBody>
            <a:bodyPr/>
            <a:lstStyle/>
            <a:p>
              <a:endParaRPr lang="en-US"/>
            </a:p>
          </p:txBody>
        </p:sp>
        <p:sp>
          <p:nvSpPr>
            <p:cNvPr id="23588" name="Line 290"/>
            <p:cNvSpPr>
              <a:spLocks noChangeShapeType="1"/>
            </p:cNvSpPr>
            <p:nvPr/>
          </p:nvSpPr>
          <p:spPr bwMode="auto">
            <a:xfrm flipH="1">
              <a:off x="6143625" y="2838450"/>
              <a:ext cx="109538" cy="0"/>
            </a:xfrm>
            <a:prstGeom prst="line">
              <a:avLst/>
            </a:prstGeom>
            <a:noFill/>
            <a:ln w="28575">
              <a:solidFill>
                <a:srgbClr val="00FFCC"/>
              </a:solidFill>
              <a:round/>
              <a:headEnd/>
              <a:tailEnd/>
            </a:ln>
          </p:spPr>
          <p:txBody>
            <a:bodyPr/>
            <a:lstStyle/>
            <a:p>
              <a:endParaRPr lang="en-US"/>
            </a:p>
          </p:txBody>
        </p:sp>
        <p:grpSp>
          <p:nvGrpSpPr>
            <p:cNvPr id="23730" name="Group 291"/>
            <p:cNvGrpSpPr>
              <a:grpSpLocks/>
            </p:cNvGrpSpPr>
            <p:nvPr/>
          </p:nvGrpSpPr>
          <p:grpSpPr bwMode="auto">
            <a:xfrm>
              <a:off x="6210300" y="2492375"/>
              <a:ext cx="109538" cy="109538"/>
              <a:chOff x="1122" y="3388"/>
              <a:chExt cx="69" cy="69"/>
            </a:xfrm>
          </p:grpSpPr>
          <p:sp>
            <p:nvSpPr>
              <p:cNvPr id="23604" name="Line 292"/>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05" name="Line 293"/>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737" name="Group 294"/>
            <p:cNvGrpSpPr>
              <a:grpSpLocks/>
            </p:cNvGrpSpPr>
            <p:nvPr/>
          </p:nvGrpSpPr>
          <p:grpSpPr bwMode="auto">
            <a:xfrm>
              <a:off x="6067425" y="3292475"/>
              <a:ext cx="109538" cy="109538"/>
              <a:chOff x="1122" y="3388"/>
              <a:chExt cx="69" cy="69"/>
            </a:xfrm>
          </p:grpSpPr>
          <p:sp>
            <p:nvSpPr>
              <p:cNvPr id="23602" name="Line 295"/>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03" name="Line 296"/>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748" name="Group 297"/>
            <p:cNvGrpSpPr>
              <a:grpSpLocks/>
            </p:cNvGrpSpPr>
            <p:nvPr/>
          </p:nvGrpSpPr>
          <p:grpSpPr bwMode="auto">
            <a:xfrm flipH="1">
              <a:off x="6257925" y="3101975"/>
              <a:ext cx="109538" cy="109538"/>
              <a:chOff x="1122" y="3388"/>
              <a:chExt cx="69" cy="69"/>
            </a:xfrm>
          </p:grpSpPr>
          <p:sp>
            <p:nvSpPr>
              <p:cNvPr id="23600" name="Line 298"/>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601" name="Line 299"/>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sp>
          <p:nvSpPr>
            <p:cNvPr id="23592" name="Line 300"/>
            <p:cNvSpPr>
              <a:spLocks noChangeShapeType="1"/>
            </p:cNvSpPr>
            <p:nvPr/>
          </p:nvSpPr>
          <p:spPr bwMode="auto">
            <a:xfrm>
              <a:off x="6296025" y="3295650"/>
              <a:ext cx="109538" cy="0"/>
            </a:xfrm>
            <a:prstGeom prst="line">
              <a:avLst/>
            </a:prstGeom>
            <a:noFill/>
            <a:ln w="28575">
              <a:solidFill>
                <a:srgbClr val="00FFCC"/>
              </a:solidFill>
              <a:round/>
              <a:headEnd/>
              <a:tailEnd/>
            </a:ln>
          </p:spPr>
          <p:txBody>
            <a:bodyPr/>
            <a:lstStyle/>
            <a:p>
              <a:endParaRPr lang="en-US"/>
            </a:p>
          </p:txBody>
        </p:sp>
        <p:grpSp>
          <p:nvGrpSpPr>
            <p:cNvPr id="23749" name="Group 301"/>
            <p:cNvGrpSpPr>
              <a:grpSpLocks/>
            </p:cNvGrpSpPr>
            <p:nvPr/>
          </p:nvGrpSpPr>
          <p:grpSpPr bwMode="auto">
            <a:xfrm flipH="1">
              <a:off x="6134100" y="2882900"/>
              <a:ext cx="109538" cy="109538"/>
              <a:chOff x="1122" y="3388"/>
              <a:chExt cx="69" cy="69"/>
            </a:xfrm>
          </p:grpSpPr>
          <p:sp>
            <p:nvSpPr>
              <p:cNvPr id="23598" name="Line 302"/>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599" name="Line 303"/>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nvGrpSpPr>
            <p:cNvPr id="23750" name="Group 304"/>
            <p:cNvGrpSpPr>
              <a:grpSpLocks/>
            </p:cNvGrpSpPr>
            <p:nvPr/>
          </p:nvGrpSpPr>
          <p:grpSpPr bwMode="auto">
            <a:xfrm flipH="1">
              <a:off x="6105525" y="2673350"/>
              <a:ext cx="109538" cy="109538"/>
              <a:chOff x="1122" y="3388"/>
              <a:chExt cx="69" cy="69"/>
            </a:xfrm>
          </p:grpSpPr>
          <p:sp>
            <p:nvSpPr>
              <p:cNvPr id="23596" name="Line 305"/>
              <p:cNvSpPr>
                <a:spLocks noChangeShapeType="1"/>
              </p:cNvSpPr>
              <p:nvPr/>
            </p:nvSpPr>
            <p:spPr bwMode="auto">
              <a:xfrm rot="5400000">
                <a:off x="1117" y="3423"/>
                <a:ext cx="69" cy="0"/>
              </a:xfrm>
              <a:prstGeom prst="line">
                <a:avLst/>
              </a:prstGeom>
              <a:noFill/>
              <a:ln w="28575">
                <a:solidFill>
                  <a:srgbClr val="9933FF"/>
                </a:solidFill>
                <a:round/>
                <a:headEnd/>
                <a:tailEnd/>
              </a:ln>
            </p:spPr>
            <p:txBody>
              <a:bodyPr/>
              <a:lstStyle/>
              <a:p>
                <a:endParaRPr lang="en-US"/>
              </a:p>
            </p:txBody>
          </p:sp>
          <p:sp>
            <p:nvSpPr>
              <p:cNvPr id="23597" name="Line 306"/>
              <p:cNvSpPr>
                <a:spLocks noChangeShapeType="1"/>
              </p:cNvSpPr>
              <p:nvPr/>
            </p:nvSpPr>
            <p:spPr bwMode="auto">
              <a:xfrm>
                <a:off x="1122" y="3420"/>
                <a:ext cx="69" cy="0"/>
              </a:xfrm>
              <a:prstGeom prst="line">
                <a:avLst/>
              </a:prstGeom>
              <a:noFill/>
              <a:ln w="28575">
                <a:solidFill>
                  <a:srgbClr val="9933FF"/>
                </a:solidFill>
                <a:round/>
                <a:headEnd/>
                <a:tailEnd/>
              </a:ln>
            </p:spPr>
            <p:txBody>
              <a:bodyPr/>
              <a:lstStyle/>
              <a:p>
                <a:endParaRPr lang="en-US"/>
              </a:p>
            </p:txBody>
          </p:sp>
        </p:grpSp>
      </p:grpSp>
      <p:sp>
        <p:nvSpPr>
          <p:cNvPr id="23595" name="Slide Number Placeholder 306"/>
          <p:cNvSpPr>
            <a:spLocks noGrp="1"/>
          </p:cNvSpPr>
          <p:nvPr>
            <p:ph type="sldNum" sz="quarter" idx="10"/>
          </p:nvPr>
        </p:nvSpPr>
        <p:spPr>
          <a:noFill/>
        </p:spPr>
        <p:txBody>
          <a:bodyPr/>
          <a:lstStyle/>
          <a:p>
            <a:fld id="{0ADD1922-14C1-4797-9F15-B54F760C5D99}" type="slidenum">
              <a:rPr lang="ar-JO"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44" name="Text Box 118"/>
          <p:cNvSpPr txBox="1">
            <a:spLocks noChangeArrowheads="1"/>
          </p:cNvSpPr>
          <p:nvPr/>
        </p:nvSpPr>
        <p:spPr bwMode="auto">
          <a:xfrm>
            <a:off x="642910" y="44450"/>
            <a:ext cx="8143932" cy="600164"/>
          </a:xfrm>
          <a:prstGeom prst="rect">
            <a:avLst/>
          </a:prstGeom>
          <a:noFill/>
          <a:ln w="9525">
            <a:noFill/>
            <a:miter lim="800000"/>
            <a:headEnd/>
            <a:tailEnd/>
          </a:ln>
        </p:spPr>
        <p:txBody>
          <a:bodyPr wrap="square">
            <a:spAutoFit/>
          </a:bodyPr>
          <a:lstStyle/>
          <a:p>
            <a:r>
              <a:rPr lang="en-US" sz="3300" dirty="0">
                <a:solidFill>
                  <a:srgbClr val="FFFF00"/>
                </a:solidFill>
              </a:rPr>
              <a:t>Charged particles repel or attract </a:t>
            </a:r>
            <a:r>
              <a:rPr lang="en-US" sz="3300" dirty="0" smtClean="0">
                <a:solidFill>
                  <a:srgbClr val="FFFF00"/>
                </a:solidFill>
              </a:rPr>
              <a:t>each other</a:t>
            </a:r>
            <a:endParaRPr lang="en-US" sz="3300" dirty="0">
              <a:solidFill>
                <a:srgbClr val="FFFF00"/>
              </a:solidFill>
            </a:endParaRPr>
          </a:p>
        </p:txBody>
      </p:sp>
      <p:grpSp>
        <p:nvGrpSpPr>
          <p:cNvPr id="123" name="Group 122"/>
          <p:cNvGrpSpPr/>
          <p:nvPr/>
        </p:nvGrpSpPr>
        <p:grpSpPr>
          <a:xfrm>
            <a:off x="714348" y="857232"/>
            <a:ext cx="7010400" cy="5472112"/>
            <a:chOff x="1377950" y="1341438"/>
            <a:chExt cx="7010400" cy="5472112"/>
          </a:xfrm>
        </p:grpSpPr>
        <p:grpSp>
          <p:nvGrpSpPr>
            <p:cNvPr id="25602" name="Group 8"/>
            <p:cNvGrpSpPr>
              <a:grpSpLocks/>
            </p:cNvGrpSpPr>
            <p:nvPr/>
          </p:nvGrpSpPr>
          <p:grpSpPr bwMode="auto">
            <a:xfrm>
              <a:off x="1835150" y="1708150"/>
              <a:ext cx="533400" cy="457200"/>
              <a:chOff x="768" y="720"/>
              <a:chExt cx="336" cy="288"/>
            </a:xfrm>
          </p:grpSpPr>
          <p:sp>
            <p:nvSpPr>
              <p:cNvPr id="25716" name="Oval 4"/>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717" name="Oval 7"/>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03" name="Group 9"/>
            <p:cNvGrpSpPr>
              <a:grpSpLocks/>
            </p:cNvGrpSpPr>
            <p:nvPr/>
          </p:nvGrpSpPr>
          <p:grpSpPr bwMode="auto">
            <a:xfrm>
              <a:off x="1835150" y="2393950"/>
              <a:ext cx="457200" cy="381000"/>
              <a:chOff x="768" y="720"/>
              <a:chExt cx="336" cy="288"/>
            </a:xfrm>
          </p:grpSpPr>
          <p:sp>
            <p:nvSpPr>
              <p:cNvPr id="25714" name="Oval 10"/>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715" name="Oval 11"/>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04" name="Group 12"/>
            <p:cNvGrpSpPr>
              <a:grpSpLocks/>
            </p:cNvGrpSpPr>
            <p:nvPr/>
          </p:nvGrpSpPr>
          <p:grpSpPr bwMode="auto">
            <a:xfrm>
              <a:off x="4273550" y="1708150"/>
              <a:ext cx="533400" cy="457200"/>
              <a:chOff x="768" y="720"/>
              <a:chExt cx="336" cy="288"/>
            </a:xfrm>
          </p:grpSpPr>
          <p:sp>
            <p:nvSpPr>
              <p:cNvPr id="25712" name="Oval 13"/>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713" name="Oval 14"/>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05" name="Group 15"/>
            <p:cNvGrpSpPr>
              <a:grpSpLocks/>
            </p:cNvGrpSpPr>
            <p:nvPr/>
          </p:nvGrpSpPr>
          <p:grpSpPr bwMode="auto">
            <a:xfrm>
              <a:off x="2673350" y="1631950"/>
              <a:ext cx="533400" cy="457200"/>
              <a:chOff x="768" y="720"/>
              <a:chExt cx="336" cy="288"/>
            </a:xfrm>
          </p:grpSpPr>
          <p:sp>
            <p:nvSpPr>
              <p:cNvPr id="25710" name="Oval 16"/>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711" name="Oval 17"/>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sp>
          <p:nvSpPr>
            <p:cNvPr id="25606" name="AutoShape 18"/>
            <p:cNvSpPr>
              <a:spLocks noChangeArrowheads="1"/>
            </p:cNvSpPr>
            <p:nvPr/>
          </p:nvSpPr>
          <p:spPr bwMode="auto">
            <a:xfrm>
              <a:off x="1758950" y="2165350"/>
              <a:ext cx="381000" cy="228600"/>
            </a:xfrm>
            <a:prstGeom prst="irregularSeal1">
              <a:avLst/>
            </a:prstGeom>
            <a:solidFill>
              <a:srgbClr val="FF3300"/>
            </a:solidFill>
            <a:ln w="9525">
              <a:solidFill>
                <a:schemeClr val="tx1"/>
              </a:solidFill>
              <a:miter lim="800000"/>
              <a:headEnd/>
              <a:tailEnd/>
            </a:ln>
          </p:spPr>
          <p:txBody>
            <a:bodyPr wrap="none" anchor="ctr"/>
            <a:lstStyle/>
            <a:p>
              <a:pPr algn="r" rtl="1"/>
              <a:endParaRPr lang="ar-JO"/>
            </a:p>
          </p:txBody>
        </p:sp>
        <p:sp>
          <p:nvSpPr>
            <p:cNvPr id="25607" name="AutoShape 23"/>
            <p:cNvSpPr>
              <a:spLocks noChangeArrowheads="1"/>
            </p:cNvSpPr>
            <p:nvPr/>
          </p:nvSpPr>
          <p:spPr bwMode="auto">
            <a:xfrm>
              <a:off x="2292350" y="1555750"/>
              <a:ext cx="381000" cy="304800"/>
            </a:xfrm>
            <a:prstGeom prst="irregularSeal1">
              <a:avLst/>
            </a:prstGeom>
            <a:solidFill>
              <a:srgbClr val="FF3300"/>
            </a:solidFill>
            <a:ln w="9525">
              <a:solidFill>
                <a:schemeClr val="tx1"/>
              </a:solidFill>
              <a:miter lim="800000"/>
              <a:headEnd/>
              <a:tailEnd/>
            </a:ln>
          </p:spPr>
          <p:txBody>
            <a:bodyPr wrap="none" anchor="ctr"/>
            <a:lstStyle/>
            <a:p>
              <a:pPr algn="r" rtl="1"/>
              <a:endParaRPr lang="ar-JO"/>
            </a:p>
          </p:txBody>
        </p:sp>
        <p:grpSp>
          <p:nvGrpSpPr>
            <p:cNvPr id="25608" name="Group 24"/>
            <p:cNvGrpSpPr>
              <a:grpSpLocks/>
            </p:cNvGrpSpPr>
            <p:nvPr/>
          </p:nvGrpSpPr>
          <p:grpSpPr bwMode="auto">
            <a:xfrm>
              <a:off x="5568950" y="3155950"/>
              <a:ext cx="457200" cy="304800"/>
              <a:chOff x="768" y="720"/>
              <a:chExt cx="336" cy="288"/>
            </a:xfrm>
          </p:grpSpPr>
          <p:sp>
            <p:nvSpPr>
              <p:cNvPr id="25708" name="Oval 25"/>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709" name="Oval 26"/>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09" name="Group 27"/>
            <p:cNvGrpSpPr>
              <a:grpSpLocks/>
            </p:cNvGrpSpPr>
            <p:nvPr/>
          </p:nvGrpSpPr>
          <p:grpSpPr bwMode="auto">
            <a:xfrm>
              <a:off x="5416550" y="1784350"/>
              <a:ext cx="533400" cy="457200"/>
              <a:chOff x="768" y="720"/>
              <a:chExt cx="336" cy="288"/>
            </a:xfrm>
          </p:grpSpPr>
          <p:sp>
            <p:nvSpPr>
              <p:cNvPr id="25706" name="Oval 28"/>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707" name="Oval 29"/>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10" name="Group 30"/>
            <p:cNvGrpSpPr>
              <a:grpSpLocks/>
            </p:cNvGrpSpPr>
            <p:nvPr/>
          </p:nvGrpSpPr>
          <p:grpSpPr bwMode="auto">
            <a:xfrm>
              <a:off x="3511550" y="2698750"/>
              <a:ext cx="533400" cy="457200"/>
              <a:chOff x="768" y="720"/>
              <a:chExt cx="336" cy="288"/>
            </a:xfrm>
          </p:grpSpPr>
          <p:sp>
            <p:nvSpPr>
              <p:cNvPr id="25704" name="Oval 31"/>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705" name="Oval 32"/>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11" name="Group 33"/>
            <p:cNvGrpSpPr>
              <a:grpSpLocks/>
            </p:cNvGrpSpPr>
            <p:nvPr/>
          </p:nvGrpSpPr>
          <p:grpSpPr bwMode="auto">
            <a:xfrm>
              <a:off x="5949950" y="2241550"/>
              <a:ext cx="533400" cy="457200"/>
              <a:chOff x="768" y="720"/>
              <a:chExt cx="336" cy="288"/>
            </a:xfrm>
          </p:grpSpPr>
          <p:sp>
            <p:nvSpPr>
              <p:cNvPr id="25702" name="Oval 34"/>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703" name="Oval 35"/>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12" name="Group 36"/>
            <p:cNvGrpSpPr>
              <a:grpSpLocks/>
            </p:cNvGrpSpPr>
            <p:nvPr/>
          </p:nvGrpSpPr>
          <p:grpSpPr bwMode="auto">
            <a:xfrm>
              <a:off x="4730750" y="3232150"/>
              <a:ext cx="533400" cy="457200"/>
              <a:chOff x="768" y="720"/>
              <a:chExt cx="336" cy="288"/>
            </a:xfrm>
          </p:grpSpPr>
          <p:sp>
            <p:nvSpPr>
              <p:cNvPr id="25700" name="Oval 37"/>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701" name="Oval 38"/>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13" name="Group 39"/>
            <p:cNvGrpSpPr>
              <a:grpSpLocks/>
            </p:cNvGrpSpPr>
            <p:nvPr/>
          </p:nvGrpSpPr>
          <p:grpSpPr bwMode="auto">
            <a:xfrm>
              <a:off x="5340350" y="3841750"/>
              <a:ext cx="533400" cy="457200"/>
              <a:chOff x="768" y="720"/>
              <a:chExt cx="336" cy="288"/>
            </a:xfrm>
          </p:grpSpPr>
          <p:sp>
            <p:nvSpPr>
              <p:cNvPr id="25698" name="Oval 40"/>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99" name="Oval 41"/>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14" name="Group 45"/>
            <p:cNvGrpSpPr>
              <a:grpSpLocks/>
            </p:cNvGrpSpPr>
            <p:nvPr/>
          </p:nvGrpSpPr>
          <p:grpSpPr bwMode="auto">
            <a:xfrm>
              <a:off x="5187950" y="2470150"/>
              <a:ext cx="457200" cy="304800"/>
              <a:chOff x="768" y="720"/>
              <a:chExt cx="336" cy="288"/>
            </a:xfrm>
          </p:grpSpPr>
          <p:sp>
            <p:nvSpPr>
              <p:cNvPr id="25696" name="Oval 46"/>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97" name="Oval 47"/>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15" name="Group 48"/>
            <p:cNvGrpSpPr>
              <a:grpSpLocks/>
            </p:cNvGrpSpPr>
            <p:nvPr/>
          </p:nvGrpSpPr>
          <p:grpSpPr bwMode="auto">
            <a:xfrm>
              <a:off x="4273550" y="2851150"/>
              <a:ext cx="457200" cy="304800"/>
              <a:chOff x="768" y="720"/>
              <a:chExt cx="336" cy="288"/>
            </a:xfrm>
          </p:grpSpPr>
          <p:sp>
            <p:nvSpPr>
              <p:cNvPr id="25694" name="Oval 49"/>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95" name="Oval 50"/>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16" name="Group 51"/>
            <p:cNvGrpSpPr>
              <a:grpSpLocks/>
            </p:cNvGrpSpPr>
            <p:nvPr/>
          </p:nvGrpSpPr>
          <p:grpSpPr bwMode="auto">
            <a:xfrm>
              <a:off x="6178550" y="3689350"/>
              <a:ext cx="533400" cy="457200"/>
              <a:chOff x="768" y="720"/>
              <a:chExt cx="336" cy="288"/>
            </a:xfrm>
          </p:grpSpPr>
          <p:sp>
            <p:nvSpPr>
              <p:cNvPr id="25692" name="Oval 52"/>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93" name="Oval 53"/>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17" name="Group 54"/>
            <p:cNvGrpSpPr>
              <a:grpSpLocks/>
            </p:cNvGrpSpPr>
            <p:nvPr/>
          </p:nvGrpSpPr>
          <p:grpSpPr bwMode="auto">
            <a:xfrm>
              <a:off x="7473950" y="5137150"/>
              <a:ext cx="457200" cy="304800"/>
              <a:chOff x="768" y="720"/>
              <a:chExt cx="336" cy="288"/>
            </a:xfrm>
          </p:grpSpPr>
          <p:sp>
            <p:nvSpPr>
              <p:cNvPr id="25690" name="Oval 55"/>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91" name="Oval 56"/>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18" name="Group 57"/>
            <p:cNvGrpSpPr>
              <a:grpSpLocks/>
            </p:cNvGrpSpPr>
            <p:nvPr/>
          </p:nvGrpSpPr>
          <p:grpSpPr bwMode="auto">
            <a:xfrm>
              <a:off x="7321550" y="3765550"/>
              <a:ext cx="533400" cy="457200"/>
              <a:chOff x="768" y="720"/>
              <a:chExt cx="336" cy="288"/>
            </a:xfrm>
          </p:grpSpPr>
          <p:sp>
            <p:nvSpPr>
              <p:cNvPr id="25688" name="Oval 58"/>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89" name="Oval 59"/>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19" name="Group 60"/>
            <p:cNvGrpSpPr>
              <a:grpSpLocks/>
            </p:cNvGrpSpPr>
            <p:nvPr/>
          </p:nvGrpSpPr>
          <p:grpSpPr bwMode="auto">
            <a:xfrm>
              <a:off x="5416550" y="4679950"/>
              <a:ext cx="533400" cy="457200"/>
              <a:chOff x="768" y="720"/>
              <a:chExt cx="336" cy="288"/>
            </a:xfrm>
          </p:grpSpPr>
          <p:sp>
            <p:nvSpPr>
              <p:cNvPr id="25686" name="Oval 61"/>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87" name="Oval 62"/>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20" name="Group 63"/>
            <p:cNvGrpSpPr>
              <a:grpSpLocks/>
            </p:cNvGrpSpPr>
            <p:nvPr/>
          </p:nvGrpSpPr>
          <p:grpSpPr bwMode="auto">
            <a:xfrm>
              <a:off x="7854950" y="4222750"/>
              <a:ext cx="533400" cy="457200"/>
              <a:chOff x="768" y="720"/>
              <a:chExt cx="336" cy="288"/>
            </a:xfrm>
          </p:grpSpPr>
          <p:sp>
            <p:nvSpPr>
              <p:cNvPr id="25684" name="Oval 64"/>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85" name="Oval 65"/>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21" name="Group 66"/>
            <p:cNvGrpSpPr>
              <a:grpSpLocks/>
            </p:cNvGrpSpPr>
            <p:nvPr/>
          </p:nvGrpSpPr>
          <p:grpSpPr bwMode="auto">
            <a:xfrm>
              <a:off x="6559550" y="5213350"/>
              <a:ext cx="533400" cy="457200"/>
              <a:chOff x="768" y="720"/>
              <a:chExt cx="336" cy="288"/>
            </a:xfrm>
          </p:grpSpPr>
          <p:sp>
            <p:nvSpPr>
              <p:cNvPr id="25682" name="Oval 67"/>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83" name="Oval 68"/>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22" name="Group 69"/>
            <p:cNvGrpSpPr>
              <a:grpSpLocks/>
            </p:cNvGrpSpPr>
            <p:nvPr/>
          </p:nvGrpSpPr>
          <p:grpSpPr bwMode="auto">
            <a:xfrm>
              <a:off x="7245350" y="5822950"/>
              <a:ext cx="533400" cy="457200"/>
              <a:chOff x="768" y="720"/>
              <a:chExt cx="336" cy="288"/>
            </a:xfrm>
          </p:grpSpPr>
          <p:sp>
            <p:nvSpPr>
              <p:cNvPr id="25680" name="Oval 70"/>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81" name="Oval 71"/>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23" name="Group 72"/>
            <p:cNvGrpSpPr>
              <a:grpSpLocks/>
            </p:cNvGrpSpPr>
            <p:nvPr/>
          </p:nvGrpSpPr>
          <p:grpSpPr bwMode="auto">
            <a:xfrm>
              <a:off x="5797550" y="5441950"/>
              <a:ext cx="533400" cy="457200"/>
              <a:chOff x="768" y="720"/>
              <a:chExt cx="336" cy="288"/>
            </a:xfrm>
          </p:grpSpPr>
          <p:sp>
            <p:nvSpPr>
              <p:cNvPr id="25678" name="Oval 73"/>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79" name="Oval 74"/>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24" name="Group 75"/>
            <p:cNvGrpSpPr>
              <a:grpSpLocks/>
            </p:cNvGrpSpPr>
            <p:nvPr/>
          </p:nvGrpSpPr>
          <p:grpSpPr bwMode="auto">
            <a:xfrm>
              <a:off x="7092950" y="4451350"/>
              <a:ext cx="457200" cy="304800"/>
              <a:chOff x="768" y="720"/>
              <a:chExt cx="336" cy="288"/>
            </a:xfrm>
          </p:grpSpPr>
          <p:sp>
            <p:nvSpPr>
              <p:cNvPr id="25676" name="Oval 76"/>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77" name="Oval 77"/>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25" name="Group 78"/>
            <p:cNvGrpSpPr>
              <a:grpSpLocks/>
            </p:cNvGrpSpPr>
            <p:nvPr/>
          </p:nvGrpSpPr>
          <p:grpSpPr bwMode="auto">
            <a:xfrm>
              <a:off x="6178550" y="4832350"/>
              <a:ext cx="457200" cy="304800"/>
              <a:chOff x="768" y="720"/>
              <a:chExt cx="336" cy="288"/>
            </a:xfrm>
          </p:grpSpPr>
          <p:sp>
            <p:nvSpPr>
              <p:cNvPr id="25674" name="Oval 79"/>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75" name="Oval 80"/>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sp>
          <p:nvSpPr>
            <p:cNvPr id="25626" name="AutoShape 111"/>
            <p:cNvSpPr>
              <a:spLocks noChangeArrowheads="1"/>
            </p:cNvSpPr>
            <p:nvPr/>
          </p:nvSpPr>
          <p:spPr bwMode="auto">
            <a:xfrm>
              <a:off x="7169150" y="5137150"/>
              <a:ext cx="228600" cy="381000"/>
            </a:xfrm>
            <a:prstGeom prst="irregularSeal2">
              <a:avLst/>
            </a:prstGeom>
            <a:solidFill>
              <a:srgbClr val="FF3300"/>
            </a:solidFill>
            <a:ln w="9525">
              <a:solidFill>
                <a:schemeClr val="tx1"/>
              </a:solidFill>
              <a:miter lim="800000"/>
              <a:headEnd/>
              <a:tailEnd/>
            </a:ln>
          </p:spPr>
          <p:txBody>
            <a:bodyPr wrap="none" anchor="ctr"/>
            <a:lstStyle/>
            <a:p>
              <a:pPr algn="r" rtl="1"/>
              <a:endParaRPr lang="ar-JO"/>
            </a:p>
          </p:txBody>
        </p:sp>
        <p:sp>
          <p:nvSpPr>
            <p:cNvPr id="25627" name="AutoShape 112"/>
            <p:cNvSpPr>
              <a:spLocks noChangeArrowheads="1"/>
            </p:cNvSpPr>
            <p:nvPr/>
          </p:nvSpPr>
          <p:spPr bwMode="auto">
            <a:xfrm>
              <a:off x="7321550" y="4222750"/>
              <a:ext cx="381000" cy="304800"/>
            </a:xfrm>
            <a:prstGeom prst="irregularSeal1">
              <a:avLst/>
            </a:prstGeom>
            <a:solidFill>
              <a:srgbClr val="FF3300"/>
            </a:solidFill>
            <a:ln w="9525">
              <a:solidFill>
                <a:schemeClr val="tx1"/>
              </a:solidFill>
              <a:miter lim="800000"/>
              <a:headEnd/>
              <a:tailEnd/>
            </a:ln>
          </p:spPr>
          <p:txBody>
            <a:bodyPr wrap="none" anchor="ctr"/>
            <a:lstStyle/>
            <a:p>
              <a:pPr algn="r" rtl="1"/>
              <a:endParaRPr lang="ar-JO"/>
            </a:p>
          </p:txBody>
        </p:sp>
        <p:sp>
          <p:nvSpPr>
            <p:cNvPr id="25628" name="AutoShape 113"/>
            <p:cNvSpPr>
              <a:spLocks noChangeArrowheads="1"/>
            </p:cNvSpPr>
            <p:nvPr/>
          </p:nvSpPr>
          <p:spPr bwMode="auto">
            <a:xfrm>
              <a:off x="5645150" y="5137150"/>
              <a:ext cx="381000" cy="304800"/>
            </a:xfrm>
            <a:prstGeom prst="irregularSeal1">
              <a:avLst/>
            </a:prstGeom>
            <a:solidFill>
              <a:srgbClr val="FF3300"/>
            </a:solidFill>
            <a:ln w="9525">
              <a:solidFill>
                <a:schemeClr val="tx1"/>
              </a:solidFill>
              <a:miter lim="800000"/>
              <a:headEnd/>
              <a:tailEnd/>
            </a:ln>
          </p:spPr>
          <p:txBody>
            <a:bodyPr wrap="none" anchor="ctr"/>
            <a:lstStyle/>
            <a:p>
              <a:pPr algn="r" rtl="1"/>
              <a:endParaRPr lang="ar-JO"/>
            </a:p>
          </p:txBody>
        </p:sp>
        <p:sp>
          <p:nvSpPr>
            <p:cNvPr id="25629" name="AutoShape 115"/>
            <p:cNvSpPr>
              <a:spLocks noChangeArrowheads="1"/>
            </p:cNvSpPr>
            <p:nvPr/>
          </p:nvSpPr>
          <p:spPr bwMode="auto">
            <a:xfrm>
              <a:off x="5797550" y="2774950"/>
              <a:ext cx="381000" cy="304800"/>
            </a:xfrm>
            <a:prstGeom prst="irregularSeal1">
              <a:avLst/>
            </a:prstGeom>
            <a:solidFill>
              <a:srgbClr val="FF3300"/>
            </a:solidFill>
            <a:ln w="9525">
              <a:solidFill>
                <a:schemeClr val="hlink"/>
              </a:solidFill>
              <a:miter lim="800000"/>
              <a:headEnd/>
              <a:tailEnd/>
            </a:ln>
          </p:spPr>
          <p:txBody>
            <a:bodyPr wrap="none" anchor="ctr"/>
            <a:lstStyle/>
            <a:p>
              <a:pPr algn="ctr" rtl="1"/>
              <a:endParaRPr lang="ar-JO">
                <a:solidFill>
                  <a:srgbClr val="FF3300"/>
                </a:solidFill>
              </a:endParaRPr>
            </a:p>
          </p:txBody>
        </p:sp>
        <p:sp>
          <p:nvSpPr>
            <p:cNvPr id="25630" name="AutoShape 116"/>
            <p:cNvSpPr>
              <a:spLocks noChangeArrowheads="1"/>
            </p:cNvSpPr>
            <p:nvPr/>
          </p:nvSpPr>
          <p:spPr bwMode="auto">
            <a:xfrm>
              <a:off x="4349750" y="3155950"/>
              <a:ext cx="381000" cy="304800"/>
            </a:xfrm>
            <a:prstGeom prst="irregularSeal1">
              <a:avLst/>
            </a:prstGeom>
            <a:solidFill>
              <a:srgbClr val="FF3300"/>
            </a:solidFill>
            <a:ln w="9525">
              <a:solidFill>
                <a:schemeClr val="hlink"/>
              </a:solidFill>
              <a:miter lim="800000"/>
              <a:headEnd/>
              <a:tailEnd/>
            </a:ln>
          </p:spPr>
          <p:txBody>
            <a:bodyPr wrap="none" anchor="ctr"/>
            <a:lstStyle/>
            <a:p>
              <a:pPr algn="r" rtl="1"/>
              <a:endParaRPr lang="ar-JO"/>
            </a:p>
          </p:txBody>
        </p:sp>
        <p:grpSp>
          <p:nvGrpSpPr>
            <p:cNvPr id="25631" name="Group 42"/>
            <p:cNvGrpSpPr>
              <a:grpSpLocks/>
            </p:cNvGrpSpPr>
            <p:nvPr/>
          </p:nvGrpSpPr>
          <p:grpSpPr bwMode="auto">
            <a:xfrm>
              <a:off x="4502150" y="3765550"/>
              <a:ext cx="533400" cy="457200"/>
              <a:chOff x="768" y="720"/>
              <a:chExt cx="336" cy="288"/>
            </a:xfrm>
          </p:grpSpPr>
          <p:sp>
            <p:nvSpPr>
              <p:cNvPr id="25672" name="Oval 43"/>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73" name="Oval 44"/>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32" name="Group 81"/>
            <p:cNvGrpSpPr>
              <a:grpSpLocks/>
            </p:cNvGrpSpPr>
            <p:nvPr/>
          </p:nvGrpSpPr>
          <p:grpSpPr bwMode="auto">
            <a:xfrm>
              <a:off x="2444750" y="4222750"/>
              <a:ext cx="533400" cy="457200"/>
              <a:chOff x="768" y="720"/>
              <a:chExt cx="336" cy="288"/>
            </a:xfrm>
          </p:grpSpPr>
          <p:sp>
            <p:nvSpPr>
              <p:cNvPr id="25670" name="Oval 82"/>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71" name="Oval 83"/>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33" name="Group 84"/>
            <p:cNvGrpSpPr>
              <a:grpSpLocks/>
            </p:cNvGrpSpPr>
            <p:nvPr/>
          </p:nvGrpSpPr>
          <p:grpSpPr bwMode="auto">
            <a:xfrm>
              <a:off x="3740150" y="5670550"/>
              <a:ext cx="457200" cy="304800"/>
              <a:chOff x="768" y="720"/>
              <a:chExt cx="336" cy="288"/>
            </a:xfrm>
          </p:grpSpPr>
          <p:sp>
            <p:nvSpPr>
              <p:cNvPr id="25668" name="Oval 85"/>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69" name="Oval 86"/>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34" name="Group 87"/>
            <p:cNvGrpSpPr>
              <a:grpSpLocks/>
            </p:cNvGrpSpPr>
            <p:nvPr/>
          </p:nvGrpSpPr>
          <p:grpSpPr bwMode="auto">
            <a:xfrm>
              <a:off x="3587750" y="4298950"/>
              <a:ext cx="533400" cy="457200"/>
              <a:chOff x="768" y="720"/>
              <a:chExt cx="336" cy="288"/>
            </a:xfrm>
          </p:grpSpPr>
          <p:sp>
            <p:nvSpPr>
              <p:cNvPr id="25666" name="Oval 88"/>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67" name="Oval 89"/>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35" name="Group 90"/>
            <p:cNvGrpSpPr>
              <a:grpSpLocks/>
            </p:cNvGrpSpPr>
            <p:nvPr/>
          </p:nvGrpSpPr>
          <p:grpSpPr bwMode="auto">
            <a:xfrm>
              <a:off x="1682750" y="5213350"/>
              <a:ext cx="533400" cy="457200"/>
              <a:chOff x="768" y="720"/>
              <a:chExt cx="336" cy="288"/>
            </a:xfrm>
          </p:grpSpPr>
          <p:sp>
            <p:nvSpPr>
              <p:cNvPr id="25664" name="Oval 91"/>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65" name="Oval 92"/>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36" name="Group 93"/>
            <p:cNvGrpSpPr>
              <a:grpSpLocks/>
            </p:cNvGrpSpPr>
            <p:nvPr/>
          </p:nvGrpSpPr>
          <p:grpSpPr bwMode="auto">
            <a:xfrm>
              <a:off x="4121150" y="4756150"/>
              <a:ext cx="533400" cy="457200"/>
              <a:chOff x="768" y="720"/>
              <a:chExt cx="336" cy="288"/>
            </a:xfrm>
          </p:grpSpPr>
          <p:sp>
            <p:nvSpPr>
              <p:cNvPr id="25662" name="Oval 94"/>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63" name="Oval 95"/>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37" name="Group 96"/>
            <p:cNvGrpSpPr>
              <a:grpSpLocks/>
            </p:cNvGrpSpPr>
            <p:nvPr/>
          </p:nvGrpSpPr>
          <p:grpSpPr bwMode="auto">
            <a:xfrm>
              <a:off x="2901950" y="5746750"/>
              <a:ext cx="533400" cy="457200"/>
              <a:chOff x="768" y="720"/>
              <a:chExt cx="336" cy="288"/>
            </a:xfrm>
          </p:grpSpPr>
          <p:sp>
            <p:nvSpPr>
              <p:cNvPr id="25660" name="Oval 97"/>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61" name="Oval 98"/>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38" name="Group 99"/>
            <p:cNvGrpSpPr>
              <a:grpSpLocks/>
            </p:cNvGrpSpPr>
            <p:nvPr/>
          </p:nvGrpSpPr>
          <p:grpSpPr bwMode="auto">
            <a:xfrm>
              <a:off x="3511550" y="6356350"/>
              <a:ext cx="533400" cy="457200"/>
              <a:chOff x="768" y="720"/>
              <a:chExt cx="336" cy="288"/>
            </a:xfrm>
          </p:grpSpPr>
          <p:sp>
            <p:nvSpPr>
              <p:cNvPr id="25658" name="Oval 100"/>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59" name="Oval 101"/>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39" name="Group 102"/>
            <p:cNvGrpSpPr>
              <a:grpSpLocks/>
            </p:cNvGrpSpPr>
            <p:nvPr/>
          </p:nvGrpSpPr>
          <p:grpSpPr bwMode="auto">
            <a:xfrm>
              <a:off x="2063750" y="5975350"/>
              <a:ext cx="533400" cy="457200"/>
              <a:chOff x="768" y="720"/>
              <a:chExt cx="336" cy="288"/>
            </a:xfrm>
          </p:grpSpPr>
          <p:sp>
            <p:nvSpPr>
              <p:cNvPr id="25656" name="Oval 103"/>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57" name="Oval 104"/>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40" name="Group 105"/>
            <p:cNvGrpSpPr>
              <a:grpSpLocks/>
            </p:cNvGrpSpPr>
            <p:nvPr/>
          </p:nvGrpSpPr>
          <p:grpSpPr bwMode="auto">
            <a:xfrm>
              <a:off x="3359150" y="4984750"/>
              <a:ext cx="457200" cy="304800"/>
              <a:chOff x="768" y="720"/>
              <a:chExt cx="336" cy="288"/>
            </a:xfrm>
          </p:grpSpPr>
          <p:sp>
            <p:nvSpPr>
              <p:cNvPr id="25654" name="Oval 106"/>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55" name="Oval 107"/>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grpSp>
          <p:nvGrpSpPr>
            <p:cNvPr id="25641" name="Group 108"/>
            <p:cNvGrpSpPr>
              <a:grpSpLocks/>
            </p:cNvGrpSpPr>
            <p:nvPr/>
          </p:nvGrpSpPr>
          <p:grpSpPr bwMode="auto">
            <a:xfrm>
              <a:off x="2444750" y="5365750"/>
              <a:ext cx="457200" cy="304800"/>
              <a:chOff x="768" y="720"/>
              <a:chExt cx="336" cy="288"/>
            </a:xfrm>
          </p:grpSpPr>
          <p:sp>
            <p:nvSpPr>
              <p:cNvPr id="25652" name="Oval 109"/>
              <p:cNvSpPr>
                <a:spLocks noChangeArrowheads="1"/>
              </p:cNvSpPr>
              <p:nvPr/>
            </p:nvSpPr>
            <p:spPr bwMode="auto">
              <a:xfrm>
                <a:off x="768" y="720"/>
                <a:ext cx="336" cy="288"/>
              </a:xfrm>
              <a:prstGeom prst="ellipse">
                <a:avLst/>
              </a:prstGeom>
              <a:noFill/>
              <a:ln w="9525">
                <a:solidFill>
                  <a:schemeClr val="tx1"/>
                </a:solidFill>
                <a:round/>
                <a:headEnd/>
                <a:tailEnd/>
              </a:ln>
            </p:spPr>
            <p:txBody>
              <a:bodyPr wrap="none" anchor="ctr"/>
              <a:lstStyle/>
              <a:p>
                <a:pPr algn="r" rtl="1"/>
                <a:endParaRPr lang="ar-JO"/>
              </a:p>
            </p:txBody>
          </p:sp>
          <p:sp>
            <p:nvSpPr>
              <p:cNvPr id="25653" name="Oval 110"/>
              <p:cNvSpPr>
                <a:spLocks noChangeArrowheads="1"/>
              </p:cNvSpPr>
              <p:nvPr/>
            </p:nvSpPr>
            <p:spPr bwMode="auto">
              <a:xfrm>
                <a:off x="864" y="816"/>
                <a:ext cx="96" cy="96"/>
              </a:xfrm>
              <a:prstGeom prst="ellipse">
                <a:avLst/>
              </a:prstGeom>
              <a:solidFill>
                <a:schemeClr val="accent1"/>
              </a:solidFill>
              <a:ln w="9525">
                <a:solidFill>
                  <a:schemeClr val="tx1"/>
                </a:solidFill>
                <a:round/>
                <a:headEnd/>
                <a:tailEnd/>
              </a:ln>
            </p:spPr>
            <p:txBody>
              <a:bodyPr wrap="none" anchor="ctr"/>
              <a:lstStyle/>
              <a:p>
                <a:pPr algn="r" rtl="1"/>
                <a:endParaRPr lang="ar-JO"/>
              </a:p>
            </p:txBody>
          </p:sp>
        </p:grpSp>
        <p:sp>
          <p:nvSpPr>
            <p:cNvPr id="25642" name="AutoShape 114"/>
            <p:cNvSpPr>
              <a:spLocks noChangeArrowheads="1"/>
            </p:cNvSpPr>
            <p:nvPr/>
          </p:nvSpPr>
          <p:spPr bwMode="auto">
            <a:xfrm>
              <a:off x="3130550" y="5365750"/>
              <a:ext cx="381000" cy="304800"/>
            </a:xfrm>
            <a:prstGeom prst="irregularSeal1">
              <a:avLst/>
            </a:prstGeom>
            <a:solidFill>
              <a:srgbClr val="FF3300"/>
            </a:solidFill>
            <a:ln w="9525">
              <a:solidFill>
                <a:schemeClr val="tx1"/>
              </a:solidFill>
              <a:miter lim="800000"/>
              <a:headEnd/>
              <a:tailEnd/>
            </a:ln>
          </p:spPr>
          <p:txBody>
            <a:bodyPr wrap="none" anchor="ctr"/>
            <a:lstStyle/>
            <a:p>
              <a:pPr algn="r" rtl="1"/>
              <a:endParaRPr lang="ar-JO"/>
            </a:p>
          </p:txBody>
        </p:sp>
        <p:sp>
          <p:nvSpPr>
            <p:cNvPr id="25643" name="AutoShape 117"/>
            <p:cNvSpPr>
              <a:spLocks noChangeArrowheads="1"/>
            </p:cNvSpPr>
            <p:nvPr/>
          </p:nvSpPr>
          <p:spPr bwMode="auto">
            <a:xfrm>
              <a:off x="4273550" y="4375150"/>
              <a:ext cx="381000" cy="304800"/>
            </a:xfrm>
            <a:prstGeom prst="irregularSeal1">
              <a:avLst/>
            </a:prstGeom>
            <a:solidFill>
              <a:srgbClr val="FF3300"/>
            </a:solidFill>
            <a:ln w="9525">
              <a:solidFill>
                <a:schemeClr val="hlink"/>
              </a:solidFill>
              <a:miter lim="800000"/>
              <a:headEnd/>
              <a:tailEnd/>
            </a:ln>
          </p:spPr>
          <p:txBody>
            <a:bodyPr wrap="none" anchor="ctr"/>
            <a:lstStyle/>
            <a:p>
              <a:pPr algn="r" rtl="1"/>
              <a:endParaRPr lang="ar-JO"/>
            </a:p>
          </p:txBody>
        </p:sp>
        <p:sp>
          <p:nvSpPr>
            <p:cNvPr id="25645" name="Line 122"/>
            <p:cNvSpPr>
              <a:spLocks noChangeShapeType="1"/>
            </p:cNvSpPr>
            <p:nvPr/>
          </p:nvSpPr>
          <p:spPr bwMode="auto">
            <a:xfrm flipH="1" flipV="1">
              <a:off x="1377950" y="2393950"/>
              <a:ext cx="381000" cy="152400"/>
            </a:xfrm>
            <a:prstGeom prst="line">
              <a:avLst/>
            </a:prstGeom>
            <a:noFill/>
            <a:ln w="76200">
              <a:solidFill>
                <a:schemeClr val="hlink"/>
              </a:solidFill>
              <a:round/>
              <a:headEnd/>
              <a:tailEnd type="triangle" w="med" len="med"/>
            </a:ln>
          </p:spPr>
          <p:txBody>
            <a:bodyPr/>
            <a:lstStyle/>
            <a:p>
              <a:endParaRPr lang="en-US"/>
            </a:p>
          </p:txBody>
        </p:sp>
        <p:sp>
          <p:nvSpPr>
            <p:cNvPr id="25646" name="Line 123"/>
            <p:cNvSpPr>
              <a:spLocks noChangeShapeType="1"/>
            </p:cNvSpPr>
            <p:nvPr/>
          </p:nvSpPr>
          <p:spPr bwMode="auto">
            <a:xfrm>
              <a:off x="2901950" y="2165350"/>
              <a:ext cx="0" cy="304800"/>
            </a:xfrm>
            <a:prstGeom prst="line">
              <a:avLst/>
            </a:prstGeom>
            <a:noFill/>
            <a:ln w="76200">
              <a:solidFill>
                <a:schemeClr val="hlink"/>
              </a:solidFill>
              <a:round/>
              <a:headEnd/>
              <a:tailEnd type="triangle" w="med" len="med"/>
            </a:ln>
          </p:spPr>
          <p:txBody>
            <a:bodyPr/>
            <a:lstStyle/>
            <a:p>
              <a:endParaRPr lang="en-US"/>
            </a:p>
          </p:txBody>
        </p:sp>
        <p:sp>
          <p:nvSpPr>
            <p:cNvPr id="25647" name="Line 124"/>
            <p:cNvSpPr>
              <a:spLocks noChangeShapeType="1"/>
            </p:cNvSpPr>
            <p:nvPr/>
          </p:nvSpPr>
          <p:spPr bwMode="auto">
            <a:xfrm flipV="1">
              <a:off x="5187950" y="2927350"/>
              <a:ext cx="152400" cy="304800"/>
            </a:xfrm>
            <a:prstGeom prst="line">
              <a:avLst/>
            </a:prstGeom>
            <a:noFill/>
            <a:ln w="76200">
              <a:solidFill>
                <a:schemeClr val="hlink"/>
              </a:solidFill>
              <a:round/>
              <a:headEnd/>
              <a:tailEnd type="triangle" w="med" len="med"/>
            </a:ln>
          </p:spPr>
          <p:txBody>
            <a:bodyPr/>
            <a:lstStyle/>
            <a:p>
              <a:endParaRPr lang="en-US"/>
            </a:p>
          </p:txBody>
        </p:sp>
        <p:sp>
          <p:nvSpPr>
            <p:cNvPr id="25648" name="Line 125"/>
            <p:cNvSpPr>
              <a:spLocks noChangeShapeType="1"/>
            </p:cNvSpPr>
            <p:nvPr/>
          </p:nvSpPr>
          <p:spPr bwMode="auto">
            <a:xfrm flipH="1">
              <a:off x="5340350" y="5670550"/>
              <a:ext cx="381000" cy="76200"/>
            </a:xfrm>
            <a:prstGeom prst="line">
              <a:avLst/>
            </a:prstGeom>
            <a:noFill/>
            <a:ln w="76200">
              <a:solidFill>
                <a:schemeClr val="hlink"/>
              </a:solidFill>
              <a:round/>
              <a:headEnd/>
              <a:tailEnd type="triangle" w="med" len="med"/>
            </a:ln>
          </p:spPr>
          <p:txBody>
            <a:bodyPr/>
            <a:lstStyle/>
            <a:p>
              <a:endParaRPr lang="en-US"/>
            </a:p>
          </p:txBody>
        </p:sp>
        <p:sp>
          <p:nvSpPr>
            <p:cNvPr id="25649" name="Text Box 126"/>
            <p:cNvSpPr txBox="1">
              <a:spLocks noChangeArrowheads="1"/>
            </p:cNvSpPr>
            <p:nvPr/>
          </p:nvSpPr>
          <p:spPr bwMode="auto">
            <a:xfrm>
              <a:off x="1971675" y="1452563"/>
              <a:ext cx="336550" cy="366712"/>
            </a:xfrm>
            <a:prstGeom prst="rect">
              <a:avLst/>
            </a:prstGeom>
            <a:noFill/>
            <a:ln w="9525">
              <a:noFill/>
              <a:miter lim="800000"/>
              <a:headEnd/>
              <a:tailEnd/>
            </a:ln>
          </p:spPr>
          <p:txBody>
            <a:bodyPr wrap="none">
              <a:spAutoFit/>
            </a:bodyPr>
            <a:lstStyle/>
            <a:p>
              <a:pPr algn="r" rtl="1"/>
              <a:r>
                <a:rPr lang="en-US"/>
                <a:t>+</a:t>
              </a:r>
            </a:p>
          </p:txBody>
        </p:sp>
        <p:sp>
          <p:nvSpPr>
            <p:cNvPr id="25650" name="Text Box 127"/>
            <p:cNvSpPr txBox="1">
              <a:spLocks noChangeArrowheads="1"/>
            </p:cNvSpPr>
            <p:nvPr/>
          </p:nvSpPr>
          <p:spPr bwMode="auto">
            <a:xfrm>
              <a:off x="2795588" y="1341438"/>
              <a:ext cx="336550" cy="366712"/>
            </a:xfrm>
            <a:prstGeom prst="rect">
              <a:avLst/>
            </a:prstGeom>
            <a:noFill/>
            <a:ln w="9525">
              <a:noFill/>
              <a:miter lim="800000"/>
              <a:headEnd/>
              <a:tailEnd/>
            </a:ln>
          </p:spPr>
          <p:txBody>
            <a:bodyPr wrap="none">
              <a:spAutoFit/>
            </a:bodyPr>
            <a:lstStyle/>
            <a:p>
              <a:pPr algn="r" rtl="1"/>
              <a:r>
                <a:rPr lang="en-US"/>
                <a:t>+</a:t>
              </a:r>
            </a:p>
          </p:txBody>
        </p:sp>
        <p:sp>
          <p:nvSpPr>
            <p:cNvPr id="25651" name="Text Box 128"/>
            <p:cNvSpPr txBox="1">
              <a:spLocks noChangeArrowheads="1"/>
            </p:cNvSpPr>
            <p:nvPr/>
          </p:nvSpPr>
          <p:spPr bwMode="auto">
            <a:xfrm>
              <a:off x="2352675" y="2443163"/>
              <a:ext cx="336550" cy="366712"/>
            </a:xfrm>
            <a:prstGeom prst="rect">
              <a:avLst/>
            </a:prstGeom>
            <a:noFill/>
            <a:ln w="9525">
              <a:noFill/>
              <a:miter lim="800000"/>
              <a:headEnd/>
              <a:tailEnd/>
            </a:ln>
          </p:spPr>
          <p:txBody>
            <a:bodyPr wrap="none">
              <a:spAutoFit/>
            </a:bodyPr>
            <a:lstStyle/>
            <a:p>
              <a:pPr algn="r" rtl="1"/>
              <a:r>
                <a:rPr lang="en-US"/>
                <a:t>+</a:t>
              </a:r>
            </a:p>
          </p:txBody>
        </p:sp>
        <p:sp>
          <p:nvSpPr>
            <p:cNvPr id="25719" name="Line 125"/>
            <p:cNvSpPr>
              <a:spLocks noChangeShapeType="1"/>
            </p:cNvSpPr>
            <p:nvPr/>
          </p:nvSpPr>
          <p:spPr bwMode="auto">
            <a:xfrm flipH="1">
              <a:off x="6483350" y="5434013"/>
              <a:ext cx="381000" cy="76200"/>
            </a:xfrm>
            <a:prstGeom prst="line">
              <a:avLst/>
            </a:prstGeom>
            <a:noFill/>
            <a:ln w="76200">
              <a:solidFill>
                <a:schemeClr val="hlink"/>
              </a:solidFill>
              <a:round/>
              <a:headEnd/>
              <a:tailEnd type="triangle" w="med" len="med"/>
            </a:ln>
          </p:spPr>
          <p:txBody>
            <a:bodyPr/>
            <a:lstStyle/>
            <a:p>
              <a:endParaRPr lang="en-US"/>
            </a:p>
          </p:txBody>
        </p:sp>
        <p:sp>
          <p:nvSpPr>
            <p:cNvPr id="25720" name="Line 125"/>
            <p:cNvSpPr>
              <a:spLocks noChangeShapeType="1"/>
            </p:cNvSpPr>
            <p:nvPr/>
          </p:nvSpPr>
          <p:spPr bwMode="auto">
            <a:xfrm flipH="1">
              <a:off x="4251325" y="5218113"/>
              <a:ext cx="93663" cy="360362"/>
            </a:xfrm>
            <a:prstGeom prst="line">
              <a:avLst/>
            </a:prstGeom>
            <a:noFill/>
            <a:ln w="76200">
              <a:solidFill>
                <a:schemeClr val="hlink"/>
              </a:solidFill>
              <a:round/>
              <a:headEnd/>
              <a:tailEnd type="triangle" w="med" len="med"/>
            </a:ln>
          </p:spPr>
          <p:txBody>
            <a:bodyPr/>
            <a:lstStyle/>
            <a:p>
              <a:endParaRPr lang="en-US"/>
            </a:p>
          </p:txBody>
        </p:sp>
        <p:sp>
          <p:nvSpPr>
            <p:cNvPr id="25721" name="Line 125"/>
            <p:cNvSpPr>
              <a:spLocks noChangeShapeType="1"/>
            </p:cNvSpPr>
            <p:nvPr/>
          </p:nvSpPr>
          <p:spPr bwMode="auto">
            <a:xfrm flipV="1">
              <a:off x="4035425" y="5434013"/>
              <a:ext cx="71438" cy="360362"/>
            </a:xfrm>
            <a:prstGeom prst="line">
              <a:avLst/>
            </a:prstGeom>
            <a:noFill/>
            <a:ln w="76200">
              <a:solidFill>
                <a:schemeClr val="hlink"/>
              </a:solidFill>
              <a:round/>
              <a:headEnd/>
              <a:tailEnd type="triangle" w="med" len="med"/>
            </a:ln>
          </p:spPr>
          <p:txBody>
            <a:bodyPr/>
            <a:lstStyle/>
            <a:p>
              <a:endParaRPr lang="en-US"/>
            </a:p>
          </p:txBody>
        </p:sp>
        <p:sp>
          <p:nvSpPr>
            <p:cNvPr id="25722" name="Text Box 128"/>
            <p:cNvSpPr txBox="1">
              <a:spLocks noChangeArrowheads="1"/>
            </p:cNvSpPr>
            <p:nvPr/>
          </p:nvSpPr>
          <p:spPr bwMode="auto">
            <a:xfrm>
              <a:off x="4395788" y="5218113"/>
              <a:ext cx="336550" cy="366712"/>
            </a:xfrm>
            <a:prstGeom prst="rect">
              <a:avLst/>
            </a:prstGeom>
            <a:noFill/>
            <a:ln w="9525">
              <a:noFill/>
              <a:miter lim="800000"/>
              <a:headEnd/>
              <a:tailEnd/>
            </a:ln>
          </p:spPr>
          <p:txBody>
            <a:bodyPr wrap="none">
              <a:spAutoFit/>
            </a:bodyPr>
            <a:lstStyle/>
            <a:p>
              <a:pPr algn="r" rtl="1"/>
              <a:r>
                <a:rPr lang="en-US"/>
                <a:t>+</a:t>
              </a:r>
            </a:p>
          </p:txBody>
        </p:sp>
        <p:sp>
          <p:nvSpPr>
            <p:cNvPr id="25723" name="Text Box 128"/>
            <p:cNvSpPr txBox="1">
              <a:spLocks noChangeArrowheads="1"/>
            </p:cNvSpPr>
            <p:nvPr/>
          </p:nvSpPr>
          <p:spPr bwMode="auto">
            <a:xfrm>
              <a:off x="4251325" y="5434013"/>
              <a:ext cx="298450" cy="366712"/>
            </a:xfrm>
            <a:prstGeom prst="rect">
              <a:avLst/>
            </a:prstGeom>
            <a:noFill/>
            <a:ln w="9525">
              <a:noFill/>
              <a:miter lim="800000"/>
              <a:headEnd/>
              <a:tailEnd/>
            </a:ln>
          </p:spPr>
          <p:txBody>
            <a:bodyPr wrap="none">
              <a:spAutoFit/>
            </a:bodyPr>
            <a:lstStyle/>
            <a:p>
              <a:pPr algn="r" rtl="1"/>
              <a:r>
                <a:rPr lang="en-US"/>
                <a:t>_</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301"/>
          <p:cNvGrpSpPr>
            <a:grpSpLocks/>
          </p:cNvGrpSpPr>
          <p:nvPr/>
        </p:nvGrpSpPr>
        <p:grpSpPr bwMode="auto">
          <a:xfrm>
            <a:off x="152400" y="110490"/>
            <a:ext cx="8839200" cy="6584950"/>
            <a:chOff x="96" y="76"/>
            <a:chExt cx="5568" cy="4148"/>
          </a:xfrm>
        </p:grpSpPr>
        <p:graphicFrame>
          <p:nvGraphicFramePr>
            <p:cNvPr id="1026" name="Object 5"/>
            <p:cNvGraphicFramePr>
              <a:graphicFrameLocks noChangeAspect="1"/>
            </p:cNvGraphicFramePr>
            <p:nvPr/>
          </p:nvGraphicFramePr>
          <p:xfrm>
            <a:off x="2208" y="912"/>
            <a:ext cx="1463" cy="2949"/>
          </p:xfrm>
          <a:graphic>
            <a:graphicData uri="http://schemas.openxmlformats.org/presentationml/2006/ole">
              <mc:AlternateContent xmlns:mc="http://schemas.openxmlformats.org/markup-compatibility/2006">
                <mc:Choice xmlns:v="urn:schemas-microsoft-com:vml" Requires="v">
                  <p:oleObj spid="_x0000_s1076" name="Bitmap Image" r:id="rId3" imgW="1848108" imgH="3723810" progId="PBrush">
                    <p:embed/>
                  </p:oleObj>
                </mc:Choice>
                <mc:Fallback>
                  <p:oleObj name="Bitmap Image" r:id="rId3" imgW="1848108" imgH="3723810" progId="PBrus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912"/>
                          <a:ext cx="1463" cy="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Oval 6"/>
            <p:cNvSpPr>
              <a:spLocks noChangeArrowheads="1"/>
            </p:cNvSpPr>
            <p:nvPr/>
          </p:nvSpPr>
          <p:spPr bwMode="auto">
            <a:xfrm>
              <a:off x="3744" y="153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29" name="Oval 7"/>
            <p:cNvSpPr>
              <a:spLocks noChangeArrowheads="1"/>
            </p:cNvSpPr>
            <p:nvPr/>
          </p:nvSpPr>
          <p:spPr bwMode="auto">
            <a:xfrm>
              <a:off x="3744" y="158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30" name="Oval 8"/>
            <p:cNvSpPr>
              <a:spLocks noChangeArrowheads="1"/>
            </p:cNvSpPr>
            <p:nvPr/>
          </p:nvSpPr>
          <p:spPr bwMode="auto">
            <a:xfrm>
              <a:off x="3744" y="168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31" name="Oval 9"/>
            <p:cNvSpPr>
              <a:spLocks noChangeArrowheads="1"/>
            </p:cNvSpPr>
            <p:nvPr/>
          </p:nvSpPr>
          <p:spPr bwMode="auto">
            <a:xfrm>
              <a:off x="3744" y="177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32" name="Oval 10"/>
            <p:cNvSpPr>
              <a:spLocks noChangeArrowheads="1"/>
            </p:cNvSpPr>
            <p:nvPr/>
          </p:nvSpPr>
          <p:spPr bwMode="auto">
            <a:xfrm>
              <a:off x="3984" y="211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33" name="Oval 11"/>
            <p:cNvSpPr>
              <a:spLocks noChangeArrowheads="1"/>
            </p:cNvSpPr>
            <p:nvPr/>
          </p:nvSpPr>
          <p:spPr bwMode="auto">
            <a:xfrm>
              <a:off x="3696" y="216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34" name="Oval 12"/>
            <p:cNvSpPr>
              <a:spLocks noChangeArrowheads="1"/>
            </p:cNvSpPr>
            <p:nvPr/>
          </p:nvSpPr>
          <p:spPr bwMode="auto">
            <a:xfrm>
              <a:off x="3648" y="244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35" name="Oval 13"/>
            <p:cNvSpPr>
              <a:spLocks noChangeArrowheads="1"/>
            </p:cNvSpPr>
            <p:nvPr/>
          </p:nvSpPr>
          <p:spPr bwMode="auto">
            <a:xfrm>
              <a:off x="3744" y="264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36" name="Oval 14"/>
            <p:cNvSpPr>
              <a:spLocks noChangeArrowheads="1"/>
            </p:cNvSpPr>
            <p:nvPr/>
          </p:nvSpPr>
          <p:spPr bwMode="auto">
            <a:xfrm>
              <a:off x="3840" y="163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37" name="Oval 15"/>
            <p:cNvSpPr>
              <a:spLocks noChangeArrowheads="1"/>
            </p:cNvSpPr>
            <p:nvPr/>
          </p:nvSpPr>
          <p:spPr bwMode="auto">
            <a:xfrm>
              <a:off x="3840" y="168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38" name="Oval 16"/>
            <p:cNvSpPr>
              <a:spLocks noChangeArrowheads="1"/>
            </p:cNvSpPr>
            <p:nvPr/>
          </p:nvSpPr>
          <p:spPr bwMode="auto">
            <a:xfrm>
              <a:off x="3888" y="196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39" name="Oval 17"/>
            <p:cNvSpPr>
              <a:spLocks noChangeArrowheads="1"/>
            </p:cNvSpPr>
            <p:nvPr/>
          </p:nvSpPr>
          <p:spPr bwMode="auto">
            <a:xfrm>
              <a:off x="3840" y="187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40" name="Oval 18"/>
            <p:cNvSpPr>
              <a:spLocks noChangeArrowheads="1"/>
            </p:cNvSpPr>
            <p:nvPr/>
          </p:nvSpPr>
          <p:spPr bwMode="auto">
            <a:xfrm>
              <a:off x="3840" y="206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41" name="Oval 19"/>
            <p:cNvSpPr>
              <a:spLocks noChangeArrowheads="1"/>
            </p:cNvSpPr>
            <p:nvPr/>
          </p:nvSpPr>
          <p:spPr bwMode="auto">
            <a:xfrm>
              <a:off x="3744" y="278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42" name="Oval 20"/>
            <p:cNvSpPr>
              <a:spLocks noChangeArrowheads="1"/>
            </p:cNvSpPr>
            <p:nvPr/>
          </p:nvSpPr>
          <p:spPr bwMode="auto">
            <a:xfrm>
              <a:off x="3744" y="288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43" name="Oval 21"/>
            <p:cNvSpPr>
              <a:spLocks noChangeArrowheads="1"/>
            </p:cNvSpPr>
            <p:nvPr/>
          </p:nvSpPr>
          <p:spPr bwMode="auto">
            <a:xfrm>
              <a:off x="3888" y="230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44" name="Oval 22"/>
            <p:cNvSpPr>
              <a:spLocks noChangeArrowheads="1"/>
            </p:cNvSpPr>
            <p:nvPr/>
          </p:nvSpPr>
          <p:spPr bwMode="auto">
            <a:xfrm>
              <a:off x="3744" y="192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45" name="Oval 23"/>
            <p:cNvSpPr>
              <a:spLocks noChangeArrowheads="1"/>
            </p:cNvSpPr>
            <p:nvPr/>
          </p:nvSpPr>
          <p:spPr bwMode="auto">
            <a:xfrm>
              <a:off x="3744" y="196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46" name="Oval 24"/>
            <p:cNvSpPr>
              <a:spLocks noChangeArrowheads="1"/>
            </p:cNvSpPr>
            <p:nvPr/>
          </p:nvSpPr>
          <p:spPr bwMode="auto">
            <a:xfrm>
              <a:off x="3744" y="206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47" name="Oval 25"/>
            <p:cNvSpPr>
              <a:spLocks noChangeArrowheads="1"/>
            </p:cNvSpPr>
            <p:nvPr/>
          </p:nvSpPr>
          <p:spPr bwMode="auto">
            <a:xfrm>
              <a:off x="4032" y="201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48" name="Oval 26"/>
            <p:cNvSpPr>
              <a:spLocks noChangeArrowheads="1"/>
            </p:cNvSpPr>
            <p:nvPr/>
          </p:nvSpPr>
          <p:spPr bwMode="auto">
            <a:xfrm>
              <a:off x="3504" y="2160"/>
              <a:ext cx="288" cy="288"/>
            </a:xfrm>
            <a:prstGeom prst="ellipse">
              <a:avLst/>
            </a:prstGeom>
            <a:solidFill>
              <a:srgbClr val="FF3300"/>
            </a:solidFill>
            <a:ln w="9525">
              <a:solidFill>
                <a:schemeClr val="tx1"/>
              </a:solidFill>
              <a:round/>
              <a:headEnd/>
              <a:tailEnd/>
            </a:ln>
          </p:spPr>
          <p:txBody>
            <a:bodyPr wrap="none" anchor="ctr"/>
            <a:lstStyle/>
            <a:p>
              <a:pPr algn="r" rtl="1"/>
              <a:endParaRPr lang="ar-JO"/>
            </a:p>
          </p:txBody>
        </p:sp>
        <p:sp>
          <p:nvSpPr>
            <p:cNvPr id="1049" name="Oval 27"/>
            <p:cNvSpPr>
              <a:spLocks noChangeArrowheads="1"/>
            </p:cNvSpPr>
            <p:nvPr/>
          </p:nvSpPr>
          <p:spPr bwMode="auto">
            <a:xfrm>
              <a:off x="3696" y="244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50" name="Oval 28"/>
            <p:cNvSpPr>
              <a:spLocks noChangeArrowheads="1"/>
            </p:cNvSpPr>
            <p:nvPr/>
          </p:nvSpPr>
          <p:spPr bwMode="auto">
            <a:xfrm>
              <a:off x="3840" y="235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51" name="Oval 29"/>
            <p:cNvSpPr>
              <a:spLocks noChangeArrowheads="1"/>
            </p:cNvSpPr>
            <p:nvPr/>
          </p:nvSpPr>
          <p:spPr bwMode="auto">
            <a:xfrm>
              <a:off x="3792" y="225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52" name="Oval 30"/>
            <p:cNvSpPr>
              <a:spLocks noChangeArrowheads="1"/>
            </p:cNvSpPr>
            <p:nvPr/>
          </p:nvSpPr>
          <p:spPr bwMode="auto">
            <a:xfrm>
              <a:off x="3792" y="216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53" name="Oval 31"/>
            <p:cNvSpPr>
              <a:spLocks noChangeArrowheads="1"/>
            </p:cNvSpPr>
            <p:nvPr/>
          </p:nvSpPr>
          <p:spPr bwMode="auto">
            <a:xfrm>
              <a:off x="3792" y="235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54" name="Oval 32"/>
            <p:cNvSpPr>
              <a:spLocks noChangeArrowheads="1"/>
            </p:cNvSpPr>
            <p:nvPr/>
          </p:nvSpPr>
          <p:spPr bwMode="auto">
            <a:xfrm>
              <a:off x="3744" y="240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55" name="Oval 33"/>
            <p:cNvSpPr>
              <a:spLocks noChangeArrowheads="1"/>
            </p:cNvSpPr>
            <p:nvPr/>
          </p:nvSpPr>
          <p:spPr bwMode="auto">
            <a:xfrm>
              <a:off x="4080" y="153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56" name="Oval 34"/>
            <p:cNvSpPr>
              <a:spLocks noChangeArrowheads="1"/>
            </p:cNvSpPr>
            <p:nvPr/>
          </p:nvSpPr>
          <p:spPr bwMode="auto">
            <a:xfrm>
              <a:off x="4080" y="158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57" name="Oval 35"/>
            <p:cNvSpPr>
              <a:spLocks noChangeArrowheads="1"/>
            </p:cNvSpPr>
            <p:nvPr/>
          </p:nvSpPr>
          <p:spPr bwMode="auto">
            <a:xfrm>
              <a:off x="4080" y="168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58" name="Oval 36"/>
            <p:cNvSpPr>
              <a:spLocks noChangeArrowheads="1"/>
            </p:cNvSpPr>
            <p:nvPr/>
          </p:nvSpPr>
          <p:spPr bwMode="auto">
            <a:xfrm>
              <a:off x="3936" y="158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59" name="Oval 37"/>
            <p:cNvSpPr>
              <a:spLocks noChangeArrowheads="1"/>
            </p:cNvSpPr>
            <p:nvPr/>
          </p:nvSpPr>
          <p:spPr bwMode="auto">
            <a:xfrm>
              <a:off x="4176" y="163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60" name="Oval 38"/>
            <p:cNvSpPr>
              <a:spLocks noChangeArrowheads="1"/>
            </p:cNvSpPr>
            <p:nvPr/>
          </p:nvSpPr>
          <p:spPr bwMode="auto">
            <a:xfrm>
              <a:off x="3936" y="187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61" name="Oval 39"/>
            <p:cNvSpPr>
              <a:spLocks noChangeArrowheads="1"/>
            </p:cNvSpPr>
            <p:nvPr/>
          </p:nvSpPr>
          <p:spPr bwMode="auto">
            <a:xfrm>
              <a:off x="4224" y="196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62" name="Oval 40"/>
            <p:cNvSpPr>
              <a:spLocks noChangeArrowheads="1"/>
            </p:cNvSpPr>
            <p:nvPr/>
          </p:nvSpPr>
          <p:spPr bwMode="auto">
            <a:xfrm>
              <a:off x="4176" y="187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63" name="Oval 41"/>
            <p:cNvSpPr>
              <a:spLocks noChangeArrowheads="1"/>
            </p:cNvSpPr>
            <p:nvPr/>
          </p:nvSpPr>
          <p:spPr bwMode="auto">
            <a:xfrm>
              <a:off x="3648" y="206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64" name="Oval 42"/>
            <p:cNvSpPr>
              <a:spLocks noChangeArrowheads="1"/>
            </p:cNvSpPr>
            <p:nvPr/>
          </p:nvSpPr>
          <p:spPr bwMode="auto">
            <a:xfrm>
              <a:off x="4080" y="192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65" name="Oval 43"/>
            <p:cNvSpPr>
              <a:spLocks noChangeArrowheads="1"/>
            </p:cNvSpPr>
            <p:nvPr/>
          </p:nvSpPr>
          <p:spPr bwMode="auto">
            <a:xfrm>
              <a:off x="4080" y="196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66" name="Oval 44"/>
            <p:cNvSpPr>
              <a:spLocks noChangeArrowheads="1"/>
            </p:cNvSpPr>
            <p:nvPr/>
          </p:nvSpPr>
          <p:spPr bwMode="auto">
            <a:xfrm>
              <a:off x="4080" y="206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67" name="Oval 45"/>
            <p:cNvSpPr>
              <a:spLocks noChangeArrowheads="1"/>
            </p:cNvSpPr>
            <p:nvPr/>
          </p:nvSpPr>
          <p:spPr bwMode="auto">
            <a:xfrm>
              <a:off x="3888" y="220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68" name="Oval 46"/>
            <p:cNvSpPr>
              <a:spLocks noChangeArrowheads="1"/>
            </p:cNvSpPr>
            <p:nvPr/>
          </p:nvSpPr>
          <p:spPr bwMode="auto">
            <a:xfrm>
              <a:off x="3984" y="172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69" name="Oval 47"/>
            <p:cNvSpPr>
              <a:spLocks noChangeArrowheads="1"/>
            </p:cNvSpPr>
            <p:nvPr/>
          </p:nvSpPr>
          <p:spPr bwMode="auto">
            <a:xfrm>
              <a:off x="3936" y="249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70" name="Oval 48"/>
            <p:cNvSpPr>
              <a:spLocks noChangeArrowheads="1"/>
            </p:cNvSpPr>
            <p:nvPr/>
          </p:nvSpPr>
          <p:spPr bwMode="auto">
            <a:xfrm>
              <a:off x="3840" y="244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71" name="Oval 49"/>
            <p:cNvSpPr>
              <a:spLocks noChangeArrowheads="1"/>
            </p:cNvSpPr>
            <p:nvPr/>
          </p:nvSpPr>
          <p:spPr bwMode="auto">
            <a:xfrm>
              <a:off x="3936" y="264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72" name="Oval 50"/>
            <p:cNvSpPr>
              <a:spLocks noChangeArrowheads="1"/>
            </p:cNvSpPr>
            <p:nvPr/>
          </p:nvSpPr>
          <p:spPr bwMode="auto">
            <a:xfrm>
              <a:off x="3792" y="254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73" name="Oval 51"/>
            <p:cNvSpPr>
              <a:spLocks noChangeArrowheads="1"/>
            </p:cNvSpPr>
            <p:nvPr/>
          </p:nvSpPr>
          <p:spPr bwMode="auto">
            <a:xfrm>
              <a:off x="3744" y="249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74" name="Oval 52"/>
            <p:cNvSpPr>
              <a:spLocks noChangeArrowheads="1"/>
            </p:cNvSpPr>
            <p:nvPr/>
          </p:nvSpPr>
          <p:spPr bwMode="auto">
            <a:xfrm>
              <a:off x="3840" y="268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75" name="Oval 53"/>
            <p:cNvSpPr>
              <a:spLocks noChangeArrowheads="1"/>
            </p:cNvSpPr>
            <p:nvPr/>
          </p:nvSpPr>
          <p:spPr bwMode="auto">
            <a:xfrm>
              <a:off x="4032" y="220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76" name="Oval 54"/>
            <p:cNvSpPr>
              <a:spLocks noChangeArrowheads="1"/>
            </p:cNvSpPr>
            <p:nvPr/>
          </p:nvSpPr>
          <p:spPr bwMode="auto">
            <a:xfrm>
              <a:off x="3696" y="302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77" name="Oval 55"/>
            <p:cNvSpPr>
              <a:spLocks noChangeArrowheads="1"/>
            </p:cNvSpPr>
            <p:nvPr/>
          </p:nvSpPr>
          <p:spPr bwMode="auto">
            <a:xfrm>
              <a:off x="4080" y="259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78" name="Oval 56"/>
            <p:cNvSpPr>
              <a:spLocks noChangeArrowheads="1"/>
            </p:cNvSpPr>
            <p:nvPr/>
          </p:nvSpPr>
          <p:spPr bwMode="auto">
            <a:xfrm>
              <a:off x="4848" y="307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79" name="Oval 57"/>
            <p:cNvSpPr>
              <a:spLocks noChangeArrowheads="1"/>
            </p:cNvSpPr>
            <p:nvPr/>
          </p:nvSpPr>
          <p:spPr bwMode="auto">
            <a:xfrm>
              <a:off x="4272" y="216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80" name="Oval 58"/>
            <p:cNvSpPr>
              <a:spLocks noChangeArrowheads="1"/>
            </p:cNvSpPr>
            <p:nvPr/>
          </p:nvSpPr>
          <p:spPr bwMode="auto">
            <a:xfrm>
              <a:off x="4272" y="220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81" name="Oval 59"/>
            <p:cNvSpPr>
              <a:spLocks noChangeArrowheads="1"/>
            </p:cNvSpPr>
            <p:nvPr/>
          </p:nvSpPr>
          <p:spPr bwMode="auto">
            <a:xfrm>
              <a:off x="4992" y="225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82" name="Oval 60"/>
            <p:cNvSpPr>
              <a:spLocks noChangeArrowheads="1"/>
            </p:cNvSpPr>
            <p:nvPr/>
          </p:nvSpPr>
          <p:spPr bwMode="auto">
            <a:xfrm>
              <a:off x="4128" y="220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83" name="Oval 61"/>
            <p:cNvSpPr>
              <a:spLocks noChangeArrowheads="1"/>
            </p:cNvSpPr>
            <p:nvPr/>
          </p:nvSpPr>
          <p:spPr bwMode="auto">
            <a:xfrm>
              <a:off x="4368" y="225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84" name="Oval 62"/>
            <p:cNvSpPr>
              <a:spLocks noChangeArrowheads="1"/>
            </p:cNvSpPr>
            <p:nvPr/>
          </p:nvSpPr>
          <p:spPr bwMode="auto">
            <a:xfrm>
              <a:off x="4848" y="244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85" name="Oval 63"/>
            <p:cNvSpPr>
              <a:spLocks noChangeArrowheads="1"/>
            </p:cNvSpPr>
            <p:nvPr/>
          </p:nvSpPr>
          <p:spPr bwMode="auto">
            <a:xfrm>
              <a:off x="3744" y="268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86" name="Oval 64"/>
            <p:cNvSpPr>
              <a:spLocks noChangeArrowheads="1"/>
            </p:cNvSpPr>
            <p:nvPr/>
          </p:nvSpPr>
          <p:spPr bwMode="auto">
            <a:xfrm>
              <a:off x="4944" y="211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87" name="Oval 65"/>
            <p:cNvSpPr>
              <a:spLocks noChangeArrowheads="1"/>
            </p:cNvSpPr>
            <p:nvPr/>
          </p:nvSpPr>
          <p:spPr bwMode="auto">
            <a:xfrm>
              <a:off x="4608" y="297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88" name="Oval 66"/>
            <p:cNvSpPr>
              <a:spLocks noChangeArrowheads="1"/>
            </p:cNvSpPr>
            <p:nvPr/>
          </p:nvSpPr>
          <p:spPr bwMode="auto">
            <a:xfrm>
              <a:off x="4992" y="307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89" name="Oval 67"/>
            <p:cNvSpPr>
              <a:spLocks noChangeArrowheads="1"/>
            </p:cNvSpPr>
            <p:nvPr/>
          </p:nvSpPr>
          <p:spPr bwMode="auto">
            <a:xfrm>
              <a:off x="4656" y="374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90" name="Oval 68"/>
            <p:cNvSpPr>
              <a:spLocks noChangeArrowheads="1"/>
            </p:cNvSpPr>
            <p:nvPr/>
          </p:nvSpPr>
          <p:spPr bwMode="auto">
            <a:xfrm>
              <a:off x="4896" y="230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91" name="Oval 69"/>
            <p:cNvSpPr>
              <a:spLocks noChangeArrowheads="1"/>
            </p:cNvSpPr>
            <p:nvPr/>
          </p:nvSpPr>
          <p:spPr bwMode="auto">
            <a:xfrm>
              <a:off x="3888" y="254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92" name="Oval 70"/>
            <p:cNvSpPr>
              <a:spLocks noChangeArrowheads="1"/>
            </p:cNvSpPr>
            <p:nvPr/>
          </p:nvSpPr>
          <p:spPr bwMode="auto">
            <a:xfrm>
              <a:off x="3936" y="244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93" name="Oval 71"/>
            <p:cNvSpPr>
              <a:spLocks noChangeArrowheads="1"/>
            </p:cNvSpPr>
            <p:nvPr/>
          </p:nvSpPr>
          <p:spPr bwMode="auto">
            <a:xfrm>
              <a:off x="3840" y="230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94" name="Oval 72"/>
            <p:cNvSpPr>
              <a:spLocks noChangeArrowheads="1"/>
            </p:cNvSpPr>
            <p:nvPr/>
          </p:nvSpPr>
          <p:spPr bwMode="auto">
            <a:xfrm>
              <a:off x="4848" y="235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95" name="Oval 73"/>
            <p:cNvSpPr>
              <a:spLocks noChangeArrowheads="1"/>
            </p:cNvSpPr>
            <p:nvPr/>
          </p:nvSpPr>
          <p:spPr bwMode="auto">
            <a:xfrm>
              <a:off x="4080" y="230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96" name="Oval 74"/>
            <p:cNvSpPr>
              <a:spLocks noChangeArrowheads="1"/>
            </p:cNvSpPr>
            <p:nvPr/>
          </p:nvSpPr>
          <p:spPr bwMode="auto">
            <a:xfrm>
              <a:off x="3984" y="235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97" name="Oval 75"/>
            <p:cNvSpPr>
              <a:spLocks noChangeArrowheads="1"/>
            </p:cNvSpPr>
            <p:nvPr/>
          </p:nvSpPr>
          <p:spPr bwMode="auto">
            <a:xfrm>
              <a:off x="3984" y="240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98" name="Oval 76"/>
            <p:cNvSpPr>
              <a:spLocks noChangeArrowheads="1"/>
            </p:cNvSpPr>
            <p:nvPr/>
          </p:nvSpPr>
          <p:spPr bwMode="auto">
            <a:xfrm>
              <a:off x="3984" y="249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099" name="Oval 77"/>
            <p:cNvSpPr>
              <a:spLocks noChangeArrowheads="1"/>
            </p:cNvSpPr>
            <p:nvPr/>
          </p:nvSpPr>
          <p:spPr bwMode="auto">
            <a:xfrm>
              <a:off x="3792" y="292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00" name="Oval 78"/>
            <p:cNvSpPr>
              <a:spLocks noChangeArrowheads="1"/>
            </p:cNvSpPr>
            <p:nvPr/>
          </p:nvSpPr>
          <p:spPr bwMode="auto">
            <a:xfrm>
              <a:off x="3840" y="283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01" name="Oval 79"/>
            <p:cNvSpPr>
              <a:spLocks noChangeArrowheads="1"/>
            </p:cNvSpPr>
            <p:nvPr/>
          </p:nvSpPr>
          <p:spPr bwMode="auto">
            <a:xfrm>
              <a:off x="4032" y="278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02" name="Oval 80"/>
            <p:cNvSpPr>
              <a:spLocks noChangeArrowheads="1"/>
            </p:cNvSpPr>
            <p:nvPr/>
          </p:nvSpPr>
          <p:spPr bwMode="auto">
            <a:xfrm>
              <a:off x="3984" y="268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03" name="Oval 81"/>
            <p:cNvSpPr>
              <a:spLocks noChangeArrowheads="1"/>
            </p:cNvSpPr>
            <p:nvPr/>
          </p:nvSpPr>
          <p:spPr bwMode="auto">
            <a:xfrm>
              <a:off x="3888" y="273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04" name="Oval 82"/>
            <p:cNvSpPr>
              <a:spLocks noChangeArrowheads="1"/>
            </p:cNvSpPr>
            <p:nvPr/>
          </p:nvSpPr>
          <p:spPr bwMode="auto">
            <a:xfrm>
              <a:off x="3888" y="278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05" name="Oval 83"/>
            <p:cNvSpPr>
              <a:spLocks noChangeArrowheads="1"/>
            </p:cNvSpPr>
            <p:nvPr/>
          </p:nvSpPr>
          <p:spPr bwMode="auto">
            <a:xfrm>
              <a:off x="3888" y="288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06" name="Oval 84"/>
            <p:cNvSpPr>
              <a:spLocks noChangeArrowheads="1"/>
            </p:cNvSpPr>
            <p:nvPr/>
          </p:nvSpPr>
          <p:spPr bwMode="auto">
            <a:xfrm>
              <a:off x="3696" y="307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07" name="Oval 85"/>
            <p:cNvSpPr>
              <a:spLocks noChangeArrowheads="1"/>
            </p:cNvSpPr>
            <p:nvPr/>
          </p:nvSpPr>
          <p:spPr bwMode="auto">
            <a:xfrm>
              <a:off x="3696" y="312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08" name="Oval 86"/>
            <p:cNvSpPr>
              <a:spLocks noChangeArrowheads="1"/>
            </p:cNvSpPr>
            <p:nvPr/>
          </p:nvSpPr>
          <p:spPr bwMode="auto">
            <a:xfrm>
              <a:off x="3696" y="321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09" name="Oval 87"/>
            <p:cNvSpPr>
              <a:spLocks noChangeArrowheads="1"/>
            </p:cNvSpPr>
            <p:nvPr/>
          </p:nvSpPr>
          <p:spPr bwMode="auto">
            <a:xfrm>
              <a:off x="3696" y="331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10" name="Oval 88"/>
            <p:cNvSpPr>
              <a:spLocks noChangeArrowheads="1"/>
            </p:cNvSpPr>
            <p:nvPr/>
          </p:nvSpPr>
          <p:spPr bwMode="auto">
            <a:xfrm>
              <a:off x="3696" y="345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11" name="Oval 89"/>
            <p:cNvSpPr>
              <a:spLocks noChangeArrowheads="1"/>
            </p:cNvSpPr>
            <p:nvPr/>
          </p:nvSpPr>
          <p:spPr bwMode="auto">
            <a:xfrm>
              <a:off x="3696" y="350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12" name="Oval 90"/>
            <p:cNvSpPr>
              <a:spLocks noChangeArrowheads="1"/>
            </p:cNvSpPr>
            <p:nvPr/>
          </p:nvSpPr>
          <p:spPr bwMode="auto">
            <a:xfrm>
              <a:off x="3696" y="360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13" name="Oval 91"/>
            <p:cNvSpPr>
              <a:spLocks noChangeArrowheads="1"/>
            </p:cNvSpPr>
            <p:nvPr/>
          </p:nvSpPr>
          <p:spPr bwMode="auto">
            <a:xfrm>
              <a:off x="3840" y="336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14" name="Oval 92"/>
            <p:cNvSpPr>
              <a:spLocks noChangeArrowheads="1"/>
            </p:cNvSpPr>
            <p:nvPr/>
          </p:nvSpPr>
          <p:spPr bwMode="auto">
            <a:xfrm>
              <a:off x="3984" y="340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15" name="Oval 93"/>
            <p:cNvSpPr>
              <a:spLocks noChangeArrowheads="1"/>
            </p:cNvSpPr>
            <p:nvPr/>
          </p:nvSpPr>
          <p:spPr bwMode="auto">
            <a:xfrm>
              <a:off x="4032" y="307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16" name="Oval 94"/>
            <p:cNvSpPr>
              <a:spLocks noChangeArrowheads="1"/>
            </p:cNvSpPr>
            <p:nvPr/>
          </p:nvSpPr>
          <p:spPr bwMode="auto">
            <a:xfrm>
              <a:off x="3888" y="326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17" name="Oval 95"/>
            <p:cNvSpPr>
              <a:spLocks noChangeArrowheads="1"/>
            </p:cNvSpPr>
            <p:nvPr/>
          </p:nvSpPr>
          <p:spPr bwMode="auto">
            <a:xfrm>
              <a:off x="4128" y="326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18" name="Oval 96"/>
            <p:cNvSpPr>
              <a:spLocks noChangeArrowheads="1"/>
            </p:cNvSpPr>
            <p:nvPr/>
          </p:nvSpPr>
          <p:spPr bwMode="auto">
            <a:xfrm>
              <a:off x="4032" y="331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19" name="Oval 97"/>
            <p:cNvSpPr>
              <a:spLocks noChangeArrowheads="1"/>
            </p:cNvSpPr>
            <p:nvPr/>
          </p:nvSpPr>
          <p:spPr bwMode="auto">
            <a:xfrm>
              <a:off x="4032" y="336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20" name="Oval 98"/>
            <p:cNvSpPr>
              <a:spLocks noChangeArrowheads="1"/>
            </p:cNvSpPr>
            <p:nvPr/>
          </p:nvSpPr>
          <p:spPr bwMode="auto">
            <a:xfrm>
              <a:off x="4032" y="345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21" name="Oval 99"/>
            <p:cNvSpPr>
              <a:spLocks noChangeArrowheads="1"/>
            </p:cNvSpPr>
            <p:nvPr/>
          </p:nvSpPr>
          <p:spPr bwMode="auto">
            <a:xfrm>
              <a:off x="3936" y="312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22" name="Oval 100"/>
            <p:cNvSpPr>
              <a:spLocks noChangeArrowheads="1"/>
            </p:cNvSpPr>
            <p:nvPr/>
          </p:nvSpPr>
          <p:spPr bwMode="auto">
            <a:xfrm>
              <a:off x="3888" y="316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23" name="Oval 101"/>
            <p:cNvSpPr>
              <a:spLocks noChangeArrowheads="1"/>
            </p:cNvSpPr>
            <p:nvPr/>
          </p:nvSpPr>
          <p:spPr bwMode="auto">
            <a:xfrm>
              <a:off x="3840" y="307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24" name="Oval 102"/>
            <p:cNvSpPr>
              <a:spLocks noChangeArrowheads="1"/>
            </p:cNvSpPr>
            <p:nvPr/>
          </p:nvSpPr>
          <p:spPr bwMode="auto">
            <a:xfrm>
              <a:off x="3744" y="312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25" name="Oval 103"/>
            <p:cNvSpPr>
              <a:spLocks noChangeArrowheads="1"/>
            </p:cNvSpPr>
            <p:nvPr/>
          </p:nvSpPr>
          <p:spPr bwMode="auto">
            <a:xfrm>
              <a:off x="3744" y="316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26" name="Oval 104"/>
            <p:cNvSpPr>
              <a:spLocks noChangeArrowheads="1"/>
            </p:cNvSpPr>
            <p:nvPr/>
          </p:nvSpPr>
          <p:spPr bwMode="auto">
            <a:xfrm>
              <a:off x="3744" y="326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27" name="Oval 105"/>
            <p:cNvSpPr>
              <a:spLocks noChangeArrowheads="1"/>
            </p:cNvSpPr>
            <p:nvPr/>
          </p:nvSpPr>
          <p:spPr bwMode="auto">
            <a:xfrm>
              <a:off x="3792" y="355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28" name="Oval 106"/>
            <p:cNvSpPr>
              <a:spLocks noChangeArrowheads="1"/>
            </p:cNvSpPr>
            <p:nvPr/>
          </p:nvSpPr>
          <p:spPr bwMode="auto">
            <a:xfrm>
              <a:off x="3744" y="345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29" name="Oval 107"/>
            <p:cNvSpPr>
              <a:spLocks noChangeArrowheads="1"/>
            </p:cNvSpPr>
            <p:nvPr/>
          </p:nvSpPr>
          <p:spPr bwMode="auto">
            <a:xfrm>
              <a:off x="4896" y="264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30" name="Oval 108"/>
            <p:cNvSpPr>
              <a:spLocks noChangeArrowheads="1"/>
            </p:cNvSpPr>
            <p:nvPr/>
          </p:nvSpPr>
          <p:spPr bwMode="auto">
            <a:xfrm>
              <a:off x="5040" y="268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31" name="Oval 109"/>
            <p:cNvSpPr>
              <a:spLocks noChangeArrowheads="1"/>
            </p:cNvSpPr>
            <p:nvPr/>
          </p:nvSpPr>
          <p:spPr bwMode="auto">
            <a:xfrm>
              <a:off x="5088" y="235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32" name="Oval 110"/>
            <p:cNvSpPr>
              <a:spLocks noChangeArrowheads="1"/>
            </p:cNvSpPr>
            <p:nvPr/>
          </p:nvSpPr>
          <p:spPr bwMode="auto">
            <a:xfrm>
              <a:off x="4944" y="254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33" name="Oval 112"/>
            <p:cNvSpPr>
              <a:spLocks noChangeArrowheads="1"/>
            </p:cNvSpPr>
            <p:nvPr/>
          </p:nvSpPr>
          <p:spPr bwMode="auto">
            <a:xfrm>
              <a:off x="5088" y="259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34" name="Oval 113"/>
            <p:cNvSpPr>
              <a:spLocks noChangeArrowheads="1"/>
            </p:cNvSpPr>
            <p:nvPr/>
          </p:nvSpPr>
          <p:spPr bwMode="auto">
            <a:xfrm>
              <a:off x="5088" y="264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35" name="Oval 114"/>
            <p:cNvSpPr>
              <a:spLocks noChangeArrowheads="1"/>
            </p:cNvSpPr>
            <p:nvPr/>
          </p:nvSpPr>
          <p:spPr bwMode="auto">
            <a:xfrm>
              <a:off x="5088" y="273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36" name="Oval 115"/>
            <p:cNvSpPr>
              <a:spLocks noChangeArrowheads="1"/>
            </p:cNvSpPr>
            <p:nvPr/>
          </p:nvSpPr>
          <p:spPr bwMode="auto">
            <a:xfrm>
              <a:off x="4992" y="240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37" name="Oval 116"/>
            <p:cNvSpPr>
              <a:spLocks noChangeArrowheads="1"/>
            </p:cNvSpPr>
            <p:nvPr/>
          </p:nvSpPr>
          <p:spPr bwMode="auto">
            <a:xfrm>
              <a:off x="4176" y="345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38" name="Oval 117"/>
            <p:cNvSpPr>
              <a:spLocks noChangeArrowheads="1"/>
            </p:cNvSpPr>
            <p:nvPr/>
          </p:nvSpPr>
          <p:spPr bwMode="auto">
            <a:xfrm>
              <a:off x="4896" y="235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39" name="Oval 118"/>
            <p:cNvSpPr>
              <a:spLocks noChangeArrowheads="1"/>
            </p:cNvSpPr>
            <p:nvPr/>
          </p:nvSpPr>
          <p:spPr bwMode="auto">
            <a:xfrm>
              <a:off x="4080" y="244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40" name="Oval 119"/>
            <p:cNvSpPr>
              <a:spLocks noChangeArrowheads="1"/>
            </p:cNvSpPr>
            <p:nvPr/>
          </p:nvSpPr>
          <p:spPr bwMode="auto">
            <a:xfrm>
              <a:off x="5280" y="273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41" name="Oval 120"/>
            <p:cNvSpPr>
              <a:spLocks noChangeArrowheads="1"/>
            </p:cNvSpPr>
            <p:nvPr/>
          </p:nvSpPr>
          <p:spPr bwMode="auto">
            <a:xfrm>
              <a:off x="4080" y="259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42" name="Oval 121"/>
            <p:cNvSpPr>
              <a:spLocks noChangeArrowheads="1"/>
            </p:cNvSpPr>
            <p:nvPr/>
          </p:nvSpPr>
          <p:spPr bwMode="auto">
            <a:xfrm>
              <a:off x="4848" y="283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43" name="Oval 122"/>
            <p:cNvSpPr>
              <a:spLocks noChangeArrowheads="1"/>
            </p:cNvSpPr>
            <p:nvPr/>
          </p:nvSpPr>
          <p:spPr bwMode="auto">
            <a:xfrm>
              <a:off x="4080" y="278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44" name="Oval 123"/>
            <p:cNvSpPr>
              <a:spLocks noChangeArrowheads="1"/>
            </p:cNvSpPr>
            <p:nvPr/>
          </p:nvSpPr>
          <p:spPr bwMode="auto">
            <a:xfrm>
              <a:off x="3984" y="134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45" name="Oval 124"/>
            <p:cNvSpPr>
              <a:spLocks noChangeArrowheads="1"/>
            </p:cNvSpPr>
            <p:nvPr/>
          </p:nvSpPr>
          <p:spPr bwMode="auto">
            <a:xfrm>
              <a:off x="3696" y="124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46" name="Oval 125"/>
            <p:cNvSpPr>
              <a:spLocks noChangeArrowheads="1"/>
            </p:cNvSpPr>
            <p:nvPr/>
          </p:nvSpPr>
          <p:spPr bwMode="auto">
            <a:xfrm>
              <a:off x="4368" y="177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47" name="Oval 126"/>
            <p:cNvSpPr>
              <a:spLocks noChangeArrowheads="1"/>
            </p:cNvSpPr>
            <p:nvPr/>
          </p:nvSpPr>
          <p:spPr bwMode="auto">
            <a:xfrm>
              <a:off x="4176" y="312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48" name="Oval 127"/>
            <p:cNvSpPr>
              <a:spLocks noChangeArrowheads="1"/>
            </p:cNvSpPr>
            <p:nvPr/>
          </p:nvSpPr>
          <p:spPr bwMode="auto">
            <a:xfrm>
              <a:off x="4032" y="124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49" name="Oval 128"/>
            <p:cNvSpPr>
              <a:spLocks noChangeArrowheads="1"/>
            </p:cNvSpPr>
            <p:nvPr/>
          </p:nvSpPr>
          <p:spPr bwMode="auto">
            <a:xfrm>
              <a:off x="4176" y="144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50" name="Oval 129"/>
            <p:cNvSpPr>
              <a:spLocks noChangeArrowheads="1"/>
            </p:cNvSpPr>
            <p:nvPr/>
          </p:nvSpPr>
          <p:spPr bwMode="auto">
            <a:xfrm>
              <a:off x="4512" y="2016"/>
              <a:ext cx="48" cy="48"/>
            </a:xfrm>
            <a:prstGeom prst="ellipse">
              <a:avLst/>
            </a:prstGeom>
            <a:solidFill>
              <a:srgbClr val="FF3300"/>
            </a:solidFill>
            <a:ln w="9525">
              <a:solidFill>
                <a:schemeClr val="tx1"/>
              </a:solidFill>
              <a:round/>
              <a:headEnd/>
              <a:tailEnd/>
            </a:ln>
          </p:spPr>
          <p:txBody>
            <a:bodyPr wrap="none" anchor="ctr"/>
            <a:lstStyle/>
            <a:p>
              <a:pPr algn="r" rtl="1"/>
              <a:endParaRPr lang="ar-JO"/>
            </a:p>
          </p:txBody>
        </p:sp>
        <p:sp>
          <p:nvSpPr>
            <p:cNvPr id="1151" name="Oval 130"/>
            <p:cNvSpPr>
              <a:spLocks noChangeArrowheads="1"/>
            </p:cNvSpPr>
            <p:nvPr/>
          </p:nvSpPr>
          <p:spPr bwMode="auto">
            <a:xfrm>
              <a:off x="3744" y="139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52" name="Oval 131"/>
            <p:cNvSpPr>
              <a:spLocks noChangeArrowheads="1"/>
            </p:cNvSpPr>
            <p:nvPr/>
          </p:nvSpPr>
          <p:spPr bwMode="auto">
            <a:xfrm>
              <a:off x="5040" y="292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53" name="Oval 132"/>
            <p:cNvSpPr>
              <a:spLocks noChangeArrowheads="1"/>
            </p:cNvSpPr>
            <p:nvPr/>
          </p:nvSpPr>
          <p:spPr bwMode="auto">
            <a:xfrm>
              <a:off x="5376" y="278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54" name="Oval 133"/>
            <p:cNvSpPr>
              <a:spLocks noChangeArrowheads="1"/>
            </p:cNvSpPr>
            <p:nvPr/>
          </p:nvSpPr>
          <p:spPr bwMode="auto">
            <a:xfrm>
              <a:off x="4032" y="292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55" name="Oval 134"/>
            <p:cNvSpPr>
              <a:spLocks noChangeArrowheads="1"/>
            </p:cNvSpPr>
            <p:nvPr/>
          </p:nvSpPr>
          <p:spPr bwMode="auto">
            <a:xfrm>
              <a:off x="5232" y="235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56" name="Oval 135"/>
            <p:cNvSpPr>
              <a:spLocks noChangeArrowheads="1"/>
            </p:cNvSpPr>
            <p:nvPr/>
          </p:nvSpPr>
          <p:spPr bwMode="auto">
            <a:xfrm>
              <a:off x="4944" y="288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57" name="Oval 136"/>
            <p:cNvSpPr>
              <a:spLocks noChangeArrowheads="1"/>
            </p:cNvSpPr>
            <p:nvPr/>
          </p:nvSpPr>
          <p:spPr bwMode="auto">
            <a:xfrm>
              <a:off x="4560" y="225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58" name="Oval 137"/>
            <p:cNvSpPr>
              <a:spLocks noChangeArrowheads="1"/>
            </p:cNvSpPr>
            <p:nvPr/>
          </p:nvSpPr>
          <p:spPr bwMode="auto">
            <a:xfrm>
              <a:off x="3840" y="124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59" name="Oval 138"/>
            <p:cNvSpPr>
              <a:spLocks noChangeArrowheads="1"/>
            </p:cNvSpPr>
            <p:nvPr/>
          </p:nvSpPr>
          <p:spPr bwMode="auto">
            <a:xfrm>
              <a:off x="3984" y="139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60" name="Oval 140"/>
            <p:cNvSpPr>
              <a:spLocks noChangeArrowheads="1"/>
            </p:cNvSpPr>
            <p:nvPr/>
          </p:nvSpPr>
          <p:spPr bwMode="auto">
            <a:xfrm>
              <a:off x="5184" y="2448"/>
              <a:ext cx="48" cy="48"/>
            </a:xfrm>
            <a:prstGeom prst="ellipse">
              <a:avLst/>
            </a:prstGeom>
            <a:solidFill>
              <a:srgbClr val="FF3300"/>
            </a:solidFill>
            <a:ln w="9525">
              <a:solidFill>
                <a:schemeClr val="tx1"/>
              </a:solidFill>
              <a:round/>
              <a:headEnd/>
              <a:tailEnd/>
            </a:ln>
          </p:spPr>
          <p:txBody>
            <a:bodyPr wrap="none" anchor="ctr"/>
            <a:lstStyle/>
            <a:p>
              <a:pPr algn="r" rtl="1"/>
              <a:endParaRPr lang="ar-JO"/>
            </a:p>
          </p:txBody>
        </p:sp>
        <p:sp>
          <p:nvSpPr>
            <p:cNvPr id="1161" name="Oval 141"/>
            <p:cNvSpPr>
              <a:spLocks noChangeArrowheads="1"/>
            </p:cNvSpPr>
            <p:nvPr/>
          </p:nvSpPr>
          <p:spPr bwMode="auto">
            <a:xfrm>
              <a:off x="4992" y="1632"/>
              <a:ext cx="48" cy="48"/>
            </a:xfrm>
            <a:prstGeom prst="ellipse">
              <a:avLst/>
            </a:prstGeom>
            <a:solidFill>
              <a:srgbClr val="FF3300"/>
            </a:solidFill>
            <a:ln w="9525">
              <a:solidFill>
                <a:schemeClr val="tx1"/>
              </a:solidFill>
              <a:round/>
              <a:headEnd/>
              <a:tailEnd/>
            </a:ln>
          </p:spPr>
          <p:txBody>
            <a:bodyPr wrap="none" anchor="ctr"/>
            <a:lstStyle/>
            <a:p>
              <a:pPr algn="r" rtl="1"/>
              <a:endParaRPr lang="ar-JO"/>
            </a:p>
          </p:txBody>
        </p:sp>
        <p:sp>
          <p:nvSpPr>
            <p:cNvPr id="1162" name="Oval 142"/>
            <p:cNvSpPr>
              <a:spLocks noChangeArrowheads="1"/>
            </p:cNvSpPr>
            <p:nvPr/>
          </p:nvSpPr>
          <p:spPr bwMode="auto">
            <a:xfrm>
              <a:off x="4608" y="1680"/>
              <a:ext cx="48" cy="48"/>
            </a:xfrm>
            <a:prstGeom prst="ellipse">
              <a:avLst/>
            </a:prstGeom>
            <a:solidFill>
              <a:srgbClr val="FF3300"/>
            </a:solidFill>
            <a:ln w="9525">
              <a:solidFill>
                <a:schemeClr val="tx1"/>
              </a:solidFill>
              <a:round/>
              <a:headEnd/>
              <a:tailEnd/>
            </a:ln>
          </p:spPr>
          <p:txBody>
            <a:bodyPr wrap="none" anchor="ctr"/>
            <a:lstStyle/>
            <a:p>
              <a:pPr algn="r" rtl="1"/>
              <a:endParaRPr lang="ar-JO"/>
            </a:p>
          </p:txBody>
        </p:sp>
        <p:sp>
          <p:nvSpPr>
            <p:cNvPr id="1163" name="Oval 143"/>
            <p:cNvSpPr>
              <a:spLocks noChangeArrowheads="1"/>
            </p:cNvSpPr>
            <p:nvPr/>
          </p:nvSpPr>
          <p:spPr bwMode="auto">
            <a:xfrm>
              <a:off x="4464" y="1440"/>
              <a:ext cx="48" cy="48"/>
            </a:xfrm>
            <a:prstGeom prst="ellipse">
              <a:avLst/>
            </a:prstGeom>
            <a:solidFill>
              <a:srgbClr val="FF3300"/>
            </a:solidFill>
            <a:ln w="9525">
              <a:solidFill>
                <a:schemeClr val="tx1"/>
              </a:solidFill>
              <a:round/>
              <a:headEnd/>
              <a:tailEnd/>
            </a:ln>
          </p:spPr>
          <p:txBody>
            <a:bodyPr wrap="none" anchor="ctr"/>
            <a:lstStyle/>
            <a:p>
              <a:pPr algn="r" rtl="1"/>
              <a:endParaRPr lang="ar-JO"/>
            </a:p>
          </p:txBody>
        </p:sp>
        <p:sp>
          <p:nvSpPr>
            <p:cNvPr id="1164" name="Oval 144"/>
            <p:cNvSpPr>
              <a:spLocks noChangeArrowheads="1"/>
            </p:cNvSpPr>
            <p:nvPr/>
          </p:nvSpPr>
          <p:spPr bwMode="auto">
            <a:xfrm>
              <a:off x="5040" y="3120"/>
              <a:ext cx="48" cy="48"/>
            </a:xfrm>
            <a:prstGeom prst="ellipse">
              <a:avLst/>
            </a:prstGeom>
            <a:solidFill>
              <a:srgbClr val="FF3300"/>
            </a:solidFill>
            <a:ln w="9525">
              <a:solidFill>
                <a:schemeClr val="tx1"/>
              </a:solidFill>
              <a:round/>
              <a:headEnd/>
              <a:tailEnd/>
            </a:ln>
          </p:spPr>
          <p:txBody>
            <a:bodyPr wrap="none" anchor="ctr"/>
            <a:lstStyle/>
            <a:p>
              <a:pPr algn="r" rtl="1"/>
              <a:endParaRPr lang="ar-JO"/>
            </a:p>
          </p:txBody>
        </p:sp>
        <p:sp>
          <p:nvSpPr>
            <p:cNvPr id="1165" name="Oval 145"/>
            <p:cNvSpPr>
              <a:spLocks noChangeArrowheads="1"/>
            </p:cNvSpPr>
            <p:nvPr/>
          </p:nvSpPr>
          <p:spPr bwMode="auto">
            <a:xfrm>
              <a:off x="3840" y="3648"/>
              <a:ext cx="48" cy="48"/>
            </a:xfrm>
            <a:prstGeom prst="ellipse">
              <a:avLst/>
            </a:prstGeom>
            <a:solidFill>
              <a:srgbClr val="FF3300"/>
            </a:solidFill>
            <a:ln w="9525">
              <a:solidFill>
                <a:schemeClr val="tx1"/>
              </a:solidFill>
              <a:round/>
              <a:headEnd/>
              <a:tailEnd/>
            </a:ln>
          </p:spPr>
          <p:txBody>
            <a:bodyPr wrap="none" anchor="ctr"/>
            <a:lstStyle/>
            <a:p>
              <a:pPr algn="r" rtl="1"/>
              <a:endParaRPr lang="ar-JO"/>
            </a:p>
          </p:txBody>
        </p:sp>
        <p:sp>
          <p:nvSpPr>
            <p:cNvPr id="1166" name="Oval 146"/>
            <p:cNvSpPr>
              <a:spLocks noChangeArrowheads="1"/>
            </p:cNvSpPr>
            <p:nvPr/>
          </p:nvSpPr>
          <p:spPr bwMode="auto">
            <a:xfrm>
              <a:off x="5136" y="2880"/>
              <a:ext cx="48" cy="48"/>
            </a:xfrm>
            <a:prstGeom prst="ellipse">
              <a:avLst/>
            </a:prstGeom>
            <a:solidFill>
              <a:srgbClr val="FF3300"/>
            </a:solidFill>
            <a:ln w="9525">
              <a:solidFill>
                <a:schemeClr val="tx1"/>
              </a:solidFill>
              <a:round/>
              <a:headEnd/>
              <a:tailEnd/>
            </a:ln>
          </p:spPr>
          <p:txBody>
            <a:bodyPr wrap="none" anchor="ctr"/>
            <a:lstStyle/>
            <a:p>
              <a:pPr algn="r" rtl="1"/>
              <a:endParaRPr lang="ar-JO"/>
            </a:p>
          </p:txBody>
        </p:sp>
        <p:sp>
          <p:nvSpPr>
            <p:cNvPr id="1167" name="Oval 148"/>
            <p:cNvSpPr>
              <a:spLocks noChangeArrowheads="1"/>
            </p:cNvSpPr>
            <p:nvPr/>
          </p:nvSpPr>
          <p:spPr bwMode="auto">
            <a:xfrm>
              <a:off x="5040" y="268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68" name="Oval 149"/>
            <p:cNvSpPr>
              <a:spLocks noChangeArrowheads="1"/>
            </p:cNvSpPr>
            <p:nvPr/>
          </p:nvSpPr>
          <p:spPr bwMode="auto">
            <a:xfrm>
              <a:off x="4368" y="225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69" name="Oval 150"/>
            <p:cNvSpPr>
              <a:spLocks noChangeArrowheads="1"/>
            </p:cNvSpPr>
            <p:nvPr/>
          </p:nvSpPr>
          <p:spPr bwMode="auto">
            <a:xfrm>
              <a:off x="5088" y="225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70" name="Oval 151"/>
            <p:cNvSpPr>
              <a:spLocks noChangeArrowheads="1"/>
            </p:cNvSpPr>
            <p:nvPr/>
          </p:nvSpPr>
          <p:spPr bwMode="auto">
            <a:xfrm>
              <a:off x="5088" y="235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71" name="Oval 152"/>
            <p:cNvSpPr>
              <a:spLocks noChangeArrowheads="1"/>
            </p:cNvSpPr>
            <p:nvPr/>
          </p:nvSpPr>
          <p:spPr bwMode="auto">
            <a:xfrm>
              <a:off x="5184" y="230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72" name="Oval 153"/>
            <p:cNvSpPr>
              <a:spLocks noChangeArrowheads="1"/>
            </p:cNvSpPr>
            <p:nvPr/>
          </p:nvSpPr>
          <p:spPr bwMode="auto">
            <a:xfrm>
              <a:off x="5184" y="254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73" name="Oval 154"/>
            <p:cNvSpPr>
              <a:spLocks noChangeArrowheads="1"/>
            </p:cNvSpPr>
            <p:nvPr/>
          </p:nvSpPr>
          <p:spPr bwMode="auto">
            <a:xfrm>
              <a:off x="5328" y="316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74" name="Oval 155"/>
            <p:cNvSpPr>
              <a:spLocks noChangeArrowheads="1"/>
            </p:cNvSpPr>
            <p:nvPr/>
          </p:nvSpPr>
          <p:spPr bwMode="auto">
            <a:xfrm>
              <a:off x="5088" y="264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75" name="Oval 156"/>
            <p:cNvSpPr>
              <a:spLocks noChangeArrowheads="1"/>
            </p:cNvSpPr>
            <p:nvPr/>
          </p:nvSpPr>
          <p:spPr bwMode="auto">
            <a:xfrm>
              <a:off x="5088" y="273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76" name="Oval 157"/>
            <p:cNvSpPr>
              <a:spLocks noChangeArrowheads="1"/>
            </p:cNvSpPr>
            <p:nvPr/>
          </p:nvSpPr>
          <p:spPr bwMode="auto">
            <a:xfrm>
              <a:off x="4992" y="240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77" name="Oval 158"/>
            <p:cNvSpPr>
              <a:spLocks noChangeArrowheads="1"/>
            </p:cNvSpPr>
            <p:nvPr/>
          </p:nvSpPr>
          <p:spPr bwMode="auto">
            <a:xfrm>
              <a:off x="4992" y="273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78" name="Oval 159"/>
            <p:cNvSpPr>
              <a:spLocks noChangeArrowheads="1"/>
            </p:cNvSpPr>
            <p:nvPr/>
          </p:nvSpPr>
          <p:spPr bwMode="auto">
            <a:xfrm>
              <a:off x="5136" y="278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79" name="Oval 160"/>
            <p:cNvSpPr>
              <a:spLocks noChangeArrowheads="1"/>
            </p:cNvSpPr>
            <p:nvPr/>
          </p:nvSpPr>
          <p:spPr bwMode="auto">
            <a:xfrm>
              <a:off x="5184" y="244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80" name="Oval 161"/>
            <p:cNvSpPr>
              <a:spLocks noChangeArrowheads="1"/>
            </p:cNvSpPr>
            <p:nvPr/>
          </p:nvSpPr>
          <p:spPr bwMode="auto">
            <a:xfrm>
              <a:off x="5040" y="264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81" name="Oval 162"/>
            <p:cNvSpPr>
              <a:spLocks noChangeArrowheads="1"/>
            </p:cNvSpPr>
            <p:nvPr/>
          </p:nvSpPr>
          <p:spPr bwMode="auto">
            <a:xfrm>
              <a:off x="5184" y="268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82" name="Oval 163"/>
            <p:cNvSpPr>
              <a:spLocks noChangeArrowheads="1"/>
            </p:cNvSpPr>
            <p:nvPr/>
          </p:nvSpPr>
          <p:spPr bwMode="auto">
            <a:xfrm>
              <a:off x="5184" y="273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83" name="Oval 164"/>
            <p:cNvSpPr>
              <a:spLocks noChangeArrowheads="1"/>
            </p:cNvSpPr>
            <p:nvPr/>
          </p:nvSpPr>
          <p:spPr bwMode="auto">
            <a:xfrm>
              <a:off x="5088" y="249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84" name="Oval 165"/>
            <p:cNvSpPr>
              <a:spLocks noChangeArrowheads="1"/>
            </p:cNvSpPr>
            <p:nvPr/>
          </p:nvSpPr>
          <p:spPr bwMode="auto">
            <a:xfrm>
              <a:off x="5040" y="254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85" name="Oval 166"/>
            <p:cNvSpPr>
              <a:spLocks noChangeArrowheads="1"/>
            </p:cNvSpPr>
            <p:nvPr/>
          </p:nvSpPr>
          <p:spPr bwMode="auto">
            <a:xfrm>
              <a:off x="4992" y="244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86" name="Oval 167"/>
            <p:cNvSpPr>
              <a:spLocks noChangeArrowheads="1"/>
            </p:cNvSpPr>
            <p:nvPr/>
          </p:nvSpPr>
          <p:spPr bwMode="auto">
            <a:xfrm>
              <a:off x="5328" y="244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87" name="Oval 168"/>
            <p:cNvSpPr>
              <a:spLocks noChangeArrowheads="1"/>
            </p:cNvSpPr>
            <p:nvPr/>
          </p:nvSpPr>
          <p:spPr bwMode="auto">
            <a:xfrm>
              <a:off x="5376" y="230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88" name="Oval 169"/>
            <p:cNvSpPr>
              <a:spLocks noChangeArrowheads="1"/>
            </p:cNvSpPr>
            <p:nvPr/>
          </p:nvSpPr>
          <p:spPr bwMode="auto">
            <a:xfrm>
              <a:off x="4224" y="264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89" name="Oval 170"/>
            <p:cNvSpPr>
              <a:spLocks noChangeArrowheads="1"/>
            </p:cNvSpPr>
            <p:nvPr/>
          </p:nvSpPr>
          <p:spPr bwMode="auto">
            <a:xfrm>
              <a:off x="4272" y="230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90" name="Oval 171"/>
            <p:cNvSpPr>
              <a:spLocks noChangeArrowheads="1"/>
            </p:cNvSpPr>
            <p:nvPr/>
          </p:nvSpPr>
          <p:spPr bwMode="auto">
            <a:xfrm>
              <a:off x="4128" y="249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91" name="Oval 172"/>
            <p:cNvSpPr>
              <a:spLocks noChangeArrowheads="1"/>
            </p:cNvSpPr>
            <p:nvPr/>
          </p:nvSpPr>
          <p:spPr bwMode="auto">
            <a:xfrm>
              <a:off x="4272" y="254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92" name="Oval 173"/>
            <p:cNvSpPr>
              <a:spLocks noChangeArrowheads="1"/>
            </p:cNvSpPr>
            <p:nvPr/>
          </p:nvSpPr>
          <p:spPr bwMode="auto">
            <a:xfrm>
              <a:off x="3984" y="254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93" name="Oval 174"/>
            <p:cNvSpPr>
              <a:spLocks noChangeArrowheads="1"/>
            </p:cNvSpPr>
            <p:nvPr/>
          </p:nvSpPr>
          <p:spPr bwMode="auto">
            <a:xfrm>
              <a:off x="4272" y="268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94" name="Oval 175"/>
            <p:cNvSpPr>
              <a:spLocks noChangeArrowheads="1"/>
            </p:cNvSpPr>
            <p:nvPr/>
          </p:nvSpPr>
          <p:spPr bwMode="auto">
            <a:xfrm>
              <a:off x="4176" y="235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95" name="Oval 176"/>
            <p:cNvSpPr>
              <a:spLocks noChangeArrowheads="1"/>
            </p:cNvSpPr>
            <p:nvPr/>
          </p:nvSpPr>
          <p:spPr bwMode="auto">
            <a:xfrm>
              <a:off x="4128" y="240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96" name="Oval 177"/>
            <p:cNvSpPr>
              <a:spLocks noChangeArrowheads="1"/>
            </p:cNvSpPr>
            <p:nvPr/>
          </p:nvSpPr>
          <p:spPr bwMode="auto">
            <a:xfrm>
              <a:off x="4176" y="268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97" name="Oval 178"/>
            <p:cNvSpPr>
              <a:spLocks noChangeArrowheads="1"/>
            </p:cNvSpPr>
            <p:nvPr/>
          </p:nvSpPr>
          <p:spPr bwMode="auto">
            <a:xfrm>
              <a:off x="4320" y="273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98" name="Oval 179"/>
            <p:cNvSpPr>
              <a:spLocks noChangeArrowheads="1"/>
            </p:cNvSpPr>
            <p:nvPr/>
          </p:nvSpPr>
          <p:spPr bwMode="auto">
            <a:xfrm>
              <a:off x="4368" y="240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199" name="Oval 180"/>
            <p:cNvSpPr>
              <a:spLocks noChangeArrowheads="1"/>
            </p:cNvSpPr>
            <p:nvPr/>
          </p:nvSpPr>
          <p:spPr bwMode="auto">
            <a:xfrm>
              <a:off x="4224" y="259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00" name="Oval 181"/>
            <p:cNvSpPr>
              <a:spLocks noChangeArrowheads="1"/>
            </p:cNvSpPr>
            <p:nvPr/>
          </p:nvSpPr>
          <p:spPr bwMode="auto">
            <a:xfrm>
              <a:off x="4368" y="264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01" name="Oval 182"/>
            <p:cNvSpPr>
              <a:spLocks noChangeArrowheads="1"/>
            </p:cNvSpPr>
            <p:nvPr/>
          </p:nvSpPr>
          <p:spPr bwMode="auto">
            <a:xfrm>
              <a:off x="4368" y="268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02" name="Oval 183"/>
            <p:cNvSpPr>
              <a:spLocks noChangeArrowheads="1"/>
            </p:cNvSpPr>
            <p:nvPr/>
          </p:nvSpPr>
          <p:spPr bwMode="auto">
            <a:xfrm>
              <a:off x="4368" y="278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03" name="Oval 184"/>
            <p:cNvSpPr>
              <a:spLocks noChangeArrowheads="1"/>
            </p:cNvSpPr>
            <p:nvPr/>
          </p:nvSpPr>
          <p:spPr bwMode="auto">
            <a:xfrm>
              <a:off x="4272" y="244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04" name="Oval 185"/>
            <p:cNvSpPr>
              <a:spLocks noChangeArrowheads="1"/>
            </p:cNvSpPr>
            <p:nvPr/>
          </p:nvSpPr>
          <p:spPr bwMode="auto">
            <a:xfrm>
              <a:off x="3888" y="235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05" name="Oval 186"/>
            <p:cNvSpPr>
              <a:spLocks noChangeArrowheads="1"/>
            </p:cNvSpPr>
            <p:nvPr/>
          </p:nvSpPr>
          <p:spPr bwMode="auto">
            <a:xfrm>
              <a:off x="4176" y="240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06" name="Oval 187"/>
            <p:cNvSpPr>
              <a:spLocks noChangeArrowheads="1"/>
            </p:cNvSpPr>
            <p:nvPr/>
          </p:nvSpPr>
          <p:spPr bwMode="auto">
            <a:xfrm>
              <a:off x="4560" y="278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07" name="Oval 188"/>
            <p:cNvSpPr>
              <a:spLocks noChangeArrowheads="1"/>
            </p:cNvSpPr>
            <p:nvPr/>
          </p:nvSpPr>
          <p:spPr bwMode="auto">
            <a:xfrm>
              <a:off x="4128" y="288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08" name="Oval 189"/>
            <p:cNvSpPr>
              <a:spLocks noChangeArrowheads="1"/>
            </p:cNvSpPr>
            <p:nvPr/>
          </p:nvSpPr>
          <p:spPr bwMode="auto">
            <a:xfrm>
              <a:off x="4320" y="297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09" name="Oval 190"/>
            <p:cNvSpPr>
              <a:spLocks noChangeArrowheads="1"/>
            </p:cNvSpPr>
            <p:nvPr/>
          </p:nvSpPr>
          <p:spPr bwMode="auto">
            <a:xfrm>
              <a:off x="4656" y="283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10" name="Oval 191"/>
            <p:cNvSpPr>
              <a:spLocks noChangeArrowheads="1"/>
            </p:cNvSpPr>
            <p:nvPr/>
          </p:nvSpPr>
          <p:spPr bwMode="auto">
            <a:xfrm>
              <a:off x="4512" y="240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11" name="Oval 192"/>
            <p:cNvSpPr>
              <a:spLocks noChangeArrowheads="1"/>
            </p:cNvSpPr>
            <p:nvPr/>
          </p:nvSpPr>
          <p:spPr bwMode="auto">
            <a:xfrm>
              <a:off x="4224" y="292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12" name="Oval 193"/>
            <p:cNvSpPr>
              <a:spLocks noChangeArrowheads="1"/>
            </p:cNvSpPr>
            <p:nvPr/>
          </p:nvSpPr>
          <p:spPr bwMode="auto">
            <a:xfrm>
              <a:off x="4416" y="2928"/>
              <a:ext cx="48" cy="48"/>
            </a:xfrm>
            <a:prstGeom prst="ellipse">
              <a:avLst/>
            </a:prstGeom>
            <a:solidFill>
              <a:srgbClr val="FF3300"/>
            </a:solidFill>
            <a:ln w="9525">
              <a:solidFill>
                <a:schemeClr val="tx1"/>
              </a:solidFill>
              <a:round/>
              <a:headEnd/>
              <a:tailEnd/>
            </a:ln>
          </p:spPr>
          <p:txBody>
            <a:bodyPr wrap="none" anchor="ctr"/>
            <a:lstStyle/>
            <a:p>
              <a:pPr algn="r" rtl="1"/>
              <a:endParaRPr lang="ar-JO"/>
            </a:p>
          </p:txBody>
        </p:sp>
        <p:sp>
          <p:nvSpPr>
            <p:cNvPr id="1213" name="Oval 194"/>
            <p:cNvSpPr>
              <a:spLocks noChangeArrowheads="1"/>
            </p:cNvSpPr>
            <p:nvPr/>
          </p:nvSpPr>
          <p:spPr bwMode="auto">
            <a:xfrm>
              <a:off x="4320" y="273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14" name="Oval 195"/>
            <p:cNvSpPr>
              <a:spLocks noChangeArrowheads="1"/>
            </p:cNvSpPr>
            <p:nvPr/>
          </p:nvSpPr>
          <p:spPr bwMode="auto">
            <a:xfrm>
              <a:off x="4368" y="230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15" name="Oval 196"/>
            <p:cNvSpPr>
              <a:spLocks noChangeArrowheads="1"/>
            </p:cNvSpPr>
            <p:nvPr/>
          </p:nvSpPr>
          <p:spPr bwMode="auto">
            <a:xfrm>
              <a:off x="4368" y="240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16" name="Oval 197"/>
            <p:cNvSpPr>
              <a:spLocks noChangeArrowheads="1"/>
            </p:cNvSpPr>
            <p:nvPr/>
          </p:nvSpPr>
          <p:spPr bwMode="auto">
            <a:xfrm>
              <a:off x="4464" y="235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17" name="Oval 198"/>
            <p:cNvSpPr>
              <a:spLocks noChangeArrowheads="1"/>
            </p:cNvSpPr>
            <p:nvPr/>
          </p:nvSpPr>
          <p:spPr bwMode="auto">
            <a:xfrm>
              <a:off x="4464" y="259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18" name="Oval 199"/>
            <p:cNvSpPr>
              <a:spLocks noChangeArrowheads="1"/>
            </p:cNvSpPr>
            <p:nvPr/>
          </p:nvSpPr>
          <p:spPr bwMode="auto">
            <a:xfrm>
              <a:off x="4368" y="264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19" name="Oval 200"/>
            <p:cNvSpPr>
              <a:spLocks noChangeArrowheads="1"/>
            </p:cNvSpPr>
            <p:nvPr/>
          </p:nvSpPr>
          <p:spPr bwMode="auto">
            <a:xfrm>
              <a:off x="4368" y="268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20" name="Oval 201"/>
            <p:cNvSpPr>
              <a:spLocks noChangeArrowheads="1"/>
            </p:cNvSpPr>
            <p:nvPr/>
          </p:nvSpPr>
          <p:spPr bwMode="auto">
            <a:xfrm>
              <a:off x="4368" y="278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21" name="Oval 202"/>
            <p:cNvSpPr>
              <a:spLocks noChangeArrowheads="1"/>
            </p:cNvSpPr>
            <p:nvPr/>
          </p:nvSpPr>
          <p:spPr bwMode="auto">
            <a:xfrm>
              <a:off x="4272" y="2448"/>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22" name="Oval 203"/>
            <p:cNvSpPr>
              <a:spLocks noChangeArrowheads="1"/>
            </p:cNvSpPr>
            <p:nvPr/>
          </p:nvSpPr>
          <p:spPr bwMode="auto">
            <a:xfrm>
              <a:off x="4272" y="278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23" name="Oval 204"/>
            <p:cNvSpPr>
              <a:spLocks noChangeArrowheads="1"/>
            </p:cNvSpPr>
            <p:nvPr/>
          </p:nvSpPr>
          <p:spPr bwMode="auto">
            <a:xfrm>
              <a:off x="4416" y="283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24" name="Oval 205"/>
            <p:cNvSpPr>
              <a:spLocks noChangeArrowheads="1"/>
            </p:cNvSpPr>
            <p:nvPr/>
          </p:nvSpPr>
          <p:spPr bwMode="auto">
            <a:xfrm>
              <a:off x="4464" y="249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25" name="Oval 206"/>
            <p:cNvSpPr>
              <a:spLocks noChangeArrowheads="1"/>
            </p:cNvSpPr>
            <p:nvPr/>
          </p:nvSpPr>
          <p:spPr bwMode="auto">
            <a:xfrm>
              <a:off x="4704" y="259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26" name="Oval 207"/>
            <p:cNvSpPr>
              <a:spLocks noChangeArrowheads="1"/>
            </p:cNvSpPr>
            <p:nvPr/>
          </p:nvSpPr>
          <p:spPr bwMode="auto">
            <a:xfrm>
              <a:off x="4464" y="273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27" name="Oval 208"/>
            <p:cNvSpPr>
              <a:spLocks noChangeArrowheads="1"/>
            </p:cNvSpPr>
            <p:nvPr/>
          </p:nvSpPr>
          <p:spPr bwMode="auto">
            <a:xfrm>
              <a:off x="4464" y="278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28" name="Oval 209"/>
            <p:cNvSpPr>
              <a:spLocks noChangeArrowheads="1"/>
            </p:cNvSpPr>
            <p:nvPr/>
          </p:nvSpPr>
          <p:spPr bwMode="auto">
            <a:xfrm>
              <a:off x="4368" y="2544"/>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29" name="Oval 210"/>
            <p:cNvSpPr>
              <a:spLocks noChangeArrowheads="1"/>
            </p:cNvSpPr>
            <p:nvPr/>
          </p:nvSpPr>
          <p:spPr bwMode="auto">
            <a:xfrm>
              <a:off x="4320" y="259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30" name="Oval 211"/>
            <p:cNvSpPr>
              <a:spLocks noChangeArrowheads="1"/>
            </p:cNvSpPr>
            <p:nvPr/>
          </p:nvSpPr>
          <p:spPr bwMode="auto">
            <a:xfrm>
              <a:off x="3792" y="720"/>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31" name="Oval 212"/>
            <p:cNvSpPr>
              <a:spLocks noChangeArrowheads="1"/>
            </p:cNvSpPr>
            <p:nvPr/>
          </p:nvSpPr>
          <p:spPr bwMode="auto">
            <a:xfrm>
              <a:off x="4608" y="249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32" name="Oval 213"/>
            <p:cNvSpPr>
              <a:spLocks noChangeArrowheads="1"/>
            </p:cNvSpPr>
            <p:nvPr/>
          </p:nvSpPr>
          <p:spPr bwMode="auto">
            <a:xfrm>
              <a:off x="4656" y="235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33" name="Oval 214"/>
            <p:cNvSpPr>
              <a:spLocks noChangeArrowheads="1"/>
            </p:cNvSpPr>
            <p:nvPr/>
          </p:nvSpPr>
          <p:spPr bwMode="auto">
            <a:xfrm>
              <a:off x="4704" y="1632"/>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34" name="Oval 215"/>
            <p:cNvSpPr>
              <a:spLocks noChangeArrowheads="1"/>
            </p:cNvSpPr>
            <p:nvPr/>
          </p:nvSpPr>
          <p:spPr bwMode="auto">
            <a:xfrm>
              <a:off x="4752" y="1296"/>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35" name="Oval 216"/>
            <p:cNvSpPr>
              <a:spLocks noChangeArrowheads="1"/>
            </p:cNvSpPr>
            <p:nvPr/>
          </p:nvSpPr>
          <p:spPr bwMode="auto">
            <a:xfrm>
              <a:off x="4608" y="1488"/>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36" name="Oval 217"/>
            <p:cNvSpPr>
              <a:spLocks noChangeArrowheads="1"/>
            </p:cNvSpPr>
            <p:nvPr/>
          </p:nvSpPr>
          <p:spPr bwMode="auto">
            <a:xfrm>
              <a:off x="4752" y="1536"/>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37" name="Oval 218"/>
            <p:cNvSpPr>
              <a:spLocks noChangeArrowheads="1"/>
            </p:cNvSpPr>
            <p:nvPr/>
          </p:nvSpPr>
          <p:spPr bwMode="auto">
            <a:xfrm>
              <a:off x="4752" y="2208"/>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38" name="Oval 219"/>
            <p:cNvSpPr>
              <a:spLocks noChangeArrowheads="1"/>
            </p:cNvSpPr>
            <p:nvPr/>
          </p:nvSpPr>
          <p:spPr bwMode="auto">
            <a:xfrm>
              <a:off x="4656" y="3168"/>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39" name="Oval 220"/>
            <p:cNvSpPr>
              <a:spLocks noChangeArrowheads="1"/>
            </p:cNvSpPr>
            <p:nvPr/>
          </p:nvSpPr>
          <p:spPr bwMode="auto">
            <a:xfrm>
              <a:off x="4656" y="1344"/>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40" name="Oval 221"/>
            <p:cNvSpPr>
              <a:spLocks noChangeArrowheads="1"/>
            </p:cNvSpPr>
            <p:nvPr/>
          </p:nvSpPr>
          <p:spPr bwMode="auto">
            <a:xfrm>
              <a:off x="4608" y="1392"/>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41" name="Oval 222"/>
            <p:cNvSpPr>
              <a:spLocks noChangeArrowheads="1"/>
            </p:cNvSpPr>
            <p:nvPr/>
          </p:nvSpPr>
          <p:spPr bwMode="auto">
            <a:xfrm>
              <a:off x="4656" y="1680"/>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42" name="Oval 223"/>
            <p:cNvSpPr>
              <a:spLocks noChangeArrowheads="1"/>
            </p:cNvSpPr>
            <p:nvPr/>
          </p:nvSpPr>
          <p:spPr bwMode="auto">
            <a:xfrm>
              <a:off x="4800" y="1728"/>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43" name="Oval 224"/>
            <p:cNvSpPr>
              <a:spLocks noChangeArrowheads="1"/>
            </p:cNvSpPr>
            <p:nvPr/>
          </p:nvSpPr>
          <p:spPr bwMode="auto">
            <a:xfrm>
              <a:off x="4848" y="1392"/>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44" name="Oval 225"/>
            <p:cNvSpPr>
              <a:spLocks noChangeArrowheads="1"/>
            </p:cNvSpPr>
            <p:nvPr/>
          </p:nvSpPr>
          <p:spPr bwMode="auto">
            <a:xfrm>
              <a:off x="4368" y="1536"/>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45" name="Oval 226"/>
            <p:cNvSpPr>
              <a:spLocks noChangeArrowheads="1"/>
            </p:cNvSpPr>
            <p:nvPr/>
          </p:nvSpPr>
          <p:spPr bwMode="auto">
            <a:xfrm>
              <a:off x="4848" y="1632"/>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46" name="Oval 227"/>
            <p:cNvSpPr>
              <a:spLocks noChangeArrowheads="1"/>
            </p:cNvSpPr>
            <p:nvPr/>
          </p:nvSpPr>
          <p:spPr bwMode="auto">
            <a:xfrm>
              <a:off x="5568" y="2544"/>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47" name="Oval 228"/>
            <p:cNvSpPr>
              <a:spLocks noChangeArrowheads="1"/>
            </p:cNvSpPr>
            <p:nvPr/>
          </p:nvSpPr>
          <p:spPr bwMode="auto">
            <a:xfrm>
              <a:off x="4848" y="1776"/>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48" name="Oval 229"/>
            <p:cNvSpPr>
              <a:spLocks noChangeArrowheads="1"/>
            </p:cNvSpPr>
            <p:nvPr/>
          </p:nvSpPr>
          <p:spPr bwMode="auto">
            <a:xfrm>
              <a:off x="4752" y="1440"/>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49" name="Oval 230"/>
            <p:cNvSpPr>
              <a:spLocks noChangeArrowheads="1"/>
            </p:cNvSpPr>
            <p:nvPr/>
          </p:nvSpPr>
          <p:spPr bwMode="auto">
            <a:xfrm>
              <a:off x="4704" y="1488"/>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50" name="Oval 231"/>
            <p:cNvSpPr>
              <a:spLocks noChangeArrowheads="1"/>
            </p:cNvSpPr>
            <p:nvPr/>
          </p:nvSpPr>
          <p:spPr bwMode="auto">
            <a:xfrm>
              <a:off x="4656" y="1392"/>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51" name="Oval 232"/>
            <p:cNvSpPr>
              <a:spLocks noChangeArrowheads="1"/>
            </p:cNvSpPr>
            <p:nvPr/>
          </p:nvSpPr>
          <p:spPr bwMode="auto">
            <a:xfrm>
              <a:off x="5040" y="1776"/>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52" name="Oval 233"/>
            <p:cNvSpPr>
              <a:spLocks noChangeArrowheads="1"/>
            </p:cNvSpPr>
            <p:nvPr/>
          </p:nvSpPr>
          <p:spPr bwMode="auto">
            <a:xfrm>
              <a:off x="4608" y="1872"/>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53" name="Oval 234"/>
            <p:cNvSpPr>
              <a:spLocks noChangeArrowheads="1"/>
            </p:cNvSpPr>
            <p:nvPr/>
          </p:nvSpPr>
          <p:spPr bwMode="auto">
            <a:xfrm>
              <a:off x="4800" y="1968"/>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54" name="Oval 235"/>
            <p:cNvSpPr>
              <a:spLocks noChangeArrowheads="1"/>
            </p:cNvSpPr>
            <p:nvPr/>
          </p:nvSpPr>
          <p:spPr bwMode="auto">
            <a:xfrm>
              <a:off x="5136" y="1824"/>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55" name="Oval 236"/>
            <p:cNvSpPr>
              <a:spLocks noChangeArrowheads="1"/>
            </p:cNvSpPr>
            <p:nvPr/>
          </p:nvSpPr>
          <p:spPr bwMode="auto">
            <a:xfrm>
              <a:off x="4992" y="1392"/>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56" name="Oval 237"/>
            <p:cNvSpPr>
              <a:spLocks noChangeArrowheads="1"/>
            </p:cNvSpPr>
            <p:nvPr/>
          </p:nvSpPr>
          <p:spPr bwMode="auto">
            <a:xfrm>
              <a:off x="4704" y="1920"/>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57" name="Oval 238"/>
            <p:cNvSpPr>
              <a:spLocks noChangeArrowheads="1"/>
            </p:cNvSpPr>
            <p:nvPr/>
          </p:nvSpPr>
          <p:spPr bwMode="auto">
            <a:xfrm>
              <a:off x="4896" y="1920"/>
              <a:ext cx="47" cy="47"/>
            </a:xfrm>
            <a:prstGeom prst="ellipse">
              <a:avLst/>
            </a:prstGeom>
            <a:solidFill>
              <a:srgbClr val="FF3300"/>
            </a:solidFill>
            <a:ln w="9525">
              <a:solidFill>
                <a:schemeClr val="tx1"/>
              </a:solidFill>
              <a:round/>
              <a:headEnd/>
              <a:tailEnd/>
            </a:ln>
          </p:spPr>
          <p:txBody>
            <a:bodyPr wrap="none" anchor="ctr"/>
            <a:lstStyle/>
            <a:p>
              <a:pPr algn="r" rtl="1"/>
              <a:endParaRPr lang="ar-JO"/>
            </a:p>
          </p:txBody>
        </p:sp>
        <p:sp>
          <p:nvSpPr>
            <p:cNvPr id="1258" name="Oval 239"/>
            <p:cNvSpPr>
              <a:spLocks noChangeArrowheads="1"/>
            </p:cNvSpPr>
            <p:nvPr/>
          </p:nvSpPr>
          <p:spPr bwMode="auto">
            <a:xfrm>
              <a:off x="4800" y="1728"/>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59" name="Oval 240"/>
            <p:cNvSpPr>
              <a:spLocks noChangeArrowheads="1"/>
            </p:cNvSpPr>
            <p:nvPr/>
          </p:nvSpPr>
          <p:spPr bwMode="auto">
            <a:xfrm>
              <a:off x="4848" y="1296"/>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60" name="Oval 241"/>
            <p:cNvSpPr>
              <a:spLocks noChangeArrowheads="1"/>
            </p:cNvSpPr>
            <p:nvPr/>
          </p:nvSpPr>
          <p:spPr bwMode="auto">
            <a:xfrm>
              <a:off x="4848" y="1392"/>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61" name="Oval 242"/>
            <p:cNvSpPr>
              <a:spLocks noChangeArrowheads="1"/>
            </p:cNvSpPr>
            <p:nvPr/>
          </p:nvSpPr>
          <p:spPr bwMode="auto">
            <a:xfrm>
              <a:off x="4944" y="1344"/>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62" name="Oval 243"/>
            <p:cNvSpPr>
              <a:spLocks noChangeArrowheads="1"/>
            </p:cNvSpPr>
            <p:nvPr/>
          </p:nvSpPr>
          <p:spPr bwMode="auto">
            <a:xfrm>
              <a:off x="4944" y="1584"/>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63" name="Oval 244"/>
            <p:cNvSpPr>
              <a:spLocks noChangeArrowheads="1"/>
            </p:cNvSpPr>
            <p:nvPr/>
          </p:nvSpPr>
          <p:spPr bwMode="auto">
            <a:xfrm>
              <a:off x="5232" y="1968"/>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64" name="Oval 245"/>
            <p:cNvSpPr>
              <a:spLocks noChangeArrowheads="1"/>
            </p:cNvSpPr>
            <p:nvPr/>
          </p:nvSpPr>
          <p:spPr bwMode="auto">
            <a:xfrm>
              <a:off x="5472" y="1968"/>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65" name="Oval 246"/>
            <p:cNvSpPr>
              <a:spLocks noChangeArrowheads="1"/>
            </p:cNvSpPr>
            <p:nvPr/>
          </p:nvSpPr>
          <p:spPr bwMode="auto">
            <a:xfrm>
              <a:off x="4704" y="2016"/>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66" name="Oval 247"/>
            <p:cNvSpPr>
              <a:spLocks noChangeArrowheads="1"/>
            </p:cNvSpPr>
            <p:nvPr/>
          </p:nvSpPr>
          <p:spPr bwMode="auto">
            <a:xfrm>
              <a:off x="4752" y="1440"/>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67" name="Oval 248"/>
            <p:cNvSpPr>
              <a:spLocks noChangeArrowheads="1"/>
            </p:cNvSpPr>
            <p:nvPr/>
          </p:nvSpPr>
          <p:spPr bwMode="auto">
            <a:xfrm>
              <a:off x="4752" y="1776"/>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68" name="Oval 249"/>
            <p:cNvSpPr>
              <a:spLocks noChangeArrowheads="1"/>
            </p:cNvSpPr>
            <p:nvPr/>
          </p:nvSpPr>
          <p:spPr bwMode="auto">
            <a:xfrm>
              <a:off x="4896" y="1824"/>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69" name="Oval 250"/>
            <p:cNvSpPr>
              <a:spLocks noChangeArrowheads="1"/>
            </p:cNvSpPr>
            <p:nvPr/>
          </p:nvSpPr>
          <p:spPr bwMode="auto">
            <a:xfrm>
              <a:off x="4944" y="1488"/>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70" name="Oval 251"/>
            <p:cNvSpPr>
              <a:spLocks noChangeArrowheads="1"/>
            </p:cNvSpPr>
            <p:nvPr/>
          </p:nvSpPr>
          <p:spPr bwMode="auto">
            <a:xfrm>
              <a:off x="4800" y="1680"/>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71" name="Oval 252"/>
            <p:cNvSpPr>
              <a:spLocks noChangeArrowheads="1"/>
            </p:cNvSpPr>
            <p:nvPr/>
          </p:nvSpPr>
          <p:spPr bwMode="auto">
            <a:xfrm>
              <a:off x="4944" y="1728"/>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72" name="Oval 253"/>
            <p:cNvSpPr>
              <a:spLocks noChangeArrowheads="1"/>
            </p:cNvSpPr>
            <p:nvPr/>
          </p:nvSpPr>
          <p:spPr bwMode="auto">
            <a:xfrm>
              <a:off x="4944" y="1776"/>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73" name="Oval 254"/>
            <p:cNvSpPr>
              <a:spLocks noChangeArrowheads="1"/>
            </p:cNvSpPr>
            <p:nvPr/>
          </p:nvSpPr>
          <p:spPr bwMode="auto">
            <a:xfrm>
              <a:off x="4848" y="1536"/>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74" name="Oval 255"/>
            <p:cNvSpPr>
              <a:spLocks noChangeArrowheads="1"/>
            </p:cNvSpPr>
            <p:nvPr/>
          </p:nvSpPr>
          <p:spPr bwMode="auto">
            <a:xfrm>
              <a:off x="4799" y="1583"/>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75" name="Oval 256"/>
            <p:cNvSpPr>
              <a:spLocks noChangeArrowheads="1"/>
            </p:cNvSpPr>
            <p:nvPr/>
          </p:nvSpPr>
          <p:spPr bwMode="auto">
            <a:xfrm>
              <a:off x="5376" y="1536"/>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76" name="Oval 257"/>
            <p:cNvSpPr>
              <a:spLocks noChangeArrowheads="1"/>
            </p:cNvSpPr>
            <p:nvPr/>
          </p:nvSpPr>
          <p:spPr bwMode="auto">
            <a:xfrm>
              <a:off x="5088" y="1488"/>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77" name="Oval 258"/>
            <p:cNvSpPr>
              <a:spLocks noChangeArrowheads="1"/>
            </p:cNvSpPr>
            <p:nvPr/>
          </p:nvSpPr>
          <p:spPr bwMode="auto">
            <a:xfrm>
              <a:off x="5136" y="1344"/>
              <a:ext cx="47" cy="47"/>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278" name="Oval 259"/>
            <p:cNvSpPr>
              <a:spLocks noChangeArrowheads="1"/>
            </p:cNvSpPr>
            <p:nvPr/>
          </p:nvSpPr>
          <p:spPr bwMode="auto">
            <a:xfrm>
              <a:off x="4224" y="3696"/>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279" name="Oval 260"/>
            <p:cNvSpPr>
              <a:spLocks noChangeArrowheads="1"/>
            </p:cNvSpPr>
            <p:nvPr/>
          </p:nvSpPr>
          <p:spPr bwMode="auto">
            <a:xfrm>
              <a:off x="4032" y="2688"/>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280" name="Oval 261"/>
            <p:cNvSpPr>
              <a:spLocks noChangeArrowheads="1"/>
            </p:cNvSpPr>
            <p:nvPr/>
          </p:nvSpPr>
          <p:spPr bwMode="auto">
            <a:xfrm>
              <a:off x="5472" y="1728"/>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281" name="Oval 262"/>
            <p:cNvSpPr>
              <a:spLocks noChangeArrowheads="1"/>
            </p:cNvSpPr>
            <p:nvPr/>
          </p:nvSpPr>
          <p:spPr bwMode="auto">
            <a:xfrm>
              <a:off x="5472" y="2928"/>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282" name="Oval 263"/>
            <p:cNvSpPr>
              <a:spLocks noChangeArrowheads="1"/>
            </p:cNvSpPr>
            <p:nvPr/>
          </p:nvSpPr>
          <p:spPr bwMode="auto">
            <a:xfrm>
              <a:off x="4080" y="4176"/>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283" name="Oval 264"/>
            <p:cNvSpPr>
              <a:spLocks noChangeArrowheads="1"/>
            </p:cNvSpPr>
            <p:nvPr/>
          </p:nvSpPr>
          <p:spPr bwMode="auto">
            <a:xfrm>
              <a:off x="5184" y="2160"/>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284" name="Oval 265"/>
            <p:cNvSpPr>
              <a:spLocks noChangeArrowheads="1"/>
            </p:cNvSpPr>
            <p:nvPr/>
          </p:nvSpPr>
          <p:spPr bwMode="auto">
            <a:xfrm>
              <a:off x="5616" y="2784"/>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285" name="Oval 266"/>
            <p:cNvSpPr>
              <a:spLocks noChangeArrowheads="1"/>
            </p:cNvSpPr>
            <p:nvPr/>
          </p:nvSpPr>
          <p:spPr bwMode="auto">
            <a:xfrm>
              <a:off x="4128" y="3168"/>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286" name="Line 267"/>
            <p:cNvSpPr>
              <a:spLocks noChangeShapeType="1"/>
            </p:cNvSpPr>
            <p:nvPr/>
          </p:nvSpPr>
          <p:spPr bwMode="auto">
            <a:xfrm>
              <a:off x="1872" y="720"/>
              <a:ext cx="1872" cy="0"/>
            </a:xfrm>
            <a:prstGeom prst="line">
              <a:avLst/>
            </a:prstGeom>
            <a:noFill/>
            <a:ln w="38100">
              <a:solidFill>
                <a:schemeClr val="tx1"/>
              </a:solidFill>
              <a:round/>
              <a:headEnd/>
              <a:tailEnd type="triangle" w="med" len="med"/>
            </a:ln>
          </p:spPr>
          <p:txBody>
            <a:bodyPr/>
            <a:lstStyle/>
            <a:p>
              <a:endParaRPr lang="en-US"/>
            </a:p>
          </p:txBody>
        </p:sp>
        <p:sp>
          <p:nvSpPr>
            <p:cNvPr id="1287" name="Text Box 268"/>
            <p:cNvSpPr txBox="1">
              <a:spLocks noChangeArrowheads="1"/>
            </p:cNvSpPr>
            <p:nvPr/>
          </p:nvSpPr>
          <p:spPr bwMode="auto">
            <a:xfrm>
              <a:off x="96" y="528"/>
              <a:ext cx="1734" cy="288"/>
            </a:xfrm>
            <a:prstGeom prst="rect">
              <a:avLst/>
            </a:prstGeom>
            <a:noFill/>
            <a:ln w="9525">
              <a:noFill/>
              <a:miter lim="800000"/>
              <a:headEnd/>
              <a:tailEnd/>
            </a:ln>
          </p:spPr>
          <p:txBody>
            <a:bodyPr wrap="none">
              <a:spAutoFit/>
            </a:bodyPr>
            <a:lstStyle/>
            <a:p>
              <a:pPr algn="r" rtl="1"/>
              <a:r>
                <a:rPr lang="en-US" sz="2400" b="1">
                  <a:solidFill>
                    <a:srgbClr val="FFFF00"/>
                  </a:solidFill>
                </a:rPr>
                <a:t>Positive counter ion</a:t>
              </a:r>
            </a:p>
          </p:txBody>
        </p:sp>
        <p:sp>
          <p:nvSpPr>
            <p:cNvPr id="1288" name="Oval 269"/>
            <p:cNvSpPr>
              <a:spLocks noChangeArrowheads="1"/>
            </p:cNvSpPr>
            <p:nvPr/>
          </p:nvSpPr>
          <p:spPr bwMode="auto">
            <a:xfrm>
              <a:off x="4176" y="2256"/>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289" name="Oval 270"/>
            <p:cNvSpPr>
              <a:spLocks noChangeArrowheads="1"/>
            </p:cNvSpPr>
            <p:nvPr/>
          </p:nvSpPr>
          <p:spPr bwMode="auto">
            <a:xfrm>
              <a:off x="3744" y="960"/>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290" name="Line 271"/>
            <p:cNvSpPr>
              <a:spLocks noChangeShapeType="1"/>
            </p:cNvSpPr>
            <p:nvPr/>
          </p:nvSpPr>
          <p:spPr bwMode="auto">
            <a:xfrm>
              <a:off x="2016" y="960"/>
              <a:ext cx="1680" cy="0"/>
            </a:xfrm>
            <a:prstGeom prst="line">
              <a:avLst/>
            </a:prstGeom>
            <a:noFill/>
            <a:ln w="38100">
              <a:solidFill>
                <a:schemeClr val="tx1"/>
              </a:solidFill>
              <a:round/>
              <a:headEnd/>
              <a:tailEnd type="triangle" w="med" len="med"/>
            </a:ln>
          </p:spPr>
          <p:txBody>
            <a:bodyPr/>
            <a:lstStyle/>
            <a:p>
              <a:endParaRPr lang="en-US"/>
            </a:p>
          </p:txBody>
        </p:sp>
        <p:sp>
          <p:nvSpPr>
            <p:cNvPr id="1291" name="Text Box 272"/>
            <p:cNvSpPr txBox="1">
              <a:spLocks noChangeArrowheads="1"/>
            </p:cNvSpPr>
            <p:nvPr/>
          </p:nvSpPr>
          <p:spPr bwMode="auto">
            <a:xfrm>
              <a:off x="182" y="816"/>
              <a:ext cx="1458" cy="288"/>
            </a:xfrm>
            <a:prstGeom prst="rect">
              <a:avLst/>
            </a:prstGeom>
            <a:noFill/>
            <a:ln w="9525">
              <a:noFill/>
              <a:miter lim="800000"/>
              <a:headEnd/>
              <a:tailEnd/>
            </a:ln>
          </p:spPr>
          <p:txBody>
            <a:bodyPr wrap="none">
              <a:spAutoFit/>
            </a:bodyPr>
            <a:lstStyle/>
            <a:p>
              <a:pPr algn="r" rtl="1"/>
              <a:r>
                <a:rPr lang="en-US" sz="2400" b="1">
                  <a:solidFill>
                    <a:srgbClr val="FFFF00"/>
                  </a:solidFill>
                </a:rPr>
                <a:t>Negative Co-ion</a:t>
              </a:r>
            </a:p>
          </p:txBody>
        </p:sp>
        <p:grpSp>
          <p:nvGrpSpPr>
            <p:cNvPr id="1292" name="Group 275"/>
            <p:cNvGrpSpPr>
              <a:grpSpLocks/>
            </p:cNvGrpSpPr>
            <p:nvPr/>
          </p:nvGrpSpPr>
          <p:grpSpPr bwMode="auto">
            <a:xfrm>
              <a:off x="134" y="2112"/>
              <a:ext cx="3514" cy="288"/>
              <a:chOff x="86" y="2160"/>
              <a:chExt cx="3514" cy="288"/>
            </a:xfrm>
          </p:grpSpPr>
          <p:sp>
            <p:nvSpPr>
              <p:cNvPr id="1316" name="Line 273"/>
              <p:cNvSpPr>
                <a:spLocks noChangeShapeType="1"/>
              </p:cNvSpPr>
              <p:nvPr/>
            </p:nvSpPr>
            <p:spPr bwMode="auto">
              <a:xfrm>
                <a:off x="2160" y="2304"/>
                <a:ext cx="1440" cy="0"/>
              </a:xfrm>
              <a:prstGeom prst="line">
                <a:avLst/>
              </a:prstGeom>
              <a:noFill/>
              <a:ln w="38100">
                <a:solidFill>
                  <a:schemeClr val="tx1"/>
                </a:solidFill>
                <a:round/>
                <a:headEnd/>
                <a:tailEnd type="triangle" w="med" len="med"/>
              </a:ln>
            </p:spPr>
            <p:txBody>
              <a:bodyPr/>
              <a:lstStyle/>
              <a:p>
                <a:endParaRPr lang="en-US"/>
              </a:p>
            </p:txBody>
          </p:sp>
          <p:sp>
            <p:nvSpPr>
              <p:cNvPr id="1317" name="Text Box 274"/>
              <p:cNvSpPr txBox="1">
                <a:spLocks noChangeArrowheads="1"/>
              </p:cNvSpPr>
              <p:nvPr/>
            </p:nvSpPr>
            <p:spPr bwMode="auto">
              <a:xfrm>
                <a:off x="86" y="2160"/>
                <a:ext cx="2072" cy="288"/>
              </a:xfrm>
              <a:prstGeom prst="rect">
                <a:avLst/>
              </a:prstGeom>
              <a:noFill/>
              <a:ln w="9525">
                <a:noFill/>
                <a:miter lim="800000"/>
                <a:headEnd/>
                <a:tailEnd/>
              </a:ln>
            </p:spPr>
            <p:txBody>
              <a:bodyPr wrap="none">
                <a:spAutoFit/>
              </a:bodyPr>
              <a:lstStyle/>
              <a:p>
                <a:pPr algn="r" rtl="1"/>
                <a:r>
                  <a:rPr lang="en-US" sz="2400" b="1">
                    <a:solidFill>
                      <a:srgbClr val="FFFF00"/>
                    </a:solidFill>
                  </a:rPr>
                  <a:t>Highly Negative colloid</a:t>
                </a:r>
              </a:p>
            </p:txBody>
          </p:sp>
        </p:grpSp>
        <p:sp>
          <p:nvSpPr>
            <p:cNvPr id="1293" name="Line 276"/>
            <p:cNvSpPr>
              <a:spLocks noChangeShapeType="1"/>
            </p:cNvSpPr>
            <p:nvPr/>
          </p:nvSpPr>
          <p:spPr bwMode="auto">
            <a:xfrm>
              <a:off x="1968" y="2496"/>
              <a:ext cx="1728" cy="0"/>
            </a:xfrm>
            <a:prstGeom prst="line">
              <a:avLst/>
            </a:prstGeom>
            <a:noFill/>
            <a:ln w="57150">
              <a:solidFill>
                <a:srgbClr val="FFFF00"/>
              </a:solidFill>
              <a:round/>
              <a:headEnd/>
              <a:tailEnd type="triangle" w="med" len="med"/>
            </a:ln>
          </p:spPr>
          <p:txBody>
            <a:bodyPr/>
            <a:lstStyle/>
            <a:p>
              <a:endParaRPr lang="en-US"/>
            </a:p>
          </p:txBody>
        </p:sp>
        <p:sp>
          <p:nvSpPr>
            <p:cNvPr id="1294" name="Text Box 277"/>
            <p:cNvSpPr txBox="1">
              <a:spLocks noChangeArrowheads="1"/>
            </p:cNvSpPr>
            <p:nvPr/>
          </p:nvSpPr>
          <p:spPr bwMode="auto">
            <a:xfrm>
              <a:off x="887" y="2339"/>
              <a:ext cx="985" cy="291"/>
            </a:xfrm>
            <a:prstGeom prst="rect">
              <a:avLst/>
            </a:prstGeom>
            <a:noFill/>
            <a:ln w="9525">
              <a:noFill/>
              <a:miter lim="800000"/>
              <a:headEnd/>
              <a:tailEnd/>
            </a:ln>
          </p:spPr>
          <p:txBody>
            <a:bodyPr wrap="none">
              <a:spAutoFit/>
            </a:bodyPr>
            <a:lstStyle/>
            <a:p>
              <a:pPr algn="r" rtl="1"/>
              <a:r>
                <a:rPr lang="en-US" sz="2400" b="1">
                  <a:solidFill>
                    <a:srgbClr val="FFFF00"/>
                  </a:solidFill>
                </a:rPr>
                <a:t>Stern layer</a:t>
              </a:r>
            </a:p>
          </p:txBody>
        </p:sp>
        <p:sp>
          <p:nvSpPr>
            <p:cNvPr id="1295" name="Line 278"/>
            <p:cNvSpPr>
              <a:spLocks noChangeShapeType="1"/>
            </p:cNvSpPr>
            <p:nvPr/>
          </p:nvSpPr>
          <p:spPr bwMode="auto">
            <a:xfrm>
              <a:off x="3696" y="2448"/>
              <a:ext cx="0" cy="144"/>
            </a:xfrm>
            <a:prstGeom prst="line">
              <a:avLst/>
            </a:prstGeom>
            <a:noFill/>
            <a:ln w="76200">
              <a:solidFill>
                <a:srgbClr val="FF3300"/>
              </a:solidFill>
              <a:round/>
              <a:headEnd/>
              <a:tailEnd/>
            </a:ln>
          </p:spPr>
          <p:txBody>
            <a:bodyPr/>
            <a:lstStyle/>
            <a:p>
              <a:endParaRPr lang="en-US"/>
            </a:p>
          </p:txBody>
        </p:sp>
        <p:sp>
          <p:nvSpPr>
            <p:cNvPr id="1296" name="Line 279"/>
            <p:cNvSpPr>
              <a:spLocks noChangeShapeType="1"/>
            </p:cNvSpPr>
            <p:nvPr/>
          </p:nvSpPr>
          <p:spPr bwMode="auto">
            <a:xfrm flipH="1">
              <a:off x="3600" y="2640"/>
              <a:ext cx="0" cy="1056"/>
            </a:xfrm>
            <a:prstGeom prst="line">
              <a:avLst/>
            </a:prstGeom>
            <a:noFill/>
            <a:ln w="57150">
              <a:solidFill>
                <a:srgbClr val="FFFF00"/>
              </a:solidFill>
              <a:round/>
              <a:headEnd/>
              <a:tailEnd/>
            </a:ln>
          </p:spPr>
          <p:txBody>
            <a:bodyPr/>
            <a:lstStyle/>
            <a:p>
              <a:endParaRPr lang="en-US"/>
            </a:p>
          </p:txBody>
        </p:sp>
        <p:sp>
          <p:nvSpPr>
            <p:cNvPr id="1297" name="Line 280"/>
            <p:cNvSpPr>
              <a:spLocks noChangeShapeType="1"/>
            </p:cNvSpPr>
            <p:nvPr/>
          </p:nvSpPr>
          <p:spPr bwMode="auto">
            <a:xfrm>
              <a:off x="3600" y="3696"/>
              <a:ext cx="144" cy="0"/>
            </a:xfrm>
            <a:prstGeom prst="line">
              <a:avLst/>
            </a:prstGeom>
            <a:noFill/>
            <a:ln w="57150">
              <a:solidFill>
                <a:srgbClr val="FFFF00"/>
              </a:solidFill>
              <a:round/>
              <a:headEnd/>
              <a:tailEnd type="triangle" w="med" len="med"/>
            </a:ln>
          </p:spPr>
          <p:txBody>
            <a:bodyPr/>
            <a:lstStyle/>
            <a:p>
              <a:endParaRPr lang="en-US"/>
            </a:p>
          </p:txBody>
        </p:sp>
        <p:sp>
          <p:nvSpPr>
            <p:cNvPr id="1298" name="Line 281"/>
            <p:cNvSpPr>
              <a:spLocks noChangeShapeType="1"/>
            </p:cNvSpPr>
            <p:nvPr/>
          </p:nvSpPr>
          <p:spPr bwMode="auto">
            <a:xfrm>
              <a:off x="3600" y="2640"/>
              <a:ext cx="144" cy="0"/>
            </a:xfrm>
            <a:prstGeom prst="line">
              <a:avLst/>
            </a:prstGeom>
            <a:noFill/>
            <a:ln w="57150">
              <a:solidFill>
                <a:srgbClr val="FFFF00"/>
              </a:solidFill>
              <a:round/>
              <a:headEnd/>
              <a:tailEnd type="triangle" w="med" len="med"/>
            </a:ln>
          </p:spPr>
          <p:txBody>
            <a:bodyPr/>
            <a:lstStyle/>
            <a:p>
              <a:endParaRPr lang="en-US"/>
            </a:p>
          </p:txBody>
        </p:sp>
        <p:sp>
          <p:nvSpPr>
            <p:cNvPr id="1299" name="Line 282"/>
            <p:cNvSpPr>
              <a:spLocks noChangeShapeType="1"/>
            </p:cNvSpPr>
            <p:nvPr/>
          </p:nvSpPr>
          <p:spPr bwMode="auto">
            <a:xfrm flipH="1">
              <a:off x="1824" y="3120"/>
              <a:ext cx="1776" cy="0"/>
            </a:xfrm>
            <a:prstGeom prst="line">
              <a:avLst/>
            </a:prstGeom>
            <a:noFill/>
            <a:ln w="57150">
              <a:solidFill>
                <a:srgbClr val="FFFF00"/>
              </a:solidFill>
              <a:round/>
              <a:headEnd type="arrow" w="med" len="med"/>
              <a:tailEnd/>
            </a:ln>
          </p:spPr>
          <p:txBody>
            <a:bodyPr/>
            <a:lstStyle/>
            <a:p>
              <a:endParaRPr lang="en-US"/>
            </a:p>
          </p:txBody>
        </p:sp>
        <p:sp>
          <p:nvSpPr>
            <p:cNvPr id="1300" name="Text Box 283"/>
            <p:cNvSpPr txBox="1">
              <a:spLocks noChangeArrowheads="1"/>
            </p:cNvSpPr>
            <p:nvPr/>
          </p:nvSpPr>
          <p:spPr bwMode="auto">
            <a:xfrm>
              <a:off x="278" y="2915"/>
              <a:ext cx="1148" cy="288"/>
            </a:xfrm>
            <a:prstGeom prst="rect">
              <a:avLst/>
            </a:prstGeom>
            <a:noFill/>
            <a:ln w="9525">
              <a:noFill/>
              <a:miter lim="800000"/>
              <a:headEnd/>
              <a:tailEnd/>
            </a:ln>
          </p:spPr>
          <p:txBody>
            <a:bodyPr wrap="none">
              <a:spAutoFit/>
            </a:bodyPr>
            <a:lstStyle/>
            <a:p>
              <a:pPr algn="r" rtl="1"/>
              <a:r>
                <a:rPr lang="en-US" sz="2400" b="1">
                  <a:solidFill>
                    <a:srgbClr val="FFFF00"/>
                  </a:solidFill>
                </a:rPr>
                <a:t>Diffuse layer</a:t>
              </a:r>
            </a:p>
          </p:txBody>
        </p:sp>
        <p:sp>
          <p:nvSpPr>
            <p:cNvPr id="1301" name="Line 284"/>
            <p:cNvSpPr>
              <a:spLocks noChangeShapeType="1"/>
            </p:cNvSpPr>
            <p:nvPr/>
          </p:nvSpPr>
          <p:spPr bwMode="auto">
            <a:xfrm>
              <a:off x="2160" y="4032"/>
              <a:ext cx="1392" cy="0"/>
            </a:xfrm>
            <a:prstGeom prst="line">
              <a:avLst/>
            </a:prstGeom>
            <a:noFill/>
            <a:ln w="57150">
              <a:solidFill>
                <a:srgbClr val="FFFF00"/>
              </a:solidFill>
              <a:round/>
              <a:headEnd/>
              <a:tailEnd type="triangle" w="med" len="med"/>
            </a:ln>
          </p:spPr>
          <p:txBody>
            <a:bodyPr/>
            <a:lstStyle/>
            <a:p>
              <a:endParaRPr lang="en-US"/>
            </a:p>
          </p:txBody>
        </p:sp>
        <p:sp>
          <p:nvSpPr>
            <p:cNvPr id="1302" name="Text Box 285"/>
            <p:cNvSpPr txBox="1">
              <a:spLocks noChangeArrowheads="1"/>
            </p:cNvSpPr>
            <p:nvPr/>
          </p:nvSpPr>
          <p:spPr bwMode="auto">
            <a:xfrm>
              <a:off x="132" y="3744"/>
              <a:ext cx="2844" cy="288"/>
            </a:xfrm>
            <a:prstGeom prst="rect">
              <a:avLst/>
            </a:prstGeom>
            <a:noFill/>
            <a:ln w="9525">
              <a:noFill/>
              <a:miter lim="800000"/>
              <a:headEnd/>
              <a:tailEnd/>
            </a:ln>
          </p:spPr>
          <p:txBody>
            <a:bodyPr wrap="none">
              <a:spAutoFit/>
            </a:bodyPr>
            <a:lstStyle/>
            <a:p>
              <a:pPr algn="r" rtl="1"/>
              <a:r>
                <a:rPr lang="en-US" sz="2400" b="1">
                  <a:solidFill>
                    <a:srgbClr val="FFFF00"/>
                  </a:solidFill>
                </a:rPr>
                <a:t>Ions in equilibrium  with solution</a:t>
              </a:r>
            </a:p>
          </p:txBody>
        </p:sp>
        <p:sp>
          <p:nvSpPr>
            <p:cNvPr id="1303" name="Oval 286"/>
            <p:cNvSpPr>
              <a:spLocks noChangeArrowheads="1"/>
            </p:cNvSpPr>
            <p:nvPr/>
          </p:nvSpPr>
          <p:spPr bwMode="auto">
            <a:xfrm>
              <a:off x="5568" y="3984"/>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304" name="Oval 287"/>
            <p:cNvSpPr>
              <a:spLocks noChangeArrowheads="1"/>
            </p:cNvSpPr>
            <p:nvPr/>
          </p:nvSpPr>
          <p:spPr bwMode="auto">
            <a:xfrm>
              <a:off x="4848" y="4032"/>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305" name="Oval 288"/>
            <p:cNvSpPr>
              <a:spLocks noChangeArrowheads="1"/>
            </p:cNvSpPr>
            <p:nvPr/>
          </p:nvSpPr>
          <p:spPr bwMode="auto">
            <a:xfrm>
              <a:off x="5376" y="4128"/>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306" name="Oval 289"/>
            <p:cNvSpPr>
              <a:spLocks noChangeArrowheads="1"/>
            </p:cNvSpPr>
            <p:nvPr/>
          </p:nvSpPr>
          <p:spPr bwMode="auto">
            <a:xfrm>
              <a:off x="5184" y="3792"/>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307" name="Oval 290"/>
            <p:cNvSpPr>
              <a:spLocks noChangeArrowheads="1"/>
            </p:cNvSpPr>
            <p:nvPr/>
          </p:nvSpPr>
          <p:spPr bwMode="auto">
            <a:xfrm>
              <a:off x="4320" y="393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308" name="Oval 291"/>
            <p:cNvSpPr>
              <a:spLocks noChangeArrowheads="1"/>
            </p:cNvSpPr>
            <p:nvPr/>
          </p:nvSpPr>
          <p:spPr bwMode="auto">
            <a:xfrm>
              <a:off x="5088" y="4176"/>
              <a:ext cx="48" cy="48"/>
            </a:xfrm>
            <a:prstGeom prst="ellipse">
              <a:avLst/>
            </a:prstGeom>
            <a:solidFill>
              <a:srgbClr val="FFFF00"/>
            </a:solidFill>
            <a:ln w="9525">
              <a:solidFill>
                <a:schemeClr val="tx1"/>
              </a:solidFill>
              <a:round/>
              <a:headEnd/>
              <a:tailEnd/>
            </a:ln>
          </p:spPr>
          <p:txBody>
            <a:bodyPr wrap="none" anchor="ctr"/>
            <a:lstStyle/>
            <a:p>
              <a:pPr algn="r" rtl="1"/>
              <a:endParaRPr lang="ar-JO"/>
            </a:p>
          </p:txBody>
        </p:sp>
        <p:sp>
          <p:nvSpPr>
            <p:cNvPr id="1309" name="Text Box 293"/>
            <p:cNvSpPr txBox="1">
              <a:spLocks noChangeArrowheads="1"/>
            </p:cNvSpPr>
            <p:nvPr/>
          </p:nvSpPr>
          <p:spPr bwMode="auto">
            <a:xfrm>
              <a:off x="976" y="76"/>
              <a:ext cx="3200" cy="404"/>
            </a:xfrm>
            <a:prstGeom prst="rect">
              <a:avLst/>
            </a:prstGeom>
            <a:noFill/>
            <a:ln w="9525">
              <a:noFill/>
              <a:miter lim="800000"/>
              <a:headEnd/>
              <a:tailEnd/>
            </a:ln>
          </p:spPr>
          <p:txBody>
            <a:bodyPr wrap="none">
              <a:spAutoFit/>
            </a:bodyPr>
            <a:lstStyle/>
            <a:p>
              <a:pPr algn="r" rtl="1"/>
              <a:r>
                <a:rPr lang="en-US" sz="3600" b="1">
                  <a:solidFill>
                    <a:schemeClr val="hlink"/>
                  </a:solidFill>
                </a:rPr>
                <a:t>The Double Layer Model</a:t>
              </a:r>
            </a:p>
          </p:txBody>
        </p:sp>
        <p:sp>
          <p:nvSpPr>
            <p:cNvPr id="1310" name="Oval 294"/>
            <p:cNvSpPr>
              <a:spLocks noChangeArrowheads="1"/>
            </p:cNvSpPr>
            <p:nvPr/>
          </p:nvSpPr>
          <p:spPr bwMode="auto">
            <a:xfrm>
              <a:off x="4416" y="1152"/>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311" name="Oval 295"/>
            <p:cNvSpPr>
              <a:spLocks noChangeArrowheads="1"/>
            </p:cNvSpPr>
            <p:nvPr/>
          </p:nvSpPr>
          <p:spPr bwMode="auto">
            <a:xfrm>
              <a:off x="3936" y="1488"/>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312" name="Oval 296"/>
            <p:cNvSpPr>
              <a:spLocks noChangeArrowheads="1"/>
            </p:cNvSpPr>
            <p:nvPr/>
          </p:nvSpPr>
          <p:spPr bwMode="auto">
            <a:xfrm>
              <a:off x="4512" y="1248"/>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313" name="Oval 297"/>
            <p:cNvSpPr>
              <a:spLocks noChangeArrowheads="1"/>
            </p:cNvSpPr>
            <p:nvPr/>
          </p:nvSpPr>
          <p:spPr bwMode="auto">
            <a:xfrm>
              <a:off x="3840" y="2976"/>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314" name="Oval 298"/>
            <p:cNvSpPr>
              <a:spLocks noChangeArrowheads="1"/>
            </p:cNvSpPr>
            <p:nvPr/>
          </p:nvSpPr>
          <p:spPr bwMode="auto">
            <a:xfrm>
              <a:off x="4704" y="1440"/>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sp>
          <p:nvSpPr>
            <p:cNvPr id="1315" name="Oval 299"/>
            <p:cNvSpPr>
              <a:spLocks noChangeArrowheads="1"/>
            </p:cNvSpPr>
            <p:nvPr/>
          </p:nvSpPr>
          <p:spPr bwMode="auto">
            <a:xfrm>
              <a:off x="4800" y="1536"/>
              <a:ext cx="48" cy="48"/>
            </a:xfrm>
            <a:prstGeom prst="ellipse">
              <a:avLst/>
            </a:prstGeom>
            <a:solidFill>
              <a:srgbClr val="FF3300"/>
            </a:solidFill>
            <a:ln w="9525">
              <a:solidFill>
                <a:srgbClr val="FF3300"/>
              </a:solidFill>
              <a:round/>
              <a:headEnd/>
              <a:tailEnd/>
            </a:ln>
          </p:spPr>
          <p:txBody>
            <a:bodyPr wrap="none" anchor="ctr"/>
            <a:lstStyle/>
            <a:p>
              <a:pPr algn="r" rtl="1"/>
              <a:endParaRPr lang="ar-JO"/>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rtl="0" eaLnBrk="1" hangingPunct="1"/>
            <a:r>
              <a:rPr lang="en-US" dirty="0" smtClean="0"/>
              <a:t>Potential Energy</a:t>
            </a:r>
          </a:p>
        </p:txBody>
      </p:sp>
      <p:grpSp>
        <p:nvGrpSpPr>
          <p:cNvPr id="26627" name="Group 3"/>
          <p:cNvGrpSpPr>
            <a:grpSpLocks/>
          </p:cNvGrpSpPr>
          <p:nvPr/>
        </p:nvGrpSpPr>
        <p:grpSpPr bwMode="auto">
          <a:xfrm>
            <a:off x="1433513" y="1166813"/>
            <a:ext cx="6138862" cy="4908550"/>
            <a:chOff x="1269" y="735"/>
            <a:chExt cx="3363" cy="3092"/>
          </a:xfrm>
        </p:grpSpPr>
        <p:pic>
          <p:nvPicPr>
            <p:cNvPr id="26629" name="Picture 4" descr="pe_curve2"/>
            <p:cNvPicPr>
              <a:picLocks noChangeAspect="1" noChangeArrowheads="1"/>
            </p:cNvPicPr>
            <p:nvPr/>
          </p:nvPicPr>
          <p:blipFill>
            <a:blip r:embed="rId3" cstate="print"/>
            <a:srcRect/>
            <a:stretch>
              <a:fillRect/>
            </a:stretch>
          </p:blipFill>
          <p:spPr bwMode="auto">
            <a:xfrm>
              <a:off x="1269" y="735"/>
              <a:ext cx="2752" cy="3092"/>
            </a:xfrm>
            <a:prstGeom prst="rect">
              <a:avLst/>
            </a:prstGeom>
            <a:noFill/>
            <a:ln w="9525">
              <a:noFill/>
              <a:miter lim="800000"/>
              <a:headEnd/>
              <a:tailEnd/>
            </a:ln>
          </p:spPr>
        </p:pic>
        <p:sp>
          <p:nvSpPr>
            <p:cNvPr id="26630" name="Text Box 5"/>
            <p:cNvSpPr txBox="1">
              <a:spLocks noChangeArrowheads="1"/>
            </p:cNvSpPr>
            <p:nvPr/>
          </p:nvSpPr>
          <p:spPr bwMode="auto">
            <a:xfrm>
              <a:off x="2388" y="1032"/>
              <a:ext cx="840" cy="231"/>
            </a:xfrm>
            <a:prstGeom prst="rect">
              <a:avLst/>
            </a:prstGeom>
            <a:noFill/>
            <a:ln w="9525">
              <a:noFill/>
              <a:miter lim="800000"/>
              <a:headEnd/>
              <a:tailEnd/>
            </a:ln>
          </p:spPr>
          <p:txBody>
            <a:bodyPr>
              <a:spAutoFit/>
            </a:bodyPr>
            <a:lstStyle/>
            <a:p>
              <a:pPr eaLnBrk="0" hangingPunct="0">
                <a:spcBef>
                  <a:spcPct val="50000"/>
                </a:spcBef>
              </a:pPr>
              <a:r>
                <a:rPr lang="en-US" b="1">
                  <a:solidFill>
                    <a:srgbClr val="3333CC"/>
                  </a:solidFill>
                  <a:latin typeface="Arial" charset="0"/>
                </a:rPr>
                <a:t>Repulsion</a:t>
              </a:r>
            </a:p>
          </p:txBody>
        </p:sp>
        <p:sp>
          <p:nvSpPr>
            <p:cNvPr id="26631" name="Text Box 6"/>
            <p:cNvSpPr txBox="1">
              <a:spLocks noChangeArrowheads="1"/>
            </p:cNvSpPr>
            <p:nvPr/>
          </p:nvSpPr>
          <p:spPr bwMode="auto">
            <a:xfrm>
              <a:off x="2563" y="2926"/>
              <a:ext cx="1259" cy="494"/>
            </a:xfrm>
            <a:prstGeom prst="rect">
              <a:avLst/>
            </a:prstGeom>
            <a:noFill/>
            <a:ln w="9525">
              <a:noFill/>
              <a:miter lim="800000"/>
              <a:headEnd/>
              <a:tailEnd/>
            </a:ln>
          </p:spPr>
          <p:txBody>
            <a:bodyPr>
              <a:spAutoFit/>
            </a:bodyPr>
            <a:lstStyle/>
            <a:p>
              <a:pPr eaLnBrk="0" hangingPunct="0">
                <a:spcBef>
                  <a:spcPct val="50000"/>
                </a:spcBef>
              </a:pPr>
              <a:r>
                <a:rPr lang="en-US" b="1">
                  <a:solidFill>
                    <a:srgbClr val="00CC00"/>
                  </a:solidFill>
                  <a:latin typeface="Arial" charset="0"/>
                </a:rPr>
                <a:t>Attraction</a:t>
              </a:r>
            </a:p>
            <a:p>
              <a:pPr eaLnBrk="0" hangingPunct="0">
                <a:spcBef>
                  <a:spcPct val="50000"/>
                </a:spcBef>
              </a:pPr>
              <a:r>
                <a:rPr lang="en-US" b="1">
                  <a:solidFill>
                    <a:srgbClr val="00CC00"/>
                  </a:solidFill>
                  <a:latin typeface="Arial" charset="0"/>
                </a:rPr>
                <a:t>London – van der Waals</a:t>
              </a:r>
            </a:p>
          </p:txBody>
        </p:sp>
        <p:sp>
          <p:nvSpPr>
            <p:cNvPr id="26632" name="Line 7"/>
            <p:cNvSpPr>
              <a:spLocks noChangeShapeType="1"/>
            </p:cNvSpPr>
            <p:nvPr/>
          </p:nvSpPr>
          <p:spPr bwMode="auto">
            <a:xfrm flipH="1" flipV="1">
              <a:off x="2268" y="2988"/>
              <a:ext cx="444" cy="168"/>
            </a:xfrm>
            <a:prstGeom prst="line">
              <a:avLst/>
            </a:prstGeom>
            <a:noFill/>
            <a:ln w="19050">
              <a:solidFill>
                <a:srgbClr val="00CC00"/>
              </a:solidFill>
              <a:round/>
              <a:headEnd/>
              <a:tailEnd type="triangle" w="med" len="med"/>
            </a:ln>
          </p:spPr>
          <p:txBody>
            <a:bodyPr/>
            <a:lstStyle/>
            <a:p>
              <a:endParaRPr lang="en-US"/>
            </a:p>
          </p:txBody>
        </p:sp>
        <p:sp>
          <p:nvSpPr>
            <p:cNvPr id="26633" name="Line 8"/>
            <p:cNvSpPr>
              <a:spLocks noChangeShapeType="1"/>
            </p:cNvSpPr>
            <p:nvPr/>
          </p:nvSpPr>
          <p:spPr bwMode="auto">
            <a:xfrm flipH="1" flipV="1">
              <a:off x="2040" y="1152"/>
              <a:ext cx="300" cy="0"/>
            </a:xfrm>
            <a:prstGeom prst="line">
              <a:avLst/>
            </a:prstGeom>
            <a:noFill/>
            <a:ln w="19050">
              <a:solidFill>
                <a:schemeClr val="accent2"/>
              </a:solidFill>
              <a:round/>
              <a:headEnd/>
              <a:tailEnd type="triangle" w="med" len="med"/>
            </a:ln>
          </p:spPr>
          <p:txBody>
            <a:bodyPr/>
            <a:lstStyle/>
            <a:p>
              <a:endParaRPr lang="en-US"/>
            </a:p>
          </p:txBody>
        </p:sp>
        <p:sp>
          <p:nvSpPr>
            <p:cNvPr id="26634" name="Text Box 9"/>
            <p:cNvSpPr txBox="1">
              <a:spLocks noChangeArrowheads="1"/>
            </p:cNvSpPr>
            <p:nvPr/>
          </p:nvSpPr>
          <p:spPr bwMode="auto">
            <a:xfrm>
              <a:off x="3456" y="1332"/>
              <a:ext cx="1176" cy="404"/>
            </a:xfrm>
            <a:prstGeom prst="rect">
              <a:avLst/>
            </a:prstGeom>
            <a:noFill/>
            <a:ln w="9525">
              <a:noFill/>
              <a:miter lim="800000"/>
              <a:headEnd/>
              <a:tailEnd/>
            </a:ln>
          </p:spPr>
          <p:txBody>
            <a:bodyPr>
              <a:spAutoFit/>
            </a:bodyPr>
            <a:lstStyle/>
            <a:p>
              <a:pPr eaLnBrk="0" hangingPunct="0">
                <a:spcBef>
                  <a:spcPct val="50000"/>
                </a:spcBef>
              </a:pPr>
              <a:r>
                <a:rPr lang="en-US" b="1">
                  <a:solidFill>
                    <a:srgbClr val="CC6600"/>
                  </a:solidFill>
                  <a:latin typeface="Arial" charset="0"/>
                </a:rPr>
                <a:t>Composite curve</a:t>
              </a:r>
            </a:p>
          </p:txBody>
        </p:sp>
        <p:sp>
          <p:nvSpPr>
            <p:cNvPr id="26635" name="Line 10"/>
            <p:cNvSpPr>
              <a:spLocks noChangeShapeType="1"/>
            </p:cNvSpPr>
            <p:nvPr/>
          </p:nvSpPr>
          <p:spPr bwMode="auto">
            <a:xfrm flipH="1">
              <a:off x="2604" y="1608"/>
              <a:ext cx="780" cy="312"/>
            </a:xfrm>
            <a:prstGeom prst="line">
              <a:avLst/>
            </a:prstGeom>
            <a:noFill/>
            <a:ln w="19050">
              <a:solidFill>
                <a:srgbClr val="CC6600"/>
              </a:solidFill>
              <a:round/>
              <a:headEnd/>
              <a:tailEnd type="triangle" w="med" len="med"/>
            </a:ln>
          </p:spPr>
          <p:txBody>
            <a:bodyPr/>
            <a:lstStyle/>
            <a:p>
              <a:endParaRPr lang="en-US"/>
            </a:p>
          </p:txBody>
        </p:sp>
        <p:sp>
          <p:nvSpPr>
            <p:cNvPr id="26636" name="Oval 11"/>
            <p:cNvSpPr>
              <a:spLocks noChangeArrowheads="1"/>
            </p:cNvSpPr>
            <p:nvPr/>
          </p:nvSpPr>
          <p:spPr bwMode="auto">
            <a:xfrm>
              <a:off x="1566" y="2298"/>
              <a:ext cx="162" cy="162"/>
            </a:xfrm>
            <a:prstGeom prst="ellipse">
              <a:avLst/>
            </a:prstGeom>
            <a:gradFill rotWithShape="0">
              <a:gsLst>
                <a:gs pos="0">
                  <a:srgbClr val="FF66FF"/>
                </a:gs>
                <a:gs pos="100000">
                  <a:srgbClr val="8F398F"/>
                </a:gs>
              </a:gsLst>
              <a:path path="shape">
                <a:fillToRect l="50000" t="50000" r="50000" b="50000"/>
              </a:path>
            </a:gradFill>
            <a:ln w="9525">
              <a:noFill/>
              <a:round/>
              <a:headEnd/>
              <a:tailEnd/>
            </a:ln>
          </p:spPr>
          <p:txBody>
            <a:bodyPr wrap="none" anchor="ctr"/>
            <a:lstStyle/>
            <a:p>
              <a:pPr eaLnBrk="0" hangingPunct="0"/>
              <a:endParaRPr lang="en-US">
                <a:solidFill>
                  <a:srgbClr val="000000"/>
                </a:solidFill>
              </a:endParaRPr>
            </a:p>
          </p:txBody>
        </p:sp>
        <p:sp>
          <p:nvSpPr>
            <p:cNvPr id="26637" name="Oval 12"/>
            <p:cNvSpPr>
              <a:spLocks noChangeArrowheads="1"/>
            </p:cNvSpPr>
            <p:nvPr/>
          </p:nvSpPr>
          <p:spPr bwMode="auto">
            <a:xfrm>
              <a:off x="3462" y="2304"/>
              <a:ext cx="162" cy="162"/>
            </a:xfrm>
            <a:prstGeom prst="ellipse">
              <a:avLst/>
            </a:prstGeom>
            <a:gradFill rotWithShape="0">
              <a:gsLst>
                <a:gs pos="0">
                  <a:srgbClr val="FF66FF"/>
                </a:gs>
                <a:gs pos="100000">
                  <a:srgbClr val="8F398F"/>
                </a:gs>
              </a:gsLst>
              <a:path path="shape">
                <a:fillToRect l="50000" t="50000" r="50000" b="50000"/>
              </a:path>
            </a:gradFill>
            <a:ln w="9525">
              <a:noFill/>
              <a:round/>
              <a:headEnd/>
              <a:tailEnd/>
            </a:ln>
          </p:spPr>
          <p:txBody>
            <a:bodyPr wrap="none" anchor="ctr"/>
            <a:lstStyle/>
            <a:p>
              <a:pPr eaLnBrk="0" hangingPunct="0"/>
              <a:endParaRPr lang="en-US">
                <a:solidFill>
                  <a:srgbClr val="000000"/>
                </a:solidFill>
              </a:endParaRPr>
            </a:p>
          </p:txBody>
        </p:sp>
      </p:grpSp>
      <p:sp>
        <p:nvSpPr>
          <p:cNvPr id="26628" name="Slide Number Placeholder 13"/>
          <p:cNvSpPr>
            <a:spLocks noGrp="1"/>
          </p:cNvSpPr>
          <p:nvPr>
            <p:ph type="sldNum" sz="quarter" idx="10"/>
          </p:nvPr>
        </p:nvSpPr>
        <p:spPr>
          <a:noFill/>
        </p:spPr>
        <p:txBody>
          <a:bodyPr/>
          <a:lstStyle/>
          <a:p>
            <a:fld id="{3D2634C1-D214-4B94-96A9-C340D037E24B}" type="slidenum">
              <a:rPr lang="ar-JO"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4294967295"/>
          </p:nvPr>
        </p:nvSpPr>
        <p:spPr>
          <a:xfrm>
            <a:off x="142875" y="260350"/>
            <a:ext cx="8686800" cy="6383338"/>
          </a:xfrm>
        </p:spPr>
        <p:txBody>
          <a:bodyPr/>
          <a:lstStyle/>
          <a:p>
            <a:pPr algn="just">
              <a:lnSpc>
                <a:spcPct val="80000"/>
              </a:lnSpc>
              <a:defRPr/>
            </a:pPr>
            <a:r>
              <a:rPr lang="en-US" dirty="0" smtClean="0">
                <a:effectLst/>
              </a:rPr>
              <a:t>When the repulsion energy is high, the potential barrier is also high, &amp; collision  is stopped.</a:t>
            </a:r>
          </a:p>
          <a:p>
            <a:pPr algn="just">
              <a:lnSpc>
                <a:spcPct val="80000"/>
              </a:lnSpc>
              <a:defRPr/>
            </a:pPr>
            <a:r>
              <a:rPr lang="en-US" dirty="0" smtClean="0">
                <a:effectLst/>
              </a:rPr>
              <a:t>The system remain de-flocculated, and when sedimentation occurs, the particles form a close packed arrangement with the smaller particles filling the voids between the larger ones. Those particles are gradually pressed together by the weight of the ones above. </a:t>
            </a:r>
          </a:p>
          <a:p>
            <a:pPr algn="just">
              <a:lnSpc>
                <a:spcPct val="80000"/>
              </a:lnSpc>
              <a:defRPr/>
            </a:pPr>
            <a:r>
              <a:rPr lang="en-US" dirty="0" smtClean="0">
                <a:effectLst/>
              </a:rPr>
              <a:t>In order to re-suspend and re-disperse these particles, it is again necessary to overcome the high energy barrier, this is not easy to achieve by agitation.</a:t>
            </a:r>
          </a:p>
          <a:p>
            <a:pPr algn="just">
              <a:lnSpc>
                <a:spcPct val="80000"/>
              </a:lnSpc>
              <a:defRPr/>
            </a:pPr>
            <a:r>
              <a:rPr lang="en-US" dirty="0" smtClean="0">
                <a:effectLst/>
              </a:rPr>
              <a:t> The particles tend to remain strongly attracted to each other and form a hard cake.</a:t>
            </a:r>
          </a:p>
          <a:p>
            <a:pPr algn="just" eaLnBrk="1" hangingPunct="1">
              <a:lnSpc>
                <a:spcPct val="80000"/>
              </a:lnSpc>
              <a:defRPr/>
            </a:pPr>
            <a:endParaRPr lang="en-US" dirty="0" smtClean="0"/>
          </a:p>
        </p:txBody>
      </p:sp>
      <p:sp>
        <p:nvSpPr>
          <p:cNvPr id="27651" name="Slide Number Placeholder 3"/>
          <p:cNvSpPr txBox="1">
            <a:spLocks noGrp="1"/>
          </p:cNvSpPr>
          <p:nvPr/>
        </p:nvSpPr>
        <p:spPr bwMode="auto">
          <a:xfrm>
            <a:off x="6553200" y="6248400"/>
            <a:ext cx="2133600" cy="476250"/>
          </a:xfrm>
          <a:prstGeom prst="rect">
            <a:avLst/>
          </a:prstGeom>
          <a:noFill/>
          <a:ln w="9525">
            <a:noFill/>
            <a:miter lim="800000"/>
            <a:headEnd/>
            <a:tailEnd/>
          </a:ln>
        </p:spPr>
        <p:txBody>
          <a:bodyPr anchor="b"/>
          <a:lstStyle/>
          <a:p>
            <a:pPr algn="r"/>
            <a:fld id="{E32CAC64-16F0-4A1F-9214-F2D58FE5C85B}" type="slidenum">
              <a:rPr lang="ar-JO" sz="1200">
                <a:solidFill>
                  <a:srgbClr val="FFFFFF"/>
                </a:solidFill>
                <a:latin typeface="Arial" charset="0"/>
              </a:rPr>
              <a:pPr algn="r"/>
              <a:t>29</a:t>
            </a:fld>
            <a:endParaRPr lang="en-US" sz="1200">
              <a:solidFill>
                <a:srgbClr val="FFFFFF"/>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8229600" cy="725487"/>
          </a:xfrm>
        </p:spPr>
        <p:txBody>
          <a:bodyPr/>
          <a:lstStyle/>
          <a:p>
            <a:pPr eaLnBrk="1" hangingPunct="1"/>
            <a:r>
              <a:rPr lang="en-US" dirty="0" smtClean="0">
                <a:solidFill>
                  <a:srgbClr val="FFFF00"/>
                </a:solidFill>
              </a:rPr>
              <a:t>Introduction</a:t>
            </a:r>
          </a:p>
        </p:txBody>
      </p:sp>
      <p:sp>
        <p:nvSpPr>
          <p:cNvPr id="15363" name="Content Placeholder 2"/>
          <p:cNvSpPr>
            <a:spLocks noGrp="1"/>
          </p:cNvSpPr>
          <p:nvPr>
            <p:ph idx="1"/>
          </p:nvPr>
        </p:nvSpPr>
        <p:spPr>
          <a:xfrm>
            <a:off x="357187" y="796925"/>
            <a:ext cx="8329613" cy="5728419"/>
          </a:xfrm>
        </p:spPr>
        <p:txBody>
          <a:bodyPr/>
          <a:lstStyle/>
          <a:p>
            <a:pPr eaLnBrk="1" hangingPunct="1"/>
            <a:r>
              <a:rPr lang="en-US" sz="2800" dirty="0" smtClean="0">
                <a:effectLst/>
              </a:rPr>
              <a:t>Pharmaceutical suspension is a coarse dispersion in which insoluble </a:t>
            </a:r>
            <a:r>
              <a:rPr lang="en-US" sz="2800" u="sng" dirty="0" smtClean="0">
                <a:solidFill>
                  <a:srgbClr val="FFFF00"/>
                </a:solidFill>
                <a:effectLst/>
              </a:rPr>
              <a:t>solids particles </a:t>
            </a:r>
            <a:r>
              <a:rPr lang="en-US" sz="2800" dirty="0" smtClean="0">
                <a:effectLst/>
              </a:rPr>
              <a:t>are dispersed in a </a:t>
            </a:r>
            <a:r>
              <a:rPr lang="en-US" sz="2800" u="sng" dirty="0" smtClean="0">
                <a:solidFill>
                  <a:srgbClr val="FFFF00"/>
                </a:solidFill>
                <a:effectLst/>
              </a:rPr>
              <a:t>liquid medium.</a:t>
            </a:r>
          </a:p>
          <a:p>
            <a:pPr eaLnBrk="1" hangingPunct="1"/>
            <a:r>
              <a:rPr lang="en-US" sz="2800" dirty="0" smtClean="0">
                <a:effectLst/>
              </a:rPr>
              <a:t>When the suspended solids are less than about 1 </a:t>
            </a:r>
            <a:r>
              <a:rPr lang="en-US" sz="2800" dirty="0" smtClean="0">
                <a:solidFill>
                  <a:srgbClr val="FFFF00"/>
                </a:solidFill>
                <a:effectLst/>
              </a:rPr>
              <a:t>µm</a:t>
            </a:r>
            <a:r>
              <a:rPr lang="en-US" sz="2800" dirty="0" smtClean="0">
                <a:effectLst/>
              </a:rPr>
              <a:t> in size the system is referred to as a colloidal suspension.</a:t>
            </a:r>
          </a:p>
          <a:p>
            <a:pPr eaLnBrk="1" hangingPunct="1"/>
            <a:r>
              <a:rPr lang="en-US" sz="2800" dirty="0">
                <a:effectLst/>
              </a:rPr>
              <a:t>When the suspended solids are </a:t>
            </a:r>
            <a:r>
              <a:rPr lang="en-US" sz="2800" dirty="0" smtClean="0">
                <a:effectLst/>
              </a:rPr>
              <a:t>greater </a:t>
            </a:r>
            <a:r>
              <a:rPr lang="en-US" sz="2800" dirty="0">
                <a:effectLst/>
              </a:rPr>
              <a:t>than </a:t>
            </a:r>
            <a:r>
              <a:rPr lang="en-US" sz="2800" dirty="0" smtClean="0">
                <a:effectLst/>
              </a:rPr>
              <a:t>1 </a:t>
            </a:r>
            <a:r>
              <a:rPr lang="en-US" sz="2800" dirty="0">
                <a:solidFill>
                  <a:srgbClr val="FFFF00"/>
                </a:solidFill>
                <a:effectLst/>
              </a:rPr>
              <a:t>µm</a:t>
            </a:r>
            <a:r>
              <a:rPr lang="en-US" sz="2800" dirty="0">
                <a:effectLst/>
              </a:rPr>
              <a:t> in </a:t>
            </a:r>
            <a:r>
              <a:rPr lang="en-US" sz="2800" dirty="0" smtClean="0">
                <a:effectLst/>
              </a:rPr>
              <a:t>diameter </a:t>
            </a:r>
            <a:r>
              <a:rPr lang="en-US" sz="2800" dirty="0">
                <a:effectLst/>
              </a:rPr>
              <a:t>the system is </a:t>
            </a:r>
            <a:r>
              <a:rPr lang="en-US" sz="2800" dirty="0" smtClean="0">
                <a:effectLst/>
              </a:rPr>
              <a:t>coarse suspension</a:t>
            </a:r>
            <a:r>
              <a:rPr lang="en-US" sz="2800" dirty="0">
                <a:effectLst/>
              </a:rPr>
              <a:t>.</a:t>
            </a:r>
          </a:p>
          <a:p>
            <a:pPr eaLnBrk="1" hangingPunct="1"/>
            <a:r>
              <a:rPr lang="en-US" sz="2800" dirty="0" smtClean="0">
                <a:effectLst/>
              </a:rPr>
              <a:t>The upper limit of particle size for individual </a:t>
            </a:r>
            <a:r>
              <a:rPr lang="en-US" sz="2800" dirty="0" err="1" smtClean="0">
                <a:effectLst/>
              </a:rPr>
              <a:t>suspendable</a:t>
            </a:r>
            <a:r>
              <a:rPr lang="en-US" sz="2800" dirty="0" smtClean="0">
                <a:effectLst/>
              </a:rPr>
              <a:t> solid in a coarse suspensions is approximately 50 to 75 </a:t>
            </a:r>
            <a:r>
              <a:rPr lang="en-US" sz="2800" dirty="0">
                <a:solidFill>
                  <a:srgbClr val="FFFF00"/>
                </a:solidFill>
                <a:effectLst/>
              </a:rPr>
              <a:t>µm</a:t>
            </a:r>
            <a:r>
              <a:rPr lang="en-US" sz="2800" dirty="0">
                <a:effectLst/>
              </a:rPr>
              <a:t>.</a:t>
            </a:r>
            <a:endParaRPr lang="en-US" sz="2800" dirty="0" smtClean="0">
              <a:effectLst/>
            </a:endParaRPr>
          </a:p>
          <a:p>
            <a:pPr eaLnBrk="1" hangingPunct="1"/>
            <a:r>
              <a:rPr lang="en-US" sz="2800" dirty="0" smtClean="0">
                <a:effectLst/>
              </a:rPr>
              <a:t>Some of the small particles exhibit Brownian movement in low viscosity vehicles.</a:t>
            </a:r>
          </a:p>
        </p:txBody>
      </p:sp>
      <p:sp>
        <p:nvSpPr>
          <p:cNvPr id="15364" name="Slide Number Placeholder 3"/>
          <p:cNvSpPr>
            <a:spLocks noGrp="1"/>
          </p:cNvSpPr>
          <p:nvPr>
            <p:ph type="sldNum" sz="quarter" idx="11"/>
          </p:nvPr>
        </p:nvSpPr>
        <p:spPr>
          <a:noFill/>
        </p:spPr>
        <p:txBody>
          <a:bodyPr/>
          <a:lstStyle/>
          <a:p>
            <a:fld id="{92A0C7A0-1F32-4730-A7F0-9ED55438CAD0}" type="slidenum">
              <a:rPr lang="ar-JO"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idx="4294967295"/>
          </p:nvPr>
        </p:nvSpPr>
        <p:spPr/>
        <p:txBody>
          <a:bodyPr/>
          <a:lstStyle/>
          <a:p>
            <a:pPr eaLnBrk="1" hangingPunct="1">
              <a:defRPr/>
            </a:pPr>
            <a:r>
              <a:rPr lang="en-US" dirty="0" smtClean="0">
                <a:solidFill>
                  <a:srgbClr val="FFFF00"/>
                </a:solidFill>
              </a:rPr>
              <a:t>Summary</a:t>
            </a:r>
          </a:p>
        </p:txBody>
      </p:sp>
      <p:sp>
        <p:nvSpPr>
          <p:cNvPr id="29699" name="Rectangle 3"/>
          <p:cNvSpPr>
            <a:spLocks noGrp="1" noChangeArrowheads="1"/>
          </p:cNvSpPr>
          <p:nvPr>
            <p:ph type="body" idx="4294967295"/>
          </p:nvPr>
        </p:nvSpPr>
        <p:spPr>
          <a:noFill/>
        </p:spPr>
        <p:txBody>
          <a:bodyPr/>
          <a:lstStyle/>
          <a:p>
            <a:pPr marL="609600" indent="-609600" eaLnBrk="1" hangingPunct="1">
              <a:buSzPct val="105000"/>
              <a:buFont typeface="Wingdings" pitchFamily="2" charset="2"/>
              <a:buAutoNum type="arabicPeriod"/>
            </a:pPr>
            <a:r>
              <a:rPr lang="en-US" dirty="0" smtClean="0">
                <a:solidFill>
                  <a:srgbClr val="FFFF00"/>
                </a:solidFill>
                <a:effectLst/>
              </a:rPr>
              <a:t>Flocculated particles:</a:t>
            </a:r>
          </a:p>
          <a:p>
            <a:pPr marL="609600" indent="-609600" eaLnBrk="1" hangingPunct="1">
              <a:buFont typeface="Wingdings" pitchFamily="2" charset="2"/>
              <a:buNone/>
            </a:pPr>
            <a:r>
              <a:rPr lang="en-US" dirty="0" smtClean="0">
                <a:effectLst/>
              </a:rPr>
              <a:t>	 Are weakly bonded, settle rapidly, do not form cake, and are easily re-suspended.</a:t>
            </a:r>
          </a:p>
          <a:p>
            <a:pPr marL="609600" indent="-609600" eaLnBrk="1" hangingPunct="1">
              <a:buSzPct val="105000"/>
              <a:buFont typeface="Wingdings" pitchFamily="2" charset="2"/>
              <a:buAutoNum type="arabicPeriod" startAt="2"/>
            </a:pPr>
            <a:r>
              <a:rPr lang="en-US" dirty="0" smtClean="0">
                <a:solidFill>
                  <a:srgbClr val="FFFF00"/>
                </a:solidFill>
                <a:effectLst/>
              </a:rPr>
              <a:t>Deflocculated suspension: </a:t>
            </a:r>
          </a:p>
          <a:p>
            <a:pPr marL="609600" indent="-609600" eaLnBrk="1" hangingPunct="1">
              <a:buFont typeface="Wingdings" pitchFamily="2" charset="2"/>
              <a:buNone/>
            </a:pPr>
            <a:r>
              <a:rPr lang="en-US" dirty="0" smtClean="0">
                <a:effectLst/>
              </a:rPr>
              <a:t>	Particles settle slowly, and eventually form a sediment in which aggregation occurs with resultant formation of a hard cake that is difficult to re-suspend.</a:t>
            </a:r>
          </a:p>
        </p:txBody>
      </p:sp>
      <p:sp>
        <p:nvSpPr>
          <p:cNvPr id="29700" name="Slide Number Placeholder 3"/>
          <p:cNvSpPr txBox="1">
            <a:spLocks noGrp="1"/>
          </p:cNvSpPr>
          <p:nvPr/>
        </p:nvSpPr>
        <p:spPr bwMode="auto">
          <a:xfrm>
            <a:off x="6553200" y="6248400"/>
            <a:ext cx="2133600" cy="476250"/>
          </a:xfrm>
          <a:prstGeom prst="rect">
            <a:avLst/>
          </a:prstGeom>
          <a:noFill/>
          <a:ln w="9525">
            <a:noFill/>
            <a:miter lim="800000"/>
            <a:headEnd/>
            <a:tailEnd/>
          </a:ln>
        </p:spPr>
        <p:txBody>
          <a:bodyPr anchor="b"/>
          <a:lstStyle/>
          <a:p>
            <a:pPr algn="r"/>
            <a:fld id="{6DD33140-27DE-48ED-906D-6FF5CFD98C71}" type="slidenum">
              <a:rPr lang="ar-JO" sz="1200">
                <a:solidFill>
                  <a:srgbClr val="FFFFFF"/>
                </a:solidFill>
                <a:latin typeface="Arial" charset="0"/>
              </a:rPr>
              <a:pPr algn="r"/>
              <a:t>30</a:t>
            </a:fld>
            <a:endParaRPr lang="en-US" sz="1200">
              <a:solidFill>
                <a:srgbClr val="FFFFFF"/>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457200" y="142875"/>
            <a:ext cx="8229600" cy="1143000"/>
          </a:xfrm>
        </p:spPr>
        <p:txBody>
          <a:bodyPr/>
          <a:lstStyle/>
          <a:p>
            <a:pPr eaLnBrk="1" hangingPunct="1"/>
            <a:r>
              <a:rPr lang="en-US" dirty="0" smtClean="0">
                <a:solidFill>
                  <a:srgbClr val="FFFF00"/>
                </a:solidFill>
              </a:rPr>
              <a:t>Settling in Suspension</a:t>
            </a:r>
          </a:p>
        </p:txBody>
      </p:sp>
      <p:sp>
        <p:nvSpPr>
          <p:cNvPr id="30723" name="Rectangle 3"/>
          <p:cNvSpPr>
            <a:spLocks noGrp="1" noChangeArrowheads="1"/>
          </p:cNvSpPr>
          <p:nvPr>
            <p:ph type="body" idx="1"/>
          </p:nvPr>
        </p:nvSpPr>
        <p:spPr>
          <a:xfrm>
            <a:off x="457200" y="1285875"/>
            <a:ext cx="8229600" cy="5000625"/>
          </a:xfrm>
        </p:spPr>
        <p:txBody>
          <a:bodyPr/>
          <a:lstStyle/>
          <a:p>
            <a:pPr eaLnBrk="1" hangingPunct="1"/>
            <a:r>
              <a:rPr lang="en-US" sz="3000" dirty="0" smtClean="0">
                <a:effectLst/>
              </a:rPr>
              <a:t>One aspect of physical stability in pharmaceutical suspension is concerned with keeping the particles uniformly distributed through the dispersion.</a:t>
            </a:r>
          </a:p>
          <a:p>
            <a:pPr eaLnBrk="1" hangingPunct="1"/>
            <a:r>
              <a:rPr lang="en-US" sz="3000" dirty="0" smtClean="0">
                <a:effectLst/>
              </a:rPr>
              <a:t>It is  not possible to prevent settling completely over the prolonged period of time.</a:t>
            </a:r>
          </a:p>
          <a:p>
            <a:pPr eaLnBrk="1" hangingPunct="1"/>
            <a:r>
              <a:rPr lang="en-US" sz="3000" dirty="0" smtClean="0">
                <a:effectLst/>
              </a:rPr>
              <a:t>So it is necessary to consider the factors that influence the velocity of the  sedimentation.</a:t>
            </a:r>
          </a:p>
          <a:p>
            <a:pPr eaLnBrk="1" hangingPunct="1"/>
            <a:r>
              <a:rPr lang="en-US" sz="3000" b="1" dirty="0" smtClean="0">
                <a:solidFill>
                  <a:srgbClr val="FFFF00"/>
                </a:solidFill>
                <a:effectLst/>
              </a:rPr>
              <a:t>Particle size</a:t>
            </a:r>
            <a:r>
              <a:rPr lang="en-US" sz="3000" dirty="0" smtClean="0">
                <a:effectLst/>
              </a:rPr>
              <a:t>, </a:t>
            </a:r>
            <a:r>
              <a:rPr lang="en-US" sz="3000" b="1" dirty="0" smtClean="0">
                <a:solidFill>
                  <a:srgbClr val="00FF00"/>
                </a:solidFill>
                <a:effectLst/>
              </a:rPr>
              <a:t>Density of the particles</a:t>
            </a:r>
            <a:r>
              <a:rPr lang="en-US" sz="3000" dirty="0" smtClean="0">
                <a:effectLst/>
              </a:rPr>
              <a:t>, </a:t>
            </a:r>
            <a:r>
              <a:rPr lang="en-US" sz="3000" b="1" dirty="0" smtClean="0">
                <a:solidFill>
                  <a:srgbClr val="00B0F0"/>
                </a:solidFill>
                <a:effectLst/>
              </a:rPr>
              <a:t>Density of the medium</a:t>
            </a:r>
            <a:r>
              <a:rPr lang="en-US" sz="3000" dirty="0" smtClean="0">
                <a:effectLst/>
              </a:rPr>
              <a:t>, </a:t>
            </a:r>
            <a:r>
              <a:rPr lang="en-US" sz="3000" b="1" dirty="0" smtClean="0">
                <a:solidFill>
                  <a:srgbClr val="FFFF00"/>
                </a:solidFill>
                <a:effectLst/>
              </a:rPr>
              <a:t>Gravity</a:t>
            </a:r>
            <a:r>
              <a:rPr lang="en-US" sz="3000" dirty="0" smtClean="0">
                <a:effectLst/>
              </a:rPr>
              <a:t>, </a:t>
            </a:r>
            <a:r>
              <a:rPr lang="en-US" sz="3000" b="1" dirty="0" smtClean="0">
                <a:solidFill>
                  <a:srgbClr val="FF00FF"/>
                </a:solidFill>
                <a:effectLst/>
              </a:rPr>
              <a:t>viscosity of the medium</a:t>
            </a:r>
            <a:r>
              <a:rPr lang="en-US" sz="3000" dirty="0" smtClean="0">
                <a:effectLst/>
              </a:rPr>
              <a:t>. </a:t>
            </a:r>
          </a:p>
        </p:txBody>
      </p:sp>
      <p:sp>
        <p:nvSpPr>
          <p:cNvPr id="30724" name="Slide Number Placeholder 3"/>
          <p:cNvSpPr>
            <a:spLocks noGrp="1"/>
          </p:cNvSpPr>
          <p:nvPr>
            <p:ph type="sldNum" sz="quarter" idx="11"/>
          </p:nvPr>
        </p:nvSpPr>
        <p:spPr>
          <a:noFill/>
        </p:spPr>
        <p:txBody>
          <a:bodyPr/>
          <a:lstStyle/>
          <a:p>
            <a:fld id="{7A00E4B2-F0AE-421F-B67F-469EE4DF2C84}" type="slidenum">
              <a:rPr lang="ar-JO"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188640"/>
            <a:ext cx="8229600" cy="1079500"/>
          </a:xfrm>
        </p:spPr>
        <p:txBody>
          <a:bodyPr/>
          <a:lstStyle/>
          <a:p>
            <a:pPr eaLnBrk="1" hangingPunct="1"/>
            <a:r>
              <a:rPr lang="en-US" sz="3200" dirty="0" smtClean="0">
                <a:solidFill>
                  <a:srgbClr val="FFFF00"/>
                </a:solidFill>
              </a:rPr>
              <a:t>Problems encountered when  formulating insoluble solids into suspensions</a:t>
            </a:r>
          </a:p>
        </p:txBody>
      </p:sp>
      <p:sp>
        <p:nvSpPr>
          <p:cNvPr id="8195" name="Rectangle 3"/>
          <p:cNvSpPr>
            <a:spLocks noGrp="1" noChangeArrowheads="1"/>
          </p:cNvSpPr>
          <p:nvPr>
            <p:ph type="body" idx="1"/>
          </p:nvPr>
        </p:nvSpPr>
        <p:spPr>
          <a:xfrm>
            <a:off x="250825" y="1196975"/>
            <a:ext cx="8569325" cy="5256213"/>
          </a:xfrm>
        </p:spPr>
        <p:txBody>
          <a:bodyPr/>
          <a:lstStyle/>
          <a:p>
            <a:pPr eaLnBrk="1" hangingPunct="1">
              <a:lnSpc>
                <a:spcPct val="90000"/>
              </a:lnSpc>
              <a:defRPr/>
            </a:pPr>
            <a:r>
              <a:rPr lang="en-US" sz="2800" dirty="0" smtClean="0">
                <a:effectLst/>
              </a:rPr>
              <a:t>Factors need to be considered when formulating insoluble solids into a suspension.</a:t>
            </a:r>
          </a:p>
          <a:p>
            <a:pPr eaLnBrk="1" hangingPunct="1">
              <a:lnSpc>
                <a:spcPct val="90000"/>
              </a:lnSpc>
              <a:buFont typeface="Wingdings" pitchFamily="2" charset="2"/>
              <a:buNone/>
              <a:defRPr/>
            </a:pPr>
            <a:endParaRPr lang="en-US" sz="1200" dirty="0" smtClean="0">
              <a:effectLst/>
            </a:endParaRPr>
          </a:p>
          <a:p>
            <a:pPr eaLnBrk="1" hangingPunct="1">
              <a:lnSpc>
                <a:spcPct val="90000"/>
              </a:lnSpc>
              <a:buFont typeface="Wingdings" pitchFamily="2" charset="2"/>
              <a:buNone/>
              <a:defRPr/>
            </a:pPr>
            <a:r>
              <a:rPr lang="en-US" sz="2800" dirty="0" smtClean="0">
                <a:effectLst/>
              </a:rPr>
              <a:t> 	</a:t>
            </a:r>
            <a:r>
              <a:rPr lang="en-US" sz="2800" b="1" dirty="0" smtClean="0">
                <a:solidFill>
                  <a:srgbClr val="FFFF00"/>
                </a:solidFill>
                <a:effectLst/>
              </a:rPr>
              <a:t>Sedimentation:</a:t>
            </a:r>
          </a:p>
          <a:p>
            <a:pPr eaLnBrk="1" hangingPunct="1">
              <a:lnSpc>
                <a:spcPct val="90000"/>
              </a:lnSpc>
              <a:buFont typeface="Wingdings" pitchFamily="2" charset="2"/>
              <a:buNone/>
              <a:defRPr/>
            </a:pPr>
            <a:r>
              <a:rPr lang="en-US" sz="2800" dirty="0" smtClean="0">
                <a:effectLst/>
              </a:rPr>
              <a:t>	The factors affecting sedimentation rate of particles are described in Stokes’s equation.</a:t>
            </a:r>
          </a:p>
          <a:p>
            <a:pPr eaLnBrk="1" hangingPunct="1">
              <a:lnSpc>
                <a:spcPct val="90000"/>
              </a:lnSpc>
              <a:buFont typeface="Wingdings" pitchFamily="2" charset="2"/>
              <a:buNone/>
              <a:defRPr/>
            </a:pPr>
            <a:r>
              <a:rPr lang="en-US" sz="2800" dirty="0" smtClean="0">
                <a:effectLst/>
                <a:sym typeface="Symbol" pitchFamily="18" charset="2"/>
              </a:rPr>
              <a:t>			</a:t>
            </a:r>
            <a:r>
              <a:rPr lang="en-US" sz="3600" b="1" dirty="0" smtClean="0">
                <a:solidFill>
                  <a:srgbClr val="00FF00"/>
                </a:solidFill>
                <a:effectLst/>
                <a:sym typeface="Symbol" pitchFamily="18" charset="2"/>
              </a:rPr>
              <a:t></a:t>
            </a:r>
            <a:r>
              <a:rPr lang="en-US" sz="3600" dirty="0" smtClean="0">
                <a:effectLst/>
                <a:sym typeface="Symbol" pitchFamily="18" charset="2"/>
              </a:rPr>
              <a:t> = 2</a:t>
            </a:r>
            <a:r>
              <a:rPr lang="en-US" sz="3600" b="1" dirty="0" smtClean="0">
                <a:solidFill>
                  <a:srgbClr val="FFFF00"/>
                </a:solidFill>
                <a:effectLst/>
                <a:sym typeface="Symbol" pitchFamily="18" charset="2"/>
              </a:rPr>
              <a:t>r</a:t>
            </a:r>
            <a:r>
              <a:rPr lang="en-US" sz="3600" baseline="30000" dirty="0" smtClean="0">
                <a:effectLst/>
                <a:sym typeface="Symbol" pitchFamily="18" charset="2"/>
              </a:rPr>
              <a:t>2</a:t>
            </a:r>
            <a:r>
              <a:rPr lang="en-US" sz="3600" dirty="0" smtClean="0">
                <a:effectLst/>
                <a:sym typeface="Symbol" pitchFamily="18" charset="2"/>
              </a:rPr>
              <a:t>(</a:t>
            </a:r>
            <a:r>
              <a:rPr lang="en-US" sz="3600" b="1" dirty="0" smtClean="0">
                <a:solidFill>
                  <a:schemeClr val="folHlink"/>
                </a:solidFill>
                <a:effectLst/>
                <a:sym typeface="Symbol" pitchFamily="18" charset="2"/>
              </a:rPr>
              <a:t></a:t>
            </a:r>
            <a:r>
              <a:rPr lang="en-US" sz="3600" dirty="0" smtClean="0">
                <a:effectLst/>
                <a:sym typeface="Symbol" pitchFamily="18" charset="2"/>
              </a:rPr>
              <a:t> -</a:t>
            </a:r>
            <a:r>
              <a:rPr lang="en-US" sz="3600" b="1" dirty="0" smtClean="0">
                <a:solidFill>
                  <a:schemeClr val="hlink"/>
                </a:solidFill>
                <a:effectLst/>
                <a:sym typeface="Symbol" pitchFamily="18" charset="2"/>
              </a:rPr>
              <a:t></a:t>
            </a:r>
            <a:r>
              <a:rPr lang="en-US" sz="3600" dirty="0" smtClean="0">
                <a:effectLst/>
                <a:sym typeface="Symbol" pitchFamily="18" charset="2"/>
              </a:rPr>
              <a:t>)g</a:t>
            </a:r>
          </a:p>
          <a:p>
            <a:pPr eaLnBrk="1" hangingPunct="1">
              <a:lnSpc>
                <a:spcPct val="90000"/>
              </a:lnSpc>
              <a:buFont typeface="Wingdings" pitchFamily="2" charset="2"/>
              <a:buNone/>
              <a:defRPr/>
            </a:pPr>
            <a:r>
              <a:rPr lang="en-US" sz="3600" dirty="0" smtClean="0">
                <a:effectLst/>
                <a:sym typeface="Symbol" pitchFamily="18" charset="2"/>
              </a:rPr>
              <a:t>				    9 </a:t>
            </a:r>
            <a:r>
              <a:rPr lang="en-US" sz="3600" b="1" dirty="0" smtClean="0">
                <a:solidFill>
                  <a:srgbClr val="FF3300"/>
                </a:solidFill>
                <a:effectLst/>
                <a:sym typeface="Symbol" pitchFamily="18" charset="2"/>
              </a:rPr>
              <a:t></a:t>
            </a:r>
          </a:p>
          <a:p>
            <a:pPr eaLnBrk="1" hangingPunct="1">
              <a:lnSpc>
                <a:spcPct val="90000"/>
              </a:lnSpc>
              <a:buFont typeface="Wingdings" pitchFamily="2" charset="2"/>
              <a:buNone/>
              <a:defRPr/>
            </a:pPr>
            <a:r>
              <a:rPr lang="en-US" sz="3600" dirty="0" smtClean="0">
                <a:solidFill>
                  <a:srgbClr val="00FF00"/>
                </a:solidFill>
                <a:effectLst/>
                <a:sym typeface="Symbol" pitchFamily="18" charset="2"/>
              </a:rPr>
              <a:t></a:t>
            </a:r>
            <a:r>
              <a:rPr lang="en-US" sz="3600" dirty="0" smtClean="0">
                <a:effectLst/>
                <a:sym typeface="Symbol" pitchFamily="18" charset="2"/>
              </a:rPr>
              <a:t>= </a:t>
            </a:r>
            <a:r>
              <a:rPr lang="en-US" sz="3400" dirty="0" smtClean="0">
                <a:effectLst/>
                <a:sym typeface="Symbol" pitchFamily="18" charset="2"/>
              </a:rPr>
              <a:t>Velocity of spherical particle of radius </a:t>
            </a:r>
            <a:r>
              <a:rPr lang="en-US" sz="3400" b="1" dirty="0" smtClean="0">
                <a:solidFill>
                  <a:srgbClr val="FFFF00"/>
                </a:solidFill>
                <a:effectLst/>
                <a:sym typeface="Symbol" pitchFamily="18" charset="2"/>
              </a:rPr>
              <a:t>r</a:t>
            </a:r>
            <a:r>
              <a:rPr lang="en-US" sz="3400" dirty="0" smtClean="0">
                <a:effectLst/>
                <a:sym typeface="Symbol" pitchFamily="18" charset="2"/>
              </a:rPr>
              <a:t> and density </a:t>
            </a:r>
            <a:r>
              <a:rPr lang="en-US" sz="3400" b="1" dirty="0" smtClean="0">
                <a:solidFill>
                  <a:schemeClr val="folHlink"/>
                </a:solidFill>
                <a:effectLst/>
                <a:sym typeface="Symbol" pitchFamily="18" charset="2"/>
              </a:rPr>
              <a:t></a:t>
            </a:r>
            <a:r>
              <a:rPr lang="en-US" sz="3400" dirty="0" smtClean="0">
                <a:effectLst/>
                <a:sym typeface="Symbol" pitchFamily="18" charset="2"/>
              </a:rPr>
              <a:t>, in a liquid of density </a:t>
            </a:r>
            <a:r>
              <a:rPr lang="en-US" sz="3400" b="1" dirty="0" smtClean="0">
                <a:solidFill>
                  <a:schemeClr val="hlink"/>
                </a:solidFill>
                <a:effectLst/>
                <a:sym typeface="Symbol" pitchFamily="18" charset="2"/>
              </a:rPr>
              <a:t></a:t>
            </a:r>
            <a:r>
              <a:rPr lang="en-US" sz="3400" dirty="0" smtClean="0">
                <a:effectLst/>
                <a:sym typeface="Symbol" pitchFamily="18" charset="2"/>
              </a:rPr>
              <a:t>, and viscosity </a:t>
            </a:r>
            <a:r>
              <a:rPr lang="en-US" sz="3400" b="1" dirty="0" smtClean="0">
                <a:solidFill>
                  <a:srgbClr val="FF3300"/>
                </a:solidFill>
                <a:effectLst/>
                <a:sym typeface="Symbol" pitchFamily="18" charset="2"/>
              </a:rPr>
              <a:t></a:t>
            </a:r>
          </a:p>
        </p:txBody>
      </p:sp>
      <p:sp>
        <p:nvSpPr>
          <p:cNvPr id="31748" name="Line 4"/>
          <p:cNvSpPr>
            <a:spLocks noChangeShapeType="1"/>
          </p:cNvSpPr>
          <p:nvPr/>
        </p:nvSpPr>
        <p:spPr bwMode="auto">
          <a:xfrm>
            <a:off x="3059113" y="4221163"/>
            <a:ext cx="2089150" cy="0"/>
          </a:xfrm>
          <a:prstGeom prst="line">
            <a:avLst/>
          </a:prstGeom>
          <a:noFill/>
          <a:ln w="28575">
            <a:solidFill>
              <a:schemeClr val="tx1"/>
            </a:solidFill>
            <a:round/>
            <a:headEnd/>
            <a:tailEnd/>
          </a:ln>
        </p:spPr>
        <p:txBody>
          <a:bodyPr/>
          <a:lstStyle/>
          <a:p>
            <a:endParaRPr lang="en-US"/>
          </a:p>
        </p:txBody>
      </p:sp>
      <p:sp>
        <p:nvSpPr>
          <p:cNvPr id="31749" name="Slide Number Placeholder 4"/>
          <p:cNvSpPr>
            <a:spLocks noGrp="1"/>
          </p:cNvSpPr>
          <p:nvPr>
            <p:ph type="sldNum" sz="quarter" idx="11"/>
          </p:nvPr>
        </p:nvSpPr>
        <p:spPr>
          <a:noFill/>
        </p:spPr>
        <p:txBody>
          <a:bodyPr/>
          <a:lstStyle/>
          <a:p>
            <a:fld id="{E7B3D8F9-D11F-407F-80EF-3029C83FEBBB}" type="slidenum">
              <a:rPr lang="ar-JO" smtClean="0">
                <a:solidFill>
                  <a:schemeClr val="tx1"/>
                </a:solidFill>
              </a:rPr>
              <a:pPr/>
              <a:t>32</a:t>
            </a:fld>
            <a:endParaRPr lang="en-US" smtClean="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pPr>
              <a:defRPr/>
            </a:pPr>
            <a:r>
              <a:rPr lang="en-US" dirty="0" smtClean="0">
                <a:solidFill>
                  <a:srgbClr val="FFFF00"/>
                </a:solidFill>
              </a:rPr>
              <a:t>Theory of Sedimentation</a:t>
            </a:r>
            <a:endParaRPr lang="en-US" dirty="0">
              <a:solidFill>
                <a:srgbClr val="FFFF00"/>
              </a:solidFill>
            </a:endParaRPr>
          </a:p>
        </p:txBody>
      </p:sp>
      <p:sp>
        <p:nvSpPr>
          <p:cNvPr id="32771" name="Content Placeholder 2"/>
          <p:cNvSpPr>
            <a:spLocks noGrp="1"/>
          </p:cNvSpPr>
          <p:nvPr>
            <p:ph idx="1"/>
          </p:nvPr>
        </p:nvSpPr>
        <p:spPr>
          <a:xfrm>
            <a:off x="457200" y="1341438"/>
            <a:ext cx="8186738" cy="5183187"/>
          </a:xfrm>
        </p:spPr>
        <p:txBody>
          <a:bodyPr/>
          <a:lstStyle/>
          <a:p>
            <a:pPr algn="just"/>
            <a:r>
              <a:rPr lang="en-US" dirty="0" smtClean="0">
                <a:effectLst/>
              </a:rPr>
              <a:t>In diluted suspensions 2% or less the particles will not interfere one another during sedimentation.</a:t>
            </a:r>
          </a:p>
          <a:p>
            <a:pPr algn="just"/>
            <a:r>
              <a:rPr lang="en-US" dirty="0" smtClean="0">
                <a:effectLst/>
              </a:rPr>
              <a:t>In most pharmaceutical preparation this is in not the case and the concentration is much higher </a:t>
            </a:r>
            <a:r>
              <a:rPr lang="en-US" dirty="0" smtClean="0">
                <a:solidFill>
                  <a:srgbClr val="FFFF00"/>
                </a:solidFill>
                <a:effectLst/>
              </a:rPr>
              <a:t>20 or 30%.</a:t>
            </a:r>
          </a:p>
          <a:p>
            <a:pPr algn="just"/>
            <a:r>
              <a:rPr lang="en-US" dirty="0" smtClean="0">
                <a:effectLst/>
              </a:rPr>
              <a:t>In this case some estimation may be obtained by diluting the suspension and this may affect the degree of flocculation and the de-flocculation of the suspension.</a:t>
            </a:r>
          </a:p>
        </p:txBody>
      </p:sp>
      <p:sp>
        <p:nvSpPr>
          <p:cNvPr id="32772" name="Slide Number Placeholder 3"/>
          <p:cNvSpPr>
            <a:spLocks noGrp="1"/>
          </p:cNvSpPr>
          <p:nvPr>
            <p:ph type="sldNum" sz="quarter" idx="11"/>
          </p:nvPr>
        </p:nvSpPr>
        <p:spPr>
          <a:noFill/>
        </p:spPr>
        <p:txBody>
          <a:bodyPr/>
          <a:lstStyle/>
          <a:p>
            <a:fld id="{10A7133E-074F-458A-9FBC-E4B1C4CC1AC1}" type="slidenum">
              <a:rPr lang="ar-JO"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a:xfrm>
            <a:off x="457200" y="142875"/>
            <a:ext cx="8229600" cy="796925"/>
          </a:xfrm>
        </p:spPr>
        <p:txBody>
          <a:bodyPr/>
          <a:lstStyle/>
          <a:p>
            <a:pPr eaLnBrk="1" hangingPunct="1">
              <a:defRPr/>
            </a:pPr>
            <a:r>
              <a:rPr lang="en-US" dirty="0" smtClean="0">
                <a:solidFill>
                  <a:srgbClr val="FFFF00"/>
                </a:solidFill>
              </a:rPr>
              <a:t>Effect of Brownian Movement</a:t>
            </a:r>
          </a:p>
        </p:txBody>
      </p:sp>
      <p:sp>
        <p:nvSpPr>
          <p:cNvPr id="33795" name="Rectangle 3"/>
          <p:cNvSpPr>
            <a:spLocks noGrp="1" noChangeArrowheads="1"/>
          </p:cNvSpPr>
          <p:nvPr>
            <p:ph type="body" idx="1"/>
          </p:nvPr>
        </p:nvSpPr>
        <p:spPr>
          <a:xfrm>
            <a:off x="457200" y="1143000"/>
            <a:ext cx="8229600" cy="5429250"/>
          </a:xfrm>
        </p:spPr>
        <p:txBody>
          <a:bodyPr/>
          <a:lstStyle/>
          <a:p>
            <a:pPr algn="just" eaLnBrk="1" hangingPunct="1">
              <a:lnSpc>
                <a:spcPct val="80000"/>
              </a:lnSpc>
            </a:pPr>
            <a:r>
              <a:rPr lang="en-US" dirty="0" smtClean="0">
                <a:effectLst/>
              </a:rPr>
              <a:t>For particles having diameter between </a:t>
            </a:r>
            <a:r>
              <a:rPr lang="en-US" b="1" dirty="0" smtClean="0">
                <a:solidFill>
                  <a:srgbClr val="FFFF00"/>
                </a:solidFill>
                <a:effectLst/>
              </a:rPr>
              <a:t>2 to 5 µm</a:t>
            </a:r>
            <a:r>
              <a:rPr lang="en-US" dirty="0" smtClean="0">
                <a:effectLst/>
              </a:rPr>
              <a:t>, (depending on the density of the particles and the density and viscosity of the suspending medium). </a:t>
            </a:r>
          </a:p>
          <a:p>
            <a:pPr algn="just" eaLnBrk="1" hangingPunct="1">
              <a:lnSpc>
                <a:spcPct val="80000"/>
              </a:lnSpc>
            </a:pPr>
            <a:r>
              <a:rPr lang="en-US" dirty="0" smtClean="0">
                <a:effectLst/>
              </a:rPr>
              <a:t>Brownian movement counteracts (prevent) sedimentation to measurable extent at room temperature by keeping the dispersed material in random motion.</a:t>
            </a:r>
          </a:p>
          <a:p>
            <a:pPr algn="just" eaLnBrk="1" hangingPunct="1">
              <a:lnSpc>
                <a:spcPct val="80000"/>
              </a:lnSpc>
            </a:pPr>
            <a:endParaRPr lang="en-US" dirty="0" smtClean="0">
              <a:effectLst/>
            </a:endParaRPr>
          </a:p>
          <a:p>
            <a:pPr algn="just" eaLnBrk="1" hangingPunct="1">
              <a:lnSpc>
                <a:spcPct val="80000"/>
              </a:lnSpc>
            </a:pPr>
            <a:r>
              <a:rPr lang="en-US" dirty="0" smtClean="0">
                <a:effectLst/>
              </a:rPr>
              <a:t>In pharmaceutical suspension, no Brownian movement are observed, as most of them are viscous preparation with suspending agents.</a:t>
            </a:r>
          </a:p>
        </p:txBody>
      </p:sp>
      <p:sp>
        <p:nvSpPr>
          <p:cNvPr id="33796" name="Slide Number Placeholder 3"/>
          <p:cNvSpPr>
            <a:spLocks noGrp="1"/>
          </p:cNvSpPr>
          <p:nvPr>
            <p:ph type="sldNum" sz="quarter" idx="11"/>
          </p:nvPr>
        </p:nvSpPr>
        <p:spPr>
          <a:noFill/>
        </p:spPr>
        <p:txBody>
          <a:bodyPr/>
          <a:lstStyle/>
          <a:p>
            <a:fld id="{184013B6-4D69-4C55-8CC4-33B1B5815423}" type="slidenum">
              <a:rPr lang="ar-JO"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eaLnBrk="1" hangingPunct="1">
              <a:defRPr/>
            </a:pPr>
            <a:r>
              <a:rPr lang="en-US" sz="4000" dirty="0" smtClean="0">
                <a:solidFill>
                  <a:srgbClr val="FFFF00"/>
                </a:solidFill>
              </a:rPr>
              <a:t>Sedimentation of Flocculated Particles</a:t>
            </a:r>
          </a:p>
        </p:txBody>
      </p:sp>
      <p:sp>
        <p:nvSpPr>
          <p:cNvPr id="86019" name="Rectangle 3"/>
          <p:cNvSpPr>
            <a:spLocks noGrp="1" noChangeArrowheads="1"/>
          </p:cNvSpPr>
          <p:nvPr>
            <p:ph type="body" idx="1"/>
          </p:nvPr>
        </p:nvSpPr>
        <p:spPr/>
        <p:txBody>
          <a:bodyPr/>
          <a:lstStyle/>
          <a:p>
            <a:pPr eaLnBrk="1" hangingPunct="1">
              <a:lnSpc>
                <a:spcPct val="90000"/>
              </a:lnSpc>
              <a:defRPr/>
            </a:pPr>
            <a:r>
              <a:rPr lang="en-US" dirty="0" smtClean="0">
                <a:effectLst/>
              </a:rPr>
              <a:t>Whether the supernatant liquid is clear or turbid during the initial stages of settling is a good indication of whether the system is flocculated or deflocculated.</a:t>
            </a:r>
          </a:p>
          <a:p>
            <a:pPr eaLnBrk="1" hangingPunct="1">
              <a:lnSpc>
                <a:spcPct val="90000"/>
              </a:lnSpc>
              <a:buFont typeface="Wingdings" pitchFamily="2" charset="2"/>
              <a:buNone/>
              <a:defRPr/>
            </a:pPr>
            <a:r>
              <a:rPr lang="en-US" dirty="0" smtClean="0">
                <a:effectLst/>
              </a:rPr>
              <a:t>	</a:t>
            </a:r>
            <a:r>
              <a:rPr lang="en-US" b="1" dirty="0" smtClean="0">
                <a:solidFill>
                  <a:srgbClr val="FFFF00"/>
                </a:solidFill>
                <a:effectLst/>
              </a:rPr>
              <a:t>Sedimentation parameter:</a:t>
            </a:r>
          </a:p>
          <a:p>
            <a:pPr marL="514350" indent="-514350" eaLnBrk="1" hangingPunct="1">
              <a:lnSpc>
                <a:spcPct val="90000"/>
              </a:lnSpc>
              <a:buSzPct val="90000"/>
              <a:buFont typeface="+mj-lt"/>
              <a:buAutoNum type="arabicPeriod"/>
              <a:defRPr/>
            </a:pPr>
            <a:r>
              <a:rPr lang="en-US" dirty="0" smtClean="0">
                <a:effectLst/>
              </a:rPr>
              <a:t>Sedimentation volume V, or the height H.</a:t>
            </a:r>
          </a:p>
          <a:p>
            <a:pPr marL="514350" indent="-514350" eaLnBrk="1" hangingPunct="1">
              <a:lnSpc>
                <a:spcPct val="90000"/>
              </a:lnSpc>
              <a:buSzPct val="90000"/>
              <a:buFont typeface="+mj-lt"/>
              <a:buAutoNum type="arabicPeriod"/>
              <a:defRPr/>
            </a:pPr>
            <a:r>
              <a:rPr lang="en-US" dirty="0" smtClean="0">
                <a:effectLst/>
              </a:rPr>
              <a:t>Degree of flocculation.</a:t>
            </a:r>
          </a:p>
          <a:p>
            <a:pPr eaLnBrk="1" hangingPunct="1">
              <a:lnSpc>
                <a:spcPct val="90000"/>
              </a:lnSpc>
              <a:buFont typeface="Wingdings" pitchFamily="2" charset="2"/>
              <a:buNone/>
              <a:defRPr/>
            </a:pPr>
            <a:endParaRPr lang="en-US" dirty="0" smtClean="0">
              <a:effectLst/>
            </a:endParaRPr>
          </a:p>
        </p:txBody>
      </p:sp>
      <p:sp>
        <p:nvSpPr>
          <p:cNvPr id="34820" name="Slide Number Placeholder 3"/>
          <p:cNvSpPr>
            <a:spLocks noGrp="1"/>
          </p:cNvSpPr>
          <p:nvPr>
            <p:ph type="sldNum" sz="quarter" idx="11"/>
          </p:nvPr>
        </p:nvSpPr>
        <p:spPr>
          <a:noFill/>
        </p:spPr>
        <p:txBody>
          <a:bodyPr/>
          <a:lstStyle/>
          <a:p>
            <a:fld id="{36790B85-BEC1-48AE-AD8A-D595260FFFA8}" type="slidenum">
              <a:rPr lang="ar-JO"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smtClean="0">
                <a:solidFill>
                  <a:srgbClr val="FFFF00"/>
                </a:solidFill>
              </a:rPr>
              <a:t>Flocculated Particles</a:t>
            </a:r>
            <a:endParaRPr lang="en-US" dirty="0">
              <a:solidFill>
                <a:srgbClr val="FFFF00"/>
              </a:solidFill>
            </a:endParaRPr>
          </a:p>
        </p:txBody>
      </p:sp>
      <p:sp>
        <p:nvSpPr>
          <p:cNvPr id="3" name="Content Placeholder 2"/>
          <p:cNvSpPr>
            <a:spLocks noGrp="1"/>
          </p:cNvSpPr>
          <p:nvPr>
            <p:ph idx="4294967295"/>
          </p:nvPr>
        </p:nvSpPr>
        <p:spPr/>
        <p:txBody>
          <a:bodyPr/>
          <a:lstStyle/>
          <a:p>
            <a:pPr>
              <a:defRPr/>
            </a:pPr>
            <a:r>
              <a:rPr lang="en-US" dirty="0" smtClean="0">
                <a:effectLst/>
              </a:rPr>
              <a:t>When the particles are flocculated, the energy barrier is still too large to be overcomes, and the particles remains together at a distance of separation of between </a:t>
            </a:r>
            <a:r>
              <a:rPr lang="en-US" dirty="0" smtClean="0">
                <a:solidFill>
                  <a:srgbClr val="FFFF00"/>
                </a:solidFill>
                <a:effectLst/>
              </a:rPr>
              <a:t>1000, to 2000 A.</a:t>
            </a:r>
            <a:r>
              <a:rPr lang="en-US" dirty="0" smtClean="0">
                <a:effectLst/>
              </a:rPr>
              <a:t> </a:t>
            </a:r>
          </a:p>
          <a:p>
            <a:pPr>
              <a:defRPr/>
            </a:pPr>
            <a:r>
              <a:rPr lang="en-US" dirty="0" smtClean="0">
                <a:effectLst/>
              </a:rPr>
              <a:t>This distance is sufficient to form the loosely structural flocks.</a:t>
            </a:r>
          </a:p>
          <a:p>
            <a:pPr>
              <a:defRPr/>
            </a:pPr>
            <a:endParaRPr lang="en-US" dirty="0"/>
          </a:p>
        </p:txBody>
      </p:sp>
      <p:sp>
        <p:nvSpPr>
          <p:cNvPr id="199684" name="Slide Number Placeholder 3"/>
          <p:cNvSpPr txBox="1">
            <a:spLocks noGrp="1"/>
          </p:cNvSpPr>
          <p:nvPr/>
        </p:nvSpPr>
        <p:spPr bwMode="auto">
          <a:xfrm>
            <a:off x="6553200" y="6248400"/>
            <a:ext cx="2133600" cy="476250"/>
          </a:xfrm>
          <a:prstGeom prst="rect">
            <a:avLst/>
          </a:prstGeom>
          <a:noFill/>
          <a:ln w="9525">
            <a:noFill/>
            <a:miter lim="800000"/>
            <a:headEnd/>
            <a:tailEnd/>
          </a:ln>
        </p:spPr>
        <p:txBody>
          <a:bodyPr anchor="b"/>
          <a:lstStyle/>
          <a:p>
            <a:pPr algn="r"/>
            <a:fld id="{43BC13E6-297C-4CC8-B82F-17C4C1B07433}" type="slidenum">
              <a:rPr lang="ar-JO" sz="1200">
                <a:solidFill>
                  <a:srgbClr val="FFFFFF"/>
                </a:solidFill>
                <a:latin typeface="Arial" charset="0"/>
              </a:rPr>
              <a:pPr algn="r"/>
              <a:t>36</a:t>
            </a:fld>
            <a:endParaRPr lang="en-US" sz="1200">
              <a:solidFill>
                <a:srgbClr val="FFFFFF"/>
              </a:solidFill>
              <a:latin typeface="Arial" charset="0"/>
            </a:endParaRPr>
          </a:p>
        </p:txBody>
      </p:sp>
    </p:spTree>
    <p:extLst>
      <p:ext uri="{BB962C8B-B14F-4D97-AF65-F5344CB8AC3E}">
        <p14:creationId xmlns:p14="http://schemas.microsoft.com/office/powerpoint/2010/main" val="2938352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Content Placeholder 2"/>
          <p:cNvSpPr>
            <a:spLocks noGrp="1"/>
          </p:cNvSpPr>
          <p:nvPr>
            <p:ph idx="4294967295"/>
          </p:nvPr>
        </p:nvSpPr>
        <p:spPr>
          <a:xfrm>
            <a:off x="214313" y="549275"/>
            <a:ext cx="8472487" cy="5429250"/>
          </a:xfrm>
          <a:noFill/>
          <a:ln/>
        </p:spPr>
        <p:txBody>
          <a:bodyPr/>
          <a:lstStyle/>
          <a:p>
            <a:r>
              <a:rPr lang="en-US" smtClean="0">
                <a:effectLst/>
              </a:rPr>
              <a:t>Optimum physical stability and appearance will be obtained when the suspension is formulated with </a:t>
            </a:r>
            <a:r>
              <a:rPr lang="en-US" smtClean="0">
                <a:solidFill>
                  <a:srgbClr val="FFFF00"/>
                </a:solidFill>
                <a:effectLst/>
              </a:rPr>
              <a:t>flocculated particles in a structured vehicle of the hydrophilic colloidal type.</a:t>
            </a:r>
          </a:p>
          <a:p>
            <a:pPr>
              <a:buFont typeface="Wingdings" pitchFamily="2" charset="2"/>
              <a:buNone/>
            </a:pPr>
            <a:endParaRPr lang="en-US" smtClean="0">
              <a:effectLst/>
            </a:endParaRPr>
          </a:p>
          <a:p>
            <a:pPr>
              <a:buSzPct val="100000"/>
              <a:buFont typeface="Garamond" pitchFamily="18" charset="0"/>
              <a:buAutoNum type="arabicPeriod"/>
            </a:pPr>
            <a:r>
              <a:rPr lang="en-US" smtClean="0">
                <a:effectLst/>
              </a:rPr>
              <a:t>Flow readily from the container.</a:t>
            </a:r>
          </a:p>
          <a:p>
            <a:pPr>
              <a:buSzPct val="100000"/>
              <a:buFont typeface="Garamond" pitchFamily="18" charset="0"/>
              <a:buAutoNum type="arabicPeriod"/>
            </a:pPr>
            <a:r>
              <a:rPr lang="en-US" smtClean="0">
                <a:effectLst/>
              </a:rPr>
              <a:t>Possess a uniform distribution of particles in each dose.</a:t>
            </a:r>
          </a:p>
        </p:txBody>
      </p:sp>
      <p:sp>
        <p:nvSpPr>
          <p:cNvPr id="200707" name="Slide Number Placeholder 3"/>
          <p:cNvSpPr txBox="1">
            <a:spLocks noGrp="1"/>
          </p:cNvSpPr>
          <p:nvPr/>
        </p:nvSpPr>
        <p:spPr bwMode="auto">
          <a:xfrm>
            <a:off x="6553200" y="6248400"/>
            <a:ext cx="2133600" cy="476250"/>
          </a:xfrm>
          <a:prstGeom prst="rect">
            <a:avLst/>
          </a:prstGeom>
          <a:noFill/>
          <a:ln w="9525">
            <a:noFill/>
            <a:miter lim="800000"/>
            <a:headEnd/>
            <a:tailEnd/>
          </a:ln>
        </p:spPr>
        <p:txBody>
          <a:bodyPr anchor="b"/>
          <a:lstStyle/>
          <a:p>
            <a:pPr algn="r"/>
            <a:fld id="{B1FF98CB-7E38-498D-B194-90480A192EE7}" type="slidenum">
              <a:rPr lang="ar-JO" sz="1200">
                <a:latin typeface="Arial" charset="0"/>
              </a:rPr>
              <a:pPr algn="r"/>
              <a:t>37</a:t>
            </a:fld>
            <a:endParaRPr lang="en-US" sz="1200">
              <a:latin typeface="Arial" charset="0"/>
            </a:endParaRPr>
          </a:p>
        </p:txBody>
      </p:sp>
    </p:spTree>
    <p:extLst>
      <p:ext uri="{BB962C8B-B14F-4D97-AF65-F5344CB8AC3E}">
        <p14:creationId xmlns:p14="http://schemas.microsoft.com/office/powerpoint/2010/main" val="9284061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06" y="204788"/>
            <a:ext cx="8229600" cy="857250"/>
          </a:xfrm>
        </p:spPr>
        <p:txBody>
          <a:bodyPr/>
          <a:lstStyle/>
          <a:p>
            <a:pPr>
              <a:defRPr/>
            </a:pPr>
            <a:r>
              <a:rPr lang="en-US" dirty="0" smtClean="0">
                <a:solidFill>
                  <a:srgbClr val="FFFF00"/>
                </a:solidFill>
              </a:rPr>
              <a:t>Flocculated </a:t>
            </a:r>
            <a:endParaRPr lang="en-US" dirty="0">
              <a:solidFill>
                <a:srgbClr val="FFFF00"/>
              </a:solidFill>
            </a:endParaRPr>
          </a:p>
        </p:txBody>
      </p:sp>
      <p:sp>
        <p:nvSpPr>
          <p:cNvPr id="35843" name="Content Placeholder 2"/>
          <p:cNvSpPr>
            <a:spLocks noGrp="1"/>
          </p:cNvSpPr>
          <p:nvPr>
            <p:ph idx="1"/>
          </p:nvPr>
        </p:nvSpPr>
        <p:spPr>
          <a:xfrm>
            <a:off x="457200" y="1000125"/>
            <a:ext cx="8329613" cy="5357813"/>
          </a:xfrm>
        </p:spPr>
        <p:txBody>
          <a:bodyPr/>
          <a:lstStyle/>
          <a:p>
            <a:r>
              <a:rPr lang="en-US" sz="3600" dirty="0" smtClean="0">
                <a:effectLst/>
              </a:rPr>
              <a:t>In flocculated suspensions, Floccules tend to fall together, producing distinct boundary between the sediment and the supernatant liquid.</a:t>
            </a:r>
          </a:p>
          <a:p>
            <a:pPr>
              <a:buFont typeface="Wingdings" pitchFamily="2" charset="2"/>
              <a:buNone/>
            </a:pPr>
            <a:r>
              <a:rPr lang="en-US" sz="3600" dirty="0" smtClean="0">
                <a:effectLst/>
              </a:rPr>
              <a:t>	Hence the liquid above the sediment is clear because even the small particles present in the system are associated with the floccules.</a:t>
            </a:r>
          </a:p>
        </p:txBody>
      </p:sp>
      <p:sp>
        <p:nvSpPr>
          <p:cNvPr id="35844" name="Slide Number Placeholder 3"/>
          <p:cNvSpPr>
            <a:spLocks noGrp="1"/>
          </p:cNvSpPr>
          <p:nvPr>
            <p:ph type="sldNum" sz="quarter" idx="11"/>
          </p:nvPr>
        </p:nvSpPr>
        <p:spPr>
          <a:noFill/>
        </p:spPr>
        <p:txBody>
          <a:bodyPr/>
          <a:lstStyle/>
          <a:p>
            <a:fld id="{A400C2CF-14F1-4070-9007-2D90837A1ED5}" type="slidenum">
              <a:rPr lang="ar-JO" smtClean="0"/>
              <a:pPr/>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857250"/>
          </a:xfrm>
        </p:spPr>
        <p:txBody>
          <a:bodyPr/>
          <a:lstStyle/>
          <a:p>
            <a:r>
              <a:rPr lang="en-US" smtClean="0">
                <a:solidFill>
                  <a:srgbClr val="FFFF00"/>
                </a:solidFill>
              </a:rPr>
              <a:t>Deflocculated</a:t>
            </a:r>
          </a:p>
        </p:txBody>
      </p:sp>
      <p:sp>
        <p:nvSpPr>
          <p:cNvPr id="36867" name="Content Placeholder 2"/>
          <p:cNvSpPr>
            <a:spLocks noGrp="1"/>
          </p:cNvSpPr>
          <p:nvPr>
            <p:ph idx="1"/>
          </p:nvPr>
        </p:nvSpPr>
        <p:spPr>
          <a:xfrm>
            <a:off x="457200" y="1071563"/>
            <a:ext cx="8258175" cy="5329237"/>
          </a:xfrm>
        </p:spPr>
        <p:txBody>
          <a:bodyPr/>
          <a:lstStyle/>
          <a:p>
            <a:pPr algn="just"/>
            <a:r>
              <a:rPr lang="en-US" smtClean="0">
                <a:effectLst/>
              </a:rPr>
              <a:t>It is not the case in the deflocculated suspension having a range of particle size, and accordance with Stokes law the larger particles settle more rapidly than the smaller ones, hence no clear boundary is formed, and supernatant remain not clear for longer time.</a:t>
            </a:r>
          </a:p>
          <a:p>
            <a:pPr algn="just"/>
            <a:endParaRPr lang="en-US" sz="900" smtClean="0">
              <a:effectLst/>
            </a:endParaRPr>
          </a:p>
          <a:p>
            <a:pPr algn="just"/>
            <a:r>
              <a:rPr lang="en-US" smtClean="0">
                <a:effectLst/>
              </a:rPr>
              <a:t>Whether or not the supernatant liquid is clear or turbid during the initial stages of settling is a good indication of whether the system is flocculated or deflocculated </a:t>
            </a:r>
          </a:p>
          <a:p>
            <a:pPr algn="just"/>
            <a:endParaRPr lang="en-US" smtClean="0">
              <a:effectLst/>
            </a:endParaRPr>
          </a:p>
        </p:txBody>
      </p:sp>
      <p:sp>
        <p:nvSpPr>
          <p:cNvPr id="36868" name="Slide Number Placeholder 3"/>
          <p:cNvSpPr>
            <a:spLocks noGrp="1"/>
          </p:cNvSpPr>
          <p:nvPr>
            <p:ph type="sldNum" sz="quarter" idx="11"/>
          </p:nvPr>
        </p:nvSpPr>
        <p:spPr>
          <a:noFill/>
        </p:spPr>
        <p:txBody>
          <a:bodyPr/>
          <a:lstStyle/>
          <a:p>
            <a:fld id="{EF24A301-6C47-479B-B8F8-369B12E699E2}" type="slidenum">
              <a:rPr lang="ar-JO" smtClean="0"/>
              <a:pPr/>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Dispersions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8428589"/>
              </p:ext>
            </p:extLst>
          </p:nvPr>
        </p:nvGraphicFramePr>
        <p:xfrm>
          <a:off x="457200" y="1916832"/>
          <a:ext cx="8229600" cy="39776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Internal Phase</a:t>
                      </a:r>
                      <a:endParaRPr lang="en-US" dirty="0"/>
                    </a:p>
                  </a:txBody>
                  <a:tcPr/>
                </a:tc>
                <a:tc>
                  <a:txBody>
                    <a:bodyPr/>
                    <a:lstStyle/>
                    <a:p>
                      <a:r>
                        <a:rPr lang="en-US" dirty="0" smtClean="0"/>
                        <a:t>External Phase</a:t>
                      </a:r>
                      <a:endParaRPr lang="en-US" dirty="0"/>
                    </a:p>
                  </a:txBody>
                  <a:tcPr/>
                </a:tc>
                <a:tc>
                  <a:txBody>
                    <a:bodyPr/>
                    <a:lstStyle/>
                    <a:p>
                      <a:r>
                        <a:rPr lang="en-US" dirty="0" smtClean="0"/>
                        <a:t>Example</a:t>
                      </a:r>
                      <a:endParaRPr lang="en-US" dirty="0"/>
                    </a:p>
                  </a:txBody>
                  <a:tcPr/>
                </a:tc>
              </a:tr>
              <a:tr h="370840">
                <a:tc>
                  <a:txBody>
                    <a:bodyPr/>
                    <a:lstStyle/>
                    <a:p>
                      <a:r>
                        <a:rPr lang="en-US" dirty="0" smtClean="0"/>
                        <a:t>Gas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Gas</a:t>
                      </a:r>
                    </a:p>
                  </a:txBody>
                  <a:tcPr/>
                </a:tc>
                <a:tc>
                  <a:txBody>
                    <a:bodyPr/>
                    <a:lstStyle/>
                    <a:p>
                      <a:r>
                        <a:rPr lang="en-US" dirty="0" smtClean="0"/>
                        <a:t>Mixture (air)</a:t>
                      </a:r>
                      <a:endParaRPr lang="en-US" dirty="0"/>
                    </a:p>
                  </a:txBody>
                  <a:tcPr/>
                </a:tc>
              </a:tr>
              <a:tr h="370840">
                <a:tc>
                  <a:txBody>
                    <a:bodyPr/>
                    <a:lstStyle/>
                    <a:p>
                      <a:r>
                        <a:rPr lang="en-US" dirty="0" smtClean="0"/>
                        <a:t>Gas</a:t>
                      </a:r>
                      <a:endParaRPr lang="en-US" dirty="0"/>
                    </a:p>
                  </a:txBody>
                  <a:tcPr/>
                </a:tc>
                <a:tc>
                  <a:txBody>
                    <a:bodyPr/>
                    <a:lstStyle/>
                    <a:p>
                      <a:r>
                        <a:rPr lang="en-US" dirty="0" smtClean="0"/>
                        <a:t>Liquid</a:t>
                      </a:r>
                      <a:endParaRPr lang="en-US" dirty="0"/>
                    </a:p>
                  </a:txBody>
                  <a:tcPr/>
                </a:tc>
                <a:tc>
                  <a:txBody>
                    <a:bodyPr/>
                    <a:lstStyle/>
                    <a:p>
                      <a:r>
                        <a:rPr lang="en-US" dirty="0" smtClean="0"/>
                        <a:t>Foam</a:t>
                      </a:r>
                      <a:endParaRPr lang="en-US" dirty="0"/>
                    </a:p>
                  </a:txBody>
                  <a:tcPr/>
                </a:tc>
              </a:tr>
              <a:tr h="370840">
                <a:tc>
                  <a:txBody>
                    <a:bodyPr/>
                    <a:lstStyle/>
                    <a:p>
                      <a:r>
                        <a:rPr lang="en-US" dirty="0" smtClean="0"/>
                        <a:t>Gas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Solid</a:t>
                      </a:r>
                    </a:p>
                  </a:txBody>
                  <a:tcPr/>
                </a:tc>
                <a:tc>
                  <a:txBody>
                    <a:bodyPr/>
                    <a:lstStyle/>
                    <a:p>
                      <a:r>
                        <a:rPr lang="en-US" dirty="0" err="1" smtClean="0"/>
                        <a:t>Adsorbate</a:t>
                      </a:r>
                      <a:endParaRPr lang="en-US" dirty="0"/>
                    </a:p>
                  </a:txBody>
                  <a:tcPr/>
                </a:tc>
              </a:tr>
              <a:tr h="370840">
                <a:tc>
                  <a:txBody>
                    <a:bodyPr/>
                    <a:lstStyle/>
                    <a:p>
                      <a:r>
                        <a:rPr lang="en-US" dirty="0" smtClean="0"/>
                        <a:t>Liquid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Gas</a:t>
                      </a:r>
                    </a:p>
                  </a:txBody>
                  <a:tcPr/>
                </a:tc>
                <a:tc>
                  <a:txBody>
                    <a:bodyPr/>
                    <a:lstStyle/>
                    <a:p>
                      <a:r>
                        <a:rPr lang="en-US" dirty="0" smtClean="0"/>
                        <a:t>Wet Spray (Fog)</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Liquid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Liquid</a:t>
                      </a:r>
                    </a:p>
                  </a:txBody>
                  <a:tcPr/>
                </a:tc>
                <a:tc>
                  <a:txBody>
                    <a:bodyPr/>
                    <a:lstStyle/>
                    <a:p>
                      <a:r>
                        <a:rPr lang="en-US" dirty="0" smtClean="0"/>
                        <a:t>Emulsion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Liquid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Solid</a:t>
                      </a:r>
                    </a:p>
                  </a:txBody>
                  <a:tcPr/>
                </a:tc>
                <a:tc>
                  <a:txBody>
                    <a:bodyPr/>
                    <a:lstStyle/>
                    <a:p>
                      <a:r>
                        <a:rPr lang="en-US" dirty="0" err="1" smtClean="0"/>
                        <a:t>Absorbate</a:t>
                      </a:r>
                      <a:endParaRPr lang="en-US" dirty="0"/>
                    </a:p>
                  </a:txBody>
                  <a:tcPr/>
                </a:tc>
              </a:tr>
              <a:tr h="370840">
                <a:tc>
                  <a:txBody>
                    <a:bodyPr/>
                    <a:lstStyle/>
                    <a:p>
                      <a:r>
                        <a:rPr lang="en-US" dirty="0" smtClean="0"/>
                        <a:t>Solid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Gas</a:t>
                      </a:r>
                    </a:p>
                  </a:txBody>
                  <a:tcPr/>
                </a:tc>
                <a:tc>
                  <a:txBody>
                    <a:bodyPr/>
                    <a:lstStyle/>
                    <a:p>
                      <a:r>
                        <a:rPr lang="en-US" dirty="0" smtClean="0"/>
                        <a:t>Dry Spray (smoke)</a:t>
                      </a:r>
                      <a:endParaRPr lang="en-US" dirty="0"/>
                    </a:p>
                  </a:txBody>
                  <a:tcPr/>
                </a:tc>
              </a:tr>
              <a:tr h="370840">
                <a:tc>
                  <a:txBody>
                    <a:bodyPr/>
                    <a:lstStyle/>
                    <a:p>
                      <a:r>
                        <a:rPr lang="en-US" dirty="0" smtClean="0"/>
                        <a:t>Solid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Liquid</a:t>
                      </a:r>
                    </a:p>
                  </a:txBody>
                  <a:tcPr/>
                </a:tc>
                <a:tc>
                  <a:txBody>
                    <a:bodyPr/>
                    <a:lstStyle/>
                    <a:p>
                      <a:r>
                        <a:rPr lang="en-US" dirty="0" smtClean="0"/>
                        <a:t>Suspension</a:t>
                      </a:r>
                      <a:endParaRPr lang="en-US" dirty="0"/>
                    </a:p>
                  </a:txBody>
                  <a:tcPr/>
                </a:tc>
              </a:tr>
              <a:tr h="370840">
                <a:tc>
                  <a:txBody>
                    <a:bodyPr/>
                    <a:lstStyle/>
                    <a:p>
                      <a:r>
                        <a:rPr lang="en-US" dirty="0" smtClean="0"/>
                        <a:t>Solid</a:t>
                      </a:r>
                      <a:endParaRPr lang="en-US" dirty="0"/>
                    </a:p>
                  </a:txBody>
                  <a:tcPr/>
                </a:tc>
                <a:tc>
                  <a:txBody>
                    <a:bodyPr/>
                    <a:lstStyle/>
                    <a:p>
                      <a:r>
                        <a:rPr lang="en-US" dirty="0" smtClean="0"/>
                        <a:t>Solid</a:t>
                      </a:r>
                      <a:endParaRPr lang="en-US" dirty="0"/>
                    </a:p>
                  </a:txBody>
                  <a:tcPr/>
                </a:tc>
                <a:tc>
                  <a:txBody>
                    <a:bodyPr/>
                    <a:lstStyle/>
                    <a:p>
                      <a:r>
                        <a:rPr lang="en-US" dirty="0" smtClean="0"/>
                        <a:t>Mixture (powders and granules)</a:t>
                      </a:r>
                      <a:endParaRPr lang="en-US" dirty="0"/>
                    </a:p>
                  </a:txBody>
                  <a:tcPr/>
                </a:tc>
              </a:tr>
            </a:tbl>
          </a:graphicData>
        </a:graphic>
      </p:graphicFrame>
      <p:sp>
        <p:nvSpPr>
          <p:cNvPr id="4" name="Slide Number Placeholder 3"/>
          <p:cNvSpPr>
            <a:spLocks noGrp="1"/>
          </p:cNvSpPr>
          <p:nvPr>
            <p:ph type="sldNum" sz="quarter" idx="11"/>
          </p:nvPr>
        </p:nvSpPr>
        <p:spPr/>
        <p:txBody>
          <a:bodyPr/>
          <a:lstStyle/>
          <a:p>
            <a:pPr>
              <a:defRPr/>
            </a:pPr>
            <a:fld id="{BAE7F9DD-DC87-4FFC-9B17-6FE540FB201B}" type="slidenum">
              <a:rPr lang="ar-SA" smtClean="0"/>
              <a:pPr>
                <a:defRPr/>
              </a:pPr>
              <a:t>4</a:t>
            </a:fld>
            <a:endParaRPr lang="en-US"/>
          </a:p>
        </p:txBody>
      </p:sp>
    </p:spTree>
    <p:extLst>
      <p:ext uri="{BB962C8B-B14F-4D97-AF65-F5344CB8AC3E}">
        <p14:creationId xmlns:p14="http://schemas.microsoft.com/office/powerpoint/2010/main" val="31368771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lstStyle/>
          <a:p>
            <a:r>
              <a:rPr lang="en-US" dirty="0" smtClean="0">
                <a:solidFill>
                  <a:srgbClr val="FFFF00"/>
                </a:solidFill>
              </a:rPr>
              <a:t>Evaluation of Suspension</a:t>
            </a:r>
            <a:endParaRPr lang="en-US" dirty="0">
              <a:solidFill>
                <a:srgbClr val="FFFF00"/>
              </a:solidFill>
            </a:endParaRPr>
          </a:p>
        </p:txBody>
      </p:sp>
      <p:sp>
        <p:nvSpPr>
          <p:cNvPr id="3" name="Content Placeholder 2"/>
          <p:cNvSpPr>
            <a:spLocks noGrp="1"/>
          </p:cNvSpPr>
          <p:nvPr>
            <p:ph idx="1"/>
          </p:nvPr>
        </p:nvSpPr>
        <p:spPr>
          <a:xfrm>
            <a:off x="539552" y="2780928"/>
            <a:ext cx="8229600" cy="1468760"/>
          </a:xfrm>
        </p:spPr>
        <p:txBody>
          <a:bodyPr/>
          <a:lstStyle/>
          <a:p>
            <a:pPr marL="514350" indent="-514350">
              <a:buFont typeface="+mj-lt"/>
              <a:buAutoNum type="arabicPeriod"/>
            </a:pPr>
            <a:r>
              <a:rPr lang="en-US" dirty="0" smtClean="0">
                <a:effectLst/>
              </a:rPr>
              <a:t>Sedimentation Volume. </a:t>
            </a:r>
          </a:p>
          <a:p>
            <a:pPr marL="514350" indent="-514350">
              <a:buFont typeface="+mj-lt"/>
              <a:buAutoNum type="arabicPeriod"/>
            </a:pPr>
            <a:r>
              <a:rPr lang="en-US" dirty="0" smtClean="0">
                <a:effectLst/>
              </a:rPr>
              <a:t>Degree of Flocculation.</a:t>
            </a:r>
            <a:endParaRPr lang="en-US" dirty="0">
              <a:effectLst/>
            </a:endParaRPr>
          </a:p>
        </p:txBody>
      </p:sp>
      <p:sp>
        <p:nvSpPr>
          <p:cNvPr id="4" name="Slide Number Placeholder 3"/>
          <p:cNvSpPr>
            <a:spLocks noGrp="1"/>
          </p:cNvSpPr>
          <p:nvPr>
            <p:ph type="sldNum" sz="quarter" idx="11"/>
          </p:nvPr>
        </p:nvSpPr>
        <p:spPr/>
        <p:txBody>
          <a:bodyPr/>
          <a:lstStyle/>
          <a:p>
            <a:pPr>
              <a:defRPr/>
            </a:pPr>
            <a:fld id="{C96C6B54-13D2-48CF-BF96-DAF7E9513A6B}" type="slidenum">
              <a:rPr lang="ar-SA" smtClean="0"/>
              <a:pPr>
                <a:defRPr/>
              </a:pPr>
              <a:t>40</a:t>
            </a:fld>
            <a:endParaRPr lang="en-US"/>
          </a:p>
        </p:txBody>
      </p:sp>
    </p:spTree>
    <p:extLst>
      <p:ext uri="{BB962C8B-B14F-4D97-AF65-F5344CB8AC3E}">
        <p14:creationId xmlns:p14="http://schemas.microsoft.com/office/powerpoint/2010/main" val="2794375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mtClean="0"/>
              <a:t>Sedimentation Volume</a:t>
            </a:r>
          </a:p>
        </p:txBody>
      </p:sp>
      <p:pic>
        <p:nvPicPr>
          <p:cNvPr id="2052" name="Picture 4" descr="sedvol"/>
          <p:cNvPicPr>
            <a:picLocks noChangeAspect="1" noChangeArrowheads="1"/>
          </p:cNvPicPr>
          <p:nvPr/>
        </p:nvPicPr>
        <p:blipFill>
          <a:blip r:embed="rId4" cstate="print"/>
          <a:srcRect/>
          <a:stretch>
            <a:fillRect/>
          </a:stretch>
        </p:blipFill>
        <p:spPr bwMode="auto">
          <a:xfrm>
            <a:off x="2339975" y="3141663"/>
            <a:ext cx="3400425" cy="2078037"/>
          </a:xfrm>
          <a:prstGeom prst="rect">
            <a:avLst/>
          </a:prstGeom>
          <a:noFill/>
          <a:ln w="9525">
            <a:noFill/>
            <a:miter lim="800000"/>
            <a:headEnd/>
            <a:tailEnd/>
          </a:ln>
        </p:spPr>
      </p:pic>
      <p:pic>
        <p:nvPicPr>
          <p:cNvPr id="2053" name="Picture 5" descr="unfloc_sed"/>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60425" y="3154363"/>
            <a:ext cx="831850" cy="2176462"/>
          </a:xfrm>
          <a:prstGeom prst="rect">
            <a:avLst/>
          </a:prstGeom>
          <a:noFill/>
          <a:ln w="9525">
            <a:noFill/>
            <a:miter lim="800000"/>
            <a:headEnd/>
            <a:tailEnd/>
          </a:ln>
        </p:spPr>
      </p:pic>
      <p:sp>
        <p:nvSpPr>
          <p:cNvPr id="2054" name="Slide Number Placeholder 5"/>
          <p:cNvSpPr>
            <a:spLocks noGrp="1"/>
          </p:cNvSpPr>
          <p:nvPr>
            <p:ph type="sldNum" sz="quarter" idx="10"/>
          </p:nvPr>
        </p:nvSpPr>
        <p:spPr>
          <a:noFill/>
        </p:spPr>
        <p:txBody>
          <a:bodyPr/>
          <a:lstStyle/>
          <a:p>
            <a:fld id="{BB593162-99AE-42E7-87F8-D90B361F85A3}" type="slidenum">
              <a:rPr lang="ar-JO" smtClean="0"/>
              <a:pPr/>
              <a:t>41</a:t>
            </a:fld>
            <a:endParaRPr lang="en-US" smtClean="0"/>
          </a:p>
        </p:txBody>
      </p:sp>
      <p:sp>
        <p:nvSpPr>
          <p:cNvPr id="2055" name="Text Box 8"/>
          <p:cNvSpPr txBox="1">
            <a:spLocks noChangeArrowheads="1"/>
          </p:cNvSpPr>
          <p:nvPr/>
        </p:nvSpPr>
        <p:spPr bwMode="auto">
          <a:xfrm>
            <a:off x="2268538" y="5260975"/>
            <a:ext cx="866775" cy="366713"/>
          </a:xfrm>
          <a:prstGeom prst="rect">
            <a:avLst/>
          </a:prstGeom>
          <a:noFill/>
          <a:ln w="9525">
            <a:noFill/>
            <a:miter lim="800000"/>
            <a:headEnd/>
            <a:tailEnd/>
          </a:ln>
        </p:spPr>
        <p:txBody>
          <a:bodyPr wrap="none">
            <a:spAutoFit/>
          </a:bodyPr>
          <a:lstStyle/>
          <a:p>
            <a:r>
              <a:rPr lang="en-US" b="1"/>
              <a:t>F = 0.5</a:t>
            </a:r>
          </a:p>
        </p:txBody>
      </p:sp>
      <p:sp>
        <p:nvSpPr>
          <p:cNvPr id="2056" name="Text Box 9"/>
          <p:cNvSpPr txBox="1">
            <a:spLocks noChangeArrowheads="1"/>
          </p:cNvSpPr>
          <p:nvPr/>
        </p:nvSpPr>
        <p:spPr bwMode="auto">
          <a:xfrm>
            <a:off x="3635375" y="5300663"/>
            <a:ext cx="682625" cy="366712"/>
          </a:xfrm>
          <a:prstGeom prst="rect">
            <a:avLst/>
          </a:prstGeom>
          <a:noFill/>
          <a:ln w="9525">
            <a:noFill/>
            <a:miter lim="800000"/>
            <a:headEnd/>
            <a:tailEnd/>
          </a:ln>
        </p:spPr>
        <p:txBody>
          <a:bodyPr wrap="none">
            <a:spAutoFit/>
          </a:bodyPr>
          <a:lstStyle/>
          <a:p>
            <a:r>
              <a:rPr lang="en-US" b="1"/>
              <a:t>F = 1</a:t>
            </a:r>
          </a:p>
        </p:txBody>
      </p:sp>
      <p:sp>
        <p:nvSpPr>
          <p:cNvPr id="2057" name="Text Box 10"/>
          <p:cNvSpPr txBox="1">
            <a:spLocks noChangeArrowheads="1"/>
          </p:cNvSpPr>
          <p:nvPr/>
        </p:nvSpPr>
        <p:spPr bwMode="auto">
          <a:xfrm>
            <a:off x="4859338" y="5229225"/>
            <a:ext cx="849312" cy="366713"/>
          </a:xfrm>
          <a:prstGeom prst="rect">
            <a:avLst/>
          </a:prstGeom>
          <a:noFill/>
          <a:ln w="9525">
            <a:noFill/>
            <a:miter lim="800000"/>
            <a:headEnd/>
            <a:tailEnd/>
          </a:ln>
        </p:spPr>
        <p:txBody>
          <a:bodyPr wrap="none">
            <a:spAutoFit/>
          </a:bodyPr>
          <a:lstStyle/>
          <a:p>
            <a:r>
              <a:rPr lang="en-US" b="1"/>
              <a:t>F = 1.5</a:t>
            </a:r>
          </a:p>
        </p:txBody>
      </p:sp>
      <p:sp>
        <p:nvSpPr>
          <p:cNvPr id="2058" name="Text Box 11"/>
          <p:cNvSpPr txBox="1">
            <a:spLocks noChangeArrowheads="1"/>
          </p:cNvSpPr>
          <p:nvPr/>
        </p:nvSpPr>
        <p:spPr bwMode="auto">
          <a:xfrm>
            <a:off x="107950" y="1341438"/>
            <a:ext cx="8712200" cy="1187450"/>
          </a:xfrm>
          <a:prstGeom prst="rect">
            <a:avLst/>
          </a:prstGeom>
          <a:noFill/>
          <a:ln w="9525">
            <a:noFill/>
            <a:miter lim="800000"/>
            <a:headEnd/>
            <a:tailEnd/>
          </a:ln>
        </p:spPr>
        <p:txBody>
          <a:bodyPr wrap="none">
            <a:spAutoFit/>
          </a:bodyPr>
          <a:lstStyle/>
          <a:p>
            <a:r>
              <a:rPr lang="en-US" sz="2400"/>
              <a:t>Sedimentation volume (F) = the ratio of the final or ultimate volume </a:t>
            </a:r>
          </a:p>
          <a:p>
            <a:r>
              <a:rPr lang="en-US" sz="2400"/>
              <a:t>of the sediment, Vu to the original volume of the suspension Vo, before</a:t>
            </a:r>
          </a:p>
          <a:p>
            <a:r>
              <a:rPr lang="en-US" sz="2400"/>
              <a:t> settling: </a:t>
            </a:r>
          </a:p>
        </p:txBody>
      </p:sp>
      <p:sp>
        <p:nvSpPr>
          <p:cNvPr id="2059" name="Text Box 12"/>
          <p:cNvSpPr txBox="1">
            <a:spLocks noChangeArrowheads="1"/>
          </p:cNvSpPr>
          <p:nvPr/>
        </p:nvSpPr>
        <p:spPr bwMode="auto">
          <a:xfrm>
            <a:off x="3563938" y="5661025"/>
            <a:ext cx="2597150" cy="366713"/>
          </a:xfrm>
          <a:prstGeom prst="rect">
            <a:avLst/>
          </a:prstGeom>
          <a:noFill/>
          <a:ln w="9525">
            <a:noFill/>
            <a:miter lim="800000"/>
            <a:headEnd/>
            <a:tailEnd/>
          </a:ln>
        </p:spPr>
        <p:txBody>
          <a:bodyPr wrap="none">
            <a:spAutoFit/>
          </a:bodyPr>
          <a:lstStyle/>
          <a:p>
            <a:r>
              <a:rPr lang="en-US" b="1"/>
              <a:t>Flocculation equilibrium</a:t>
            </a:r>
            <a:endParaRPr lang="en-US"/>
          </a:p>
        </p:txBody>
      </p:sp>
      <p:graphicFrame>
        <p:nvGraphicFramePr>
          <p:cNvPr id="2050" name="Object 13"/>
          <p:cNvGraphicFramePr>
            <a:graphicFrameLocks noChangeAspect="1"/>
          </p:cNvGraphicFramePr>
          <p:nvPr/>
        </p:nvGraphicFramePr>
        <p:xfrm>
          <a:off x="6372225" y="3451225"/>
          <a:ext cx="2303463" cy="1352550"/>
        </p:xfrm>
        <a:graphic>
          <a:graphicData uri="http://schemas.openxmlformats.org/presentationml/2006/ole">
            <mc:AlternateContent xmlns:mc="http://schemas.openxmlformats.org/markup-compatibility/2006">
              <mc:Choice xmlns:v="urn:schemas-microsoft-com:vml" Requires="v">
                <p:oleObj spid="_x0000_s2100" name="Equation" r:id="rId6" imgW="482400" imgH="431640" progId="Equation.3">
                  <p:embed/>
                </p:oleObj>
              </mc:Choice>
              <mc:Fallback>
                <p:oleObj name="Equation" r:id="rId6" imgW="482400" imgH="431640"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3451225"/>
                        <a:ext cx="2303463" cy="1352550"/>
                      </a:xfrm>
                      <a:prstGeom prst="rect">
                        <a:avLst/>
                      </a:prstGeom>
                      <a:solidFill>
                        <a:srgbClr val="00FFFF"/>
                      </a:solidFill>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457200" y="274638"/>
            <a:ext cx="8229600" cy="796925"/>
          </a:xfrm>
        </p:spPr>
        <p:txBody>
          <a:bodyPr/>
          <a:lstStyle/>
          <a:p>
            <a:pPr eaLnBrk="1" hangingPunct="1"/>
            <a:r>
              <a:rPr lang="en-US" sz="4000" smtClean="0">
                <a:solidFill>
                  <a:srgbClr val="FFFF00"/>
                </a:solidFill>
              </a:rPr>
              <a:t>Degree of Flocculation</a:t>
            </a:r>
          </a:p>
        </p:txBody>
      </p:sp>
      <p:sp>
        <p:nvSpPr>
          <p:cNvPr id="87043" name="Rectangle 3"/>
          <p:cNvSpPr>
            <a:spLocks noGrp="1" noChangeArrowheads="1"/>
          </p:cNvSpPr>
          <p:nvPr>
            <p:ph type="body" idx="1"/>
          </p:nvPr>
        </p:nvSpPr>
        <p:spPr>
          <a:xfrm>
            <a:off x="179388" y="1000125"/>
            <a:ext cx="8785225" cy="5429250"/>
          </a:xfrm>
        </p:spPr>
        <p:txBody>
          <a:bodyPr/>
          <a:lstStyle/>
          <a:p>
            <a:pPr eaLnBrk="1" hangingPunct="1">
              <a:buFont typeface="Wingdings" pitchFamily="2" charset="2"/>
              <a:buNone/>
            </a:pPr>
            <a:r>
              <a:rPr lang="en-US" sz="2800" dirty="0" smtClean="0">
                <a:effectLst/>
              </a:rPr>
              <a:t>	It is more useful parameter is than the sedimentation volume:</a:t>
            </a:r>
          </a:p>
          <a:p>
            <a:pPr eaLnBrk="1" hangingPunct="1"/>
            <a:r>
              <a:rPr lang="en-US" sz="2800" dirty="0" smtClean="0">
                <a:effectLst/>
              </a:rPr>
              <a:t>If we consider a suspension that is completely de-flocculated, the ultimate volume of the sediment will be small. </a:t>
            </a:r>
          </a:p>
          <a:p>
            <a:pPr eaLnBrk="1" hangingPunct="1"/>
            <a:r>
              <a:rPr lang="en-US" sz="2800" dirty="0" smtClean="0">
                <a:effectLst/>
              </a:rPr>
              <a:t>Writing this volume as V</a:t>
            </a:r>
            <a:r>
              <a:rPr lang="en-US" sz="2800" dirty="0" smtClean="0">
                <a:effectLst/>
                <a:sym typeface="Symbol" pitchFamily="18" charset="2"/>
              </a:rPr>
              <a:t>, based on equation (</a:t>
            </a:r>
            <a:r>
              <a:rPr lang="en-US" sz="2800" dirty="0" smtClean="0">
                <a:effectLst/>
              </a:rPr>
              <a:t>F = Vu/Vo),</a:t>
            </a:r>
            <a:r>
              <a:rPr lang="en-US" sz="2800" dirty="0" smtClean="0">
                <a:effectLst/>
                <a:sym typeface="Symbol" pitchFamily="18" charset="2"/>
              </a:rPr>
              <a:t> we have</a:t>
            </a:r>
          </a:p>
          <a:p>
            <a:pPr eaLnBrk="1" hangingPunct="1">
              <a:buFont typeface="Wingdings" pitchFamily="2" charset="2"/>
              <a:buNone/>
            </a:pPr>
            <a:r>
              <a:rPr lang="en-US" sz="2800" dirty="0" smtClean="0">
                <a:effectLst/>
                <a:sym typeface="Symbol" pitchFamily="18" charset="2"/>
              </a:rPr>
              <a:t> </a:t>
            </a:r>
            <a:r>
              <a:rPr lang="en-US" sz="2800" dirty="0" smtClean="0">
                <a:solidFill>
                  <a:srgbClr val="FFFF00"/>
                </a:solidFill>
                <a:effectLst/>
              </a:rPr>
              <a:t>F </a:t>
            </a:r>
            <a:r>
              <a:rPr lang="en-US" sz="2800" dirty="0" smtClean="0">
                <a:solidFill>
                  <a:srgbClr val="FFFF00"/>
                </a:solidFill>
                <a:effectLst/>
                <a:sym typeface="Symbol" pitchFamily="18" charset="2"/>
              </a:rPr>
              <a:t></a:t>
            </a:r>
            <a:r>
              <a:rPr lang="en-US" sz="2800" dirty="0" smtClean="0">
                <a:solidFill>
                  <a:srgbClr val="FFFF00"/>
                </a:solidFill>
                <a:effectLst/>
              </a:rPr>
              <a:t> = V</a:t>
            </a:r>
            <a:r>
              <a:rPr lang="en-US" sz="2800" dirty="0" smtClean="0">
                <a:solidFill>
                  <a:srgbClr val="FFFF00"/>
                </a:solidFill>
                <a:effectLst/>
                <a:sym typeface="Symbol" pitchFamily="18" charset="2"/>
              </a:rPr>
              <a:t></a:t>
            </a:r>
            <a:r>
              <a:rPr lang="en-US" sz="2800" dirty="0" smtClean="0">
                <a:solidFill>
                  <a:srgbClr val="FFFF00"/>
                </a:solidFill>
                <a:effectLst/>
              </a:rPr>
              <a:t>/Vo is the sedimentation volume of deflocculated.</a:t>
            </a:r>
          </a:p>
          <a:p>
            <a:pPr eaLnBrk="1" hangingPunct="1">
              <a:buFont typeface="Wingdings" pitchFamily="2" charset="2"/>
              <a:buNone/>
            </a:pPr>
            <a:r>
              <a:rPr lang="en-US" sz="2800" dirty="0" smtClean="0">
                <a:solidFill>
                  <a:srgbClr val="FFFF00"/>
                </a:solidFill>
                <a:effectLst/>
              </a:rPr>
              <a:t>The degree of flocculation (</a:t>
            </a:r>
            <a:r>
              <a:rPr lang="el-GR" sz="2800" dirty="0" smtClean="0">
                <a:solidFill>
                  <a:srgbClr val="FFFF00"/>
                </a:solidFill>
                <a:effectLst/>
              </a:rPr>
              <a:t>β</a:t>
            </a:r>
            <a:r>
              <a:rPr lang="en-US" sz="2800" dirty="0" smtClean="0">
                <a:solidFill>
                  <a:srgbClr val="FFFF00"/>
                </a:solidFill>
                <a:effectLst/>
              </a:rPr>
              <a:t>) = the ratio of F to V</a:t>
            </a:r>
            <a:r>
              <a:rPr lang="en-US" sz="2800" dirty="0" smtClean="0">
                <a:solidFill>
                  <a:srgbClr val="FFFF00"/>
                </a:solidFill>
                <a:effectLst/>
                <a:sym typeface="Symbol" pitchFamily="18" charset="2"/>
              </a:rPr>
              <a:t> or      </a:t>
            </a:r>
            <a:endParaRPr lang="en-US" sz="2800" dirty="0" smtClean="0">
              <a:solidFill>
                <a:srgbClr val="FFFF00"/>
              </a:solidFill>
              <a:effectLst/>
            </a:endParaRPr>
          </a:p>
        </p:txBody>
      </p:sp>
      <p:sp>
        <p:nvSpPr>
          <p:cNvPr id="3077" name="Slide Number Placeholder 3"/>
          <p:cNvSpPr>
            <a:spLocks noGrp="1"/>
          </p:cNvSpPr>
          <p:nvPr>
            <p:ph type="sldNum" sz="quarter" idx="11"/>
          </p:nvPr>
        </p:nvSpPr>
        <p:spPr>
          <a:noFill/>
        </p:spPr>
        <p:txBody>
          <a:bodyPr/>
          <a:lstStyle/>
          <a:p>
            <a:fld id="{04E58321-CBEC-4187-8B28-F602A253A1A3}" type="slidenum">
              <a:rPr lang="ar-JO" smtClean="0"/>
              <a:pPr/>
              <a:t>42</a:t>
            </a:fld>
            <a:endParaRPr lang="en-US" smtClean="0"/>
          </a:p>
        </p:txBody>
      </p:sp>
      <p:graphicFrame>
        <p:nvGraphicFramePr>
          <p:cNvPr id="3074" name="Object 7"/>
          <p:cNvGraphicFramePr>
            <a:graphicFrameLocks noChangeAspect="1"/>
          </p:cNvGraphicFramePr>
          <p:nvPr/>
        </p:nvGraphicFramePr>
        <p:xfrm>
          <a:off x="3238500" y="5386388"/>
          <a:ext cx="2047875" cy="1282700"/>
        </p:xfrm>
        <a:graphic>
          <a:graphicData uri="http://schemas.openxmlformats.org/presentationml/2006/ole">
            <mc:AlternateContent xmlns:mc="http://schemas.openxmlformats.org/markup-compatibility/2006">
              <mc:Choice xmlns:v="urn:schemas-microsoft-com:vml" Requires="v">
                <p:oleObj spid="_x0000_s3124" name="Equation" r:id="rId4" imgW="495000" imgH="431640" progId="Equation.3">
                  <p:embed/>
                </p:oleObj>
              </mc:Choice>
              <mc:Fallback>
                <p:oleObj name="Equation" r:id="rId4" imgW="495000" imgH="4316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5386388"/>
                        <a:ext cx="2047875" cy="1282700"/>
                      </a:xfrm>
                      <a:prstGeom prst="rect">
                        <a:avLst/>
                      </a:prstGeom>
                      <a:solidFill>
                        <a:srgbClr val="FFFF00"/>
                      </a:solidFill>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rrowheads="1"/>
          </p:cNvSpPr>
          <p:nvPr>
            <p:ph type="title"/>
          </p:nvPr>
        </p:nvSpPr>
        <p:spPr/>
        <p:txBody>
          <a:bodyPr/>
          <a:lstStyle/>
          <a:p>
            <a:r>
              <a:rPr lang="en-US" smtClean="0">
                <a:solidFill>
                  <a:srgbClr val="FFFF00"/>
                </a:solidFill>
                <a:effectLst/>
              </a:rPr>
              <a:t>Degree of Flocculation</a:t>
            </a:r>
          </a:p>
        </p:txBody>
      </p:sp>
      <p:sp>
        <p:nvSpPr>
          <p:cNvPr id="4100" name="Rectangle 3"/>
          <p:cNvSpPr>
            <a:spLocks noGrp="1" noChangeArrowheads="1"/>
          </p:cNvSpPr>
          <p:nvPr>
            <p:ph type="body" idx="1"/>
          </p:nvPr>
        </p:nvSpPr>
        <p:spPr>
          <a:xfrm>
            <a:off x="571500" y="5072063"/>
            <a:ext cx="8229600" cy="1214437"/>
          </a:xfrm>
        </p:spPr>
        <p:txBody>
          <a:bodyPr/>
          <a:lstStyle/>
          <a:p>
            <a:pPr>
              <a:buFont typeface="Wingdings" pitchFamily="2" charset="2"/>
              <a:buNone/>
            </a:pPr>
            <a:r>
              <a:rPr lang="en-US" sz="2600" dirty="0" smtClean="0">
                <a:effectLst/>
                <a:sym typeface="Symbol" pitchFamily="18" charset="2"/>
              </a:rPr>
              <a:t>	 = ultimate sediment volume of flocculated suspension </a:t>
            </a:r>
          </a:p>
          <a:p>
            <a:pPr>
              <a:buFont typeface="Wingdings" pitchFamily="2" charset="2"/>
              <a:buNone/>
            </a:pPr>
            <a:r>
              <a:rPr lang="en-US" sz="2600" dirty="0" smtClean="0">
                <a:solidFill>
                  <a:srgbClr val="FFFF00"/>
                </a:solidFill>
                <a:effectLst/>
                <a:sym typeface="Symbol" pitchFamily="18" charset="2"/>
              </a:rPr>
              <a:t>		Ultimate sediment volume of deflocculated suspension</a:t>
            </a:r>
          </a:p>
        </p:txBody>
      </p:sp>
      <p:cxnSp>
        <p:nvCxnSpPr>
          <p:cNvPr id="4101" name="Straight Connector 4"/>
          <p:cNvCxnSpPr>
            <a:cxnSpLocks noChangeShapeType="1"/>
          </p:cNvCxnSpPr>
          <p:nvPr/>
        </p:nvCxnSpPr>
        <p:spPr bwMode="auto">
          <a:xfrm>
            <a:off x="1643063" y="5572125"/>
            <a:ext cx="6715125" cy="0"/>
          </a:xfrm>
          <a:prstGeom prst="line">
            <a:avLst/>
          </a:prstGeom>
          <a:noFill/>
          <a:ln w="9525" algn="ctr">
            <a:solidFill>
              <a:schemeClr val="tx1"/>
            </a:solidFill>
            <a:round/>
            <a:headEnd/>
            <a:tailEnd/>
          </a:ln>
        </p:spPr>
      </p:cxnSp>
      <p:graphicFrame>
        <p:nvGraphicFramePr>
          <p:cNvPr id="4098" name="Object 7"/>
          <p:cNvGraphicFramePr>
            <a:graphicFrameLocks noChangeAspect="1"/>
          </p:cNvGraphicFramePr>
          <p:nvPr/>
        </p:nvGraphicFramePr>
        <p:xfrm>
          <a:off x="2705217" y="2204864"/>
          <a:ext cx="3666983" cy="2296839"/>
        </p:xfrm>
        <a:graphic>
          <a:graphicData uri="http://schemas.openxmlformats.org/presentationml/2006/ole">
            <mc:AlternateContent xmlns:mc="http://schemas.openxmlformats.org/markup-compatibility/2006">
              <mc:Choice xmlns:v="urn:schemas-microsoft-com:vml" Requires="v">
                <p:oleObj spid="_x0000_s4148" name="Equation" r:id="rId3" imgW="495000" imgH="431640" progId="Equation.3">
                  <p:embed/>
                </p:oleObj>
              </mc:Choice>
              <mc:Fallback>
                <p:oleObj name="Equation" r:id="rId3" imgW="495000" imgH="43164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217" y="2204864"/>
                        <a:ext cx="3666983" cy="2296839"/>
                      </a:xfrm>
                      <a:prstGeom prst="rect">
                        <a:avLst/>
                      </a:prstGeom>
                      <a:solidFill>
                        <a:srgbClr val="FFFF00"/>
                      </a:solidFill>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Formulation of Suspension</a:t>
            </a:r>
          </a:p>
        </p:txBody>
      </p:sp>
      <p:sp>
        <p:nvSpPr>
          <p:cNvPr id="3" name="Content Placeholder 2"/>
          <p:cNvSpPr>
            <a:spLocks noGrp="1"/>
          </p:cNvSpPr>
          <p:nvPr>
            <p:ph idx="1"/>
          </p:nvPr>
        </p:nvSpPr>
        <p:spPr>
          <a:xfrm>
            <a:off x="357188" y="1600200"/>
            <a:ext cx="8472487" cy="4525963"/>
          </a:xfrm>
        </p:spPr>
        <p:txBody>
          <a:bodyPr/>
          <a:lstStyle/>
          <a:p>
            <a:pPr marL="609600" indent="-609600">
              <a:buClr>
                <a:srgbClr val="FFFF00"/>
              </a:buClr>
              <a:buSzPct val="100000"/>
              <a:buFont typeface="Garamond" pitchFamily="18" charset="0"/>
              <a:buAutoNum type="arabicPeriod"/>
            </a:pPr>
            <a:r>
              <a:rPr lang="en-US" smtClean="0">
                <a:effectLst/>
              </a:rPr>
              <a:t>The use of structured vehicle.</a:t>
            </a:r>
          </a:p>
          <a:p>
            <a:pPr marL="609600" indent="-609600">
              <a:buClr>
                <a:srgbClr val="FFFF00"/>
              </a:buClr>
              <a:buSzPct val="100000"/>
              <a:buFont typeface="Garamond" pitchFamily="18" charset="0"/>
              <a:buAutoNum type="arabicPeriod" startAt="2"/>
            </a:pPr>
            <a:r>
              <a:rPr lang="en-US" smtClean="0">
                <a:effectLst/>
              </a:rPr>
              <a:t>Flocculation principle.</a:t>
            </a:r>
          </a:p>
          <a:p>
            <a:pPr marL="609600" indent="-609600">
              <a:buSzPct val="100000"/>
              <a:buFont typeface="Garamond" pitchFamily="18" charset="0"/>
              <a:buNone/>
            </a:pPr>
            <a:r>
              <a:rPr lang="en-US" smtClean="0">
                <a:effectLst/>
              </a:rPr>
              <a:t>	To produce flocs that, although they settle rapidly, however, easily re-suspended with a minimum of agitation.</a:t>
            </a:r>
          </a:p>
          <a:p>
            <a:pPr marL="609600" indent="-609600">
              <a:buClr>
                <a:srgbClr val="FFFF00"/>
              </a:buClr>
              <a:buSzPct val="100000"/>
              <a:buFont typeface="Garamond" pitchFamily="18" charset="0"/>
              <a:buAutoNum type="arabicPeriod" startAt="3"/>
            </a:pPr>
            <a:r>
              <a:rPr lang="en-US" smtClean="0">
                <a:effectLst/>
              </a:rPr>
              <a:t>Flocculation in structured vehicle.</a:t>
            </a:r>
          </a:p>
          <a:p>
            <a:pPr marL="609600" indent="-609600">
              <a:buSzPct val="100000"/>
              <a:buFont typeface="Garamond" pitchFamily="18" charset="0"/>
              <a:buNone/>
            </a:pPr>
            <a:endParaRPr lang="en-US" smtClean="0">
              <a:effectLst/>
            </a:endParaRPr>
          </a:p>
          <a:p>
            <a:pPr marL="609600" indent="-609600"/>
            <a:endParaRPr lang="en-US" smtClean="0">
              <a:effectLst/>
            </a:endParaRPr>
          </a:p>
        </p:txBody>
      </p:sp>
      <p:sp>
        <p:nvSpPr>
          <p:cNvPr id="37892" name="Slide Number Placeholder 3"/>
          <p:cNvSpPr>
            <a:spLocks noGrp="1"/>
          </p:cNvSpPr>
          <p:nvPr>
            <p:ph type="sldNum" sz="quarter" idx="11"/>
          </p:nvPr>
        </p:nvSpPr>
        <p:spPr>
          <a:noFill/>
        </p:spPr>
        <p:txBody>
          <a:bodyPr/>
          <a:lstStyle/>
          <a:p>
            <a:fld id="{482695A8-640E-4BC2-AF79-F100C6B49D87}" type="slidenum">
              <a:rPr lang="ar-JO" smtClean="0"/>
              <a:pPr/>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Wetting of Particles</a:t>
            </a:r>
          </a:p>
        </p:txBody>
      </p:sp>
      <p:sp>
        <p:nvSpPr>
          <p:cNvPr id="38915" name="Content Placeholder 2"/>
          <p:cNvSpPr>
            <a:spLocks noGrp="1"/>
          </p:cNvSpPr>
          <p:nvPr>
            <p:ph idx="1"/>
          </p:nvPr>
        </p:nvSpPr>
        <p:spPr>
          <a:xfrm>
            <a:off x="457200" y="1546225"/>
            <a:ext cx="8435280" cy="4691087"/>
          </a:xfrm>
        </p:spPr>
        <p:txBody>
          <a:bodyPr/>
          <a:lstStyle/>
          <a:p>
            <a:r>
              <a:rPr lang="en-US" dirty="0" smtClean="0">
                <a:effectLst/>
              </a:rPr>
              <a:t>Wetting the drug particles and hence the dispersion of an insoluble powder in a vehicle is the first step in manufacturing of a suspension.</a:t>
            </a:r>
          </a:p>
          <a:p>
            <a:r>
              <a:rPr lang="en-US" dirty="0" smtClean="0">
                <a:effectLst/>
              </a:rPr>
              <a:t>In large scale production:</a:t>
            </a:r>
          </a:p>
          <a:p>
            <a:pPr lvl="1"/>
            <a:r>
              <a:rPr lang="en-US" sz="3200" dirty="0" smtClean="0">
                <a:effectLst/>
              </a:rPr>
              <a:t>when the powder (hydrophobic) is added to the vehicle it is difficult to be dispersed, because of the absorbed layer of air, it floats at the top of the container.</a:t>
            </a:r>
          </a:p>
          <a:p>
            <a:endParaRPr lang="en-US" dirty="0" smtClean="0">
              <a:effectLst/>
            </a:endParaRPr>
          </a:p>
        </p:txBody>
      </p:sp>
      <p:sp>
        <p:nvSpPr>
          <p:cNvPr id="38916" name="Slide Number Placeholder 3"/>
          <p:cNvSpPr>
            <a:spLocks noGrp="1"/>
          </p:cNvSpPr>
          <p:nvPr>
            <p:ph type="sldNum" sz="quarter" idx="11"/>
          </p:nvPr>
        </p:nvSpPr>
        <p:spPr>
          <a:noFill/>
        </p:spPr>
        <p:txBody>
          <a:bodyPr/>
          <a:lstStyle/>
          <a:p>
            <a:fld id="{E6115D1E-6931-47FC-A6A7-DEB6C9D5EAD1}" type="slidenum">
              <a:rPr lang="ar-JO" smtClean="0"/>
              <a:pPr/>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88913"/>
            <a:ext cx="8229600" cy="647700"/>
          </a:xfrm>
        </p:spPr>
        <p:txBody>
          <a:bodyPr/>
          <a:lstStyle/>
          <a:p>
            <a:r>
              <a:rPr lang="en-US" sz="4000" smtClean="0">
                <a:solidFill>
                  <a:srgbClr val="FFFF00"/>
                </a:solidFill>
                <a:effectLst/>
              </a:rPr>
              <a:t>Hydrophobic </a:t>
            </a:r>
            <a:r>
              <a:rPr lang="en-US" sz="4000" smtClean="0">
                <a:solidFill>
                  <a:srgbClr val="FFC000"/>
                </a:solidFill>
                <a:effectLst/>
              </a:rPr>
              <a:t>&amp;</a:t>
            </a:r>
            <a:r>
              <a:rPr lang="en-US" sz="4000" smtClean="0">
                <a:solidFill>
                  <a:srgbClr val="FFFF00"/>
                </a:solidFill>
                <a:effectLst/>
              </a:rPr>
              <a:t> </a:t>
            </a:r>
            <a:r>
              <a:rPr lang="en-US" sz="4000" smtClean="0">
                <a:solidFill>
                  <a:srgbClr val="00FF00"/>
                </a:solidFill>
                <a:effectLst/>
              </a:rPr>
              <a:t>Hydrophilic</a:t>
            </a:r>
          </a:p>
        </p:txBody>
      </p:sp>
      <p:sp>
        <p:nvSpPr>
          <p:cNvPr id="40963" name="Content Placeholder 2"/>
          <p:cNvSpPr>
            <a:spLocks noGrp="1"/>
          </p:cNvSpPr>
          <p:nvPr>
            <p:ph idx="1"/>
          </p:nvPr>
        </p:nvSpPr>
        <p:spPr>
          <a:xfrm>
            <a:off x="161925" y="848512"/>
            <a:ext cx="8820150" cy="5472113"/>
          </a:xfrm>
        </p:spPr>
        <p:txBody>
          <a:bodyPr/>
          <a:lstStyle/>
          <a:p>
            <a:pPr>
              <a:buFont typeface="Wingdings" pitchFamily="2" charset="2"/>
              <a:buNone/>
            </a:pPr>
            <a:r>
              <a:rPr lang="en-US" sz="2400" b="1" dirty="0" smtClean="0">
                <a:solidFill>
                  <a:srgbClr val="FFFF00"/>
                </a:solidFill>
                <a:effectLst/>
              </a:rPr>
              <a:t>	</a:t>
            </a:r>
            <a:r>
              <a:rPr lang="en-US" sz="2400" b="1" u="sng" dirty="0" smtClean="0">
                <a:solidFill>
                  <a:srgbClr val="FFFF00"/>
                </a:solidFill>
                <a:effectLst/>
              </a:rPr>
              <a:t>Hydrophobic</a:t>
            </a:r>
            <a:r>
              <a:rPr lang="en-US" sz="2400" u="sng" dirty="0" smtClean="0">
                <a:effectLst/>
              </a:rPr>
              <a:t>. </a:t>
            </a:r>
          </a:p>
          <a:p>
            <a:r>
              <a:rPr lang="en-US" sz="2400" dirty="0" smtClean="0">
                <a:effectLst/>
              </a:rPr>
              <a:t>Fine, insoluble solids that are not easily wetted by water and have high interfacial tension. Examples:</a:t>
            </a:r>
          </a:p>
          <a:p>
            <a:r>
              <a:rPr lang="en-US" sz="2400" dirty="0" smtClean="0">
                <a:effectLst/>
              </a:rPr>
              <a:t>Low density organic materials and pharmaceutical substances, such as  </a:t>
            </a:r>
            <a:r>
              <a:rPr lang="en-US" sz="2400" dirty="0" smtClean="0">
                <a:solidFill>
                  <a:srgbClr val="00FF00"/>
                </a:solidFill>
                <a:effectLst/>
              </a:rPr>
              <a:t>(Sulfur, Charcoal, Magnesium stearate, Aspirin, Sulfadiazine, Paraffin, Calcium stearate, Stearic acid, Boric acid powder, etc..).</a:t>
            </a:r>
          </a:p>
          <a:p>
            <a:pPr>
              <a:buFont typeface="Wingdings" pitchFamily="2" charset="2"/>
              <a:buNone/>
            </a:pPr>
            <a:r>
              <a:rPr lang="en-US" sz="2400" b="1" dirty="0" smtClean="0">
                <a:solidFill>
                  <a:srgbClr val="00FF00"/>
                </a:solidFill>
                <a:effectLst/>
              </a:rPr>
              <a:t>	</a:t>
            </a:r>
            <a:r>
              <a:rPr lang="en-US" sz="2400" b="1" u="sng" dirty="0" smtClean="0">
                <a:solidFill>
                  <a:srgbClr val="FFFF00"/>
                </a:solidFill>
                <a:effectLst/>
              </a:rPr>
              <a:t>Hydrophilic</a:t>
            </a:r>
          </a:p>
          <a:p>
            <a:r>
              <a:rPr lang="en-US" sz="2400" dirty="0" smtClean="0">
                <a:effectLst/>
              </a:rPr>
              <a:t>Powder that have low interfacial tension and are readily wetted by water are called hydrophilic such as .</a:t>
            </a:r>
          </a:p>
          <a:p>
            <a:pPr>
              <a:buFont typeface="Wingdings" pitchFamily="2" charset="2"/>
              <a:buNone/>
            </a:pPr>
            <a:r>
              <a:rPr lang="en-US" sz="2400" dirty="0" smtClean="0">
                <a:effectLst/>
              </a:rPr>
              <a:t>	Clays </a:t>
            </a:r>
            <a:r>
              <a:rPr lang="en-US" sz="2400" dirty="0" smtClean="0">
                <a:solidFill>
                  <a:srgbClr val="00FF00"/>
                </a:solidFill>
                <a:effectLst/>
              </a:rPr>
              <a:t>(</a:t>
            </a:r>
            <a:r>
              <a:rPr lang="en-US" sz="2400" dirty="0" err="1" smtClean="0">
                <a:solidFill>
                  <a:srgbClr val="00FF00"/>
                </a:solidFill>
                <a:effectLst/>
              </a:rPr>
              <a:t>bentonite</a:t>
            </a:r>
            <a:r>
              <a:rPr lang="en-US" sz="2400" dirty="0" smtClean="0">
                <a:solidFill>
                  <a:srgbClr val="00FF00"/>
                </a:solidFill>
                <a:effectLst/>
              </a:rPr>
              <a:t>, kaolin, talk, magnesium aluminum silicate), bismuth salts, barium sulfate, carbonates, hydroxides or oxides of calcium, magnesium, zinc, and titanium dioxide</a:t>
            </a:r>
          </a:p>
        </p:txBody>
      </p:sp>
      <p:sp>
        <p:nvSpPr>
          <p:cNvPr id="40964" name="Slide Number Placeholder 3"/>
          <p:cNvSpPr>
            <a:spLocks noGrp="1"/>
          </p:cNvSpPr>
          <p:nvPr>
            <p:ph type="sldNum" sz="quarter" idx="11"/>
          </p:nvPr>
        </p:nvSpPr>
        <p:spPr>
          <a:noFill/>
        </p:spPr>
        <p:txBody>
          <a:bodyPr/>
          <a:lstStyle/>
          <a:p>
            <a:fld id="{E834ABD3-CA6E-4E52-A1E6-5B5CD4D6D1F2}" type="slidenum">
              <a:rPr lang="ar-JO" smtClean="0"/>
              <a:pPr/>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a:noFill/>
          <a:ln/>
        </p:spPr>
        <p:txBody>
          <a:bodyPr/>
          <a:lstStyle/>
          <a:p>
            <a:r>
              <a:rPr lang="en-US" dirty="0" smtClean="0">
                <a:solidFill>
                  <a:srgbClr val="FFFF00"/>
                </a:solidFill>
                <a:effectLst/>
              </a:rPr>
              <a:t>Suspension of the drug particles</a:t>
            </a:r>
          </a:p>
        </p:txBody>
      </p:sp>
      <p:sp>
        <p:nvSpPr>
          <p:cNvPr id="203779" name="Rectangle 3"/>
          <p:cNvSpPr>
            <a:spLocks noGrp="1" noChangeArrowheads="1"/>
          </p:cNvSpPr>
          <p:nvPr>
            <p:ph type="body" idx="1"/>
          </p:nvPr>
        </p:nvSpPr>
        <p:spPr>
          <a:noFill/>
          <a:ln/>
        </p:spPr>
        <p:txBody>
          <a:bodyPr/>
          <a:lstStyle/>
          <a:p>
            <a:r>
              <a:rPr lang="en-US" dirty="0" smtClean="0">
                <a:effectLst/>
              </a:rPr>
              <a:t>Hydrophilic solids can be suspended easily in water without the aid of a water –dispersible surfactant or wetting agent. </a:t>
            </a:r>
          </a:p>
          <a:p>
            <a:endParaRPr lang="en-US" dirty="0" smtClean="0">
              <a:effectLst/>
            </a:endParaRPr>
          </a:p>
          <a:p>
            <a:r>
              <a:rPr lang="en-US" dirty="0" smtClean="0">
                <a:effectLst/>
              </a:rPr>
              <a:t>Hydrophobic solids can be suspended in oil and non polar vehicles with the use of lipid-soluble surfactants.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rrowheads="1"/>
          </p:cNvSpPr>
          <p:nvPr>
            <p:ph type="title"/>
          </p:nvPr>
        </p:nvSpPr>
        <p:spPr>
          <a:xfrm>
            <a:off x="457200" y="274638"/>
            <a:ext cx="8229600" cy="922114"/>
          </a:xfrm>
          <a:noFill/>
          <a:ln/>
        </p:spPr>
        <p:txBody>
          <a:bodyPr/>
          <a:lstStyle/>
          <a:p>
            <a:r>
              <a:rPr lang="en-US" dirty="0" smtClean="0">
                <a:solidFill>
                  <a:srgbClr val="FFFF00"/>
                </a:solidFill>
                <a:effectLst/>
              </a:rPr>
              <a:t>Crystal Growth</a:t>
            </a:r>
          </a:p>
        </p:txBody>
      </p:sp>
      <p:sp>
        <p:nvSpPr>
          <p:cNvPr id="217091" name="Rectangle 3"/>
          <p:cNvSpPr>
            <a:spLocks noGrp="1" noChangeArrowheads="1"/>
          </p:cNvSpPr>
          <p:nvPr>
            <p:ph type="body" idx="1"/>
          </p:nvPr>
        </p:nvSpPr>
        <p:spPr>
          <a:xfrm>
            <a:off x="179512" y="1196752"/>
            <a:ext cx="8712968" cy="5327873"/>
          </a:xfrm>
          <a:noFill/>
          <a:ln/>
        </p:spPr>
        <p:txBody>
          <a:bodyPr/>
          <a:lstStyle/>
          <a:p>
            <a:pPr marL="609600" indent="-609600">
              <a:lnSpc>
                <a:spcPct val="80000"/>
              </a:lnSpc>
              <a:buFont typeface="Wingdings" pitchFamily="2" charset="2"/>
              <a:buNone/>
            </a:pPr>
            <a:r>
              <a:rPr lang="en-US" sz="2800" dirty="0" smtClean="0">
                <a:effectLst/>
              </a:rPr>
              <a:t>	</a:t>
            </a:r>
            <a:r>
              <a:rPr lang="en-US" sz="2800" b="1" dirty="0" smtClean="0">
                <a:solidFill>
                  <a:srgbClr val="00FF00"/>
                </a:solidFill>
                <a:effectLst/>
              </a:rPr>
              <a:t>Crystal growth is attributed to one of the followings mechanisms:</a:t>
            </a:r>
          </a:p>
          <a:p>
            <a:pPr marL="609600" indent="-609600">
              <a:lnSpc>
                <a:spcPct val="80000"/>
              </a:lnSpc>
              <a:buClr>
                <a:srgbClr val="FFFF00"/>
              </a:buClr>
              <a:buSzPct val="95000"/>
              <a:buFont typeface="Wingdings" pitchFamily="2" charset="2"/>
              <a:buAutoNum type="arabicPeriod"/>
            </a:pPr>
            <a:r>
              <a:rPr lang="en-US" sz="2800" dirty="0" smtClean="0">
                <a:effectLst/>
              </a:rPr>
              <a:t>“</a:t>
            </a:r>
            <a:r>
              <a:rPr lang="en-US" sz="2800" dirty="0" err="1" smtClean="0">
                <a:effectLst/>
              </a:rPr>
              <a:t>Ostwalt</a:t>
            </a:r>
            <a:r>
              <a:rPr lang="en-US" sz="2800" dirty="0" smtClean="0">
                <a:effectLst/>
              </a:rPr>
              <a:t> ripening” is the growth of large particles at the expense of small ones, taking in mined the difference in solubility rates of different size particles.</a:t>
            </a:r>
          </a:p>
          <a:p>
            <a:pPr marL="609600" indent="-609600">
              <a:lnSpc>
                <a:spcPct val="80000"/>
              </a:lnSpc>
              <a:buClr>
                <a:srgbClr val="FFFF00"/>
              </a:buClr>
              <a:buSzPct val="95000"/>
              <a:buFont typeface="Wingdings" pitchFamily="2" charset="2"/>
              <a:buAutoNum type="arabicPeriod"/>
            </a:pPr>
            <a:r>
              <a:rPr lang="en-US" sz="2800" dirty="0" smtClean="0">
                <a:effectLst/>
              </a:rPr>
              <a:t>Temperature fluctuations on storage temperature cycling of a difference of 20°C or more.</a:t>
            </a:r>
          </a:p>
          <a:p>
            <a:pPr marL="609600" indent="-609600">
              <a:lnSpc>
                <a:spcPct val="80000"/>
              </a:lnSpc>
              <a:buClr>
                <a:srgbClr val="FFFF00"/>
              </a:buClr>
              <a:buSzPct val="95000"/>
              <a:buFont typeface="Wingdings" pitchFamily="2" charset="2"/>
              <a:buAutoNum type="arabicPeriod"/>
            </a:pPr>
            <a:r>
              <a:rPr lang="en-US" sz="2800" dirty="0" smtClean="0">
                <a:effectLst/>
              </a:rPr>
              <a:t>Change from one polymorphic form to another more stable crystalline form.</a:t>
            </a:r>
          </a:p>
          <a:p>
            <a:pPr marL="609600" indent="-609600">
              <a:lnSpc>
                <a:spcPct val="80000"/>
              </a:lnSpc>
              <a:buClr>
                <a:srgbClr val="FFFF00"/>
              </a:buClr>
              <a:buSzPct val="95000"/>
              <a:buFont typeface="Wingdings" pitchFamily="2" charset="2"/>
              <a:buAutoNum type="arabicPeriod"/>
            </a:pPr>
            <a:r>
              <a:rPr lang="en-US" sz="2800" dirty="0" smtClean="0">
                <a:effectLst/>
              </a:rPr>
              <a:t> </a:t>
            </a:r>
            <a:r>
              <a:rPr lang="en-US" sz="2800" dirty="0">
                <a:effectLst/>
              </a:rPr>
              <a:t>The size reduction by crushing and grinding can produce particles whose different surfaces exhibit high or low solubility rates, and this effect can be correlated to differences in the free surface energy introduced during comminuting. </a:t>
            </a:r>
          </a:p>
          <a:p>
            <a:pPr marL="609600" indent="-609600">
              <a:lnSpc>
                <a:spcPct val="80000"/>
              </a:lnSpc>
              <a:buClr>
                <a:srgbClr val="FFFF00"/>
              </a:buClr>
              <a:buSzPct val="95000"/>
              <a:buFont typeface="Wingdings" pitchFamily="2" charset="2"/>
              <a:buAutoNum type="arabicPeriod"/>
            </a:pPr>
            <a:endParaRPr lang="en-US" sz="2800" dirty="0" smtClean="0">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a:xfrm>
            <a:off x="457200" y="115888"/>
            <a:ext cx="8229600" cy="922337"/>
          </a:xfrm>
          <a:noFill/>
          <a:ln/>
        </p:spPr>
        <p:txBody>
          <a:bodyPr/>
          <a:lstStyle/>
          <a:p>
            <a:r>
              <a:rPr lang="en-US" dirty="0" smtClean="0">
                <a:solidFill>
                  <a:srgbClr val="FFFF00"/>
                </a:solidFill>
                <a:effectLst/>
              </a:rPr>
              <a:t>Crystal growth control</a:t>
            </a:r>
          </a:p>
        </p:txBody>
      </p:sp>
      <p:sp>
        <p:nvSpPr>
          <p:cNvPr id="218115" name="Rectangle 3"/>
          <p:cNvSpPr>
            <a:spLocks noGrp="1" noChangeArrowheads="1"/>
          </p:cNvSpPr>
          <p:nvPr>
            <p:ph type="body" idx="1"/>
          </p:nvPr>
        </p:nvSpPr>
        <p:spPr>
          <a:xfrm>
            <a:off x="395536" y="1124744"/>
            <a:ext cx="8362950" cy="5184775"/>
          </a:xfrm>
          <a:noFill/>
          <a:ln/>
        </p:spPr>
        <p:txBody>
          <a:bodyPr/>
          <a:lstStyle/>
          <a:p>
            <a:pPr marL="533400" indent="-533400">
              <a:lnSpc>
                <a:spcPct val="80000"/>
              </a:lnSpc>
              <a:buFont typeface="Wingdings" pitchFamily="2" charset="2"/>
              <a:buNone/>
            </a:pPr>
            <a:r>
              <a:rPr lang="en-US" sz="3000" dirty="0" smtClean="0">
                <a:effectLst/>
              </a:rPr>
              <a:t>Crystal growth and changes in particle size distribution can be controlled by:</a:t>
            </a:r>
          </a:p>
          <a:p>
            <a:pPr marL="533400" indent="-533400">
              <a:lnSpc>
                <a:spcPct val="80000"/>
              </a:lnSpc>
              <a:buClr>
                <a:srgbClr val="FFFF00"/>
              </a:buClr>
              <a:buSzTx/>
              <a:buFont typeface="Wingdings" pitchFamily="2" charset="2"/>
              <a:buAutoNum type="arabicPeriod"/>
            </a:pPr>
            <a:r>
              <a:rPr lang="en-US" sz="3000" dirty="0" smtClean="0">
                <a:effectLst/>
              </a:rPr>
              <a:t>Selection of particle with narrower range of particle sizes.</a:t>
            </a:r>
          </a:p>
          <a:p>
            <a:pPr marL="533400" indent="-533400">
              <a:lnSpc>
                <a:spcPct val="80000"/>
              </a:lnSpc>
              <a:buClr>
                <a:srgbClr val="FFFF00"/>
              </a:buClr>
              <a:buSzTx/>
              <a:buFont typeface="Wingdings" pitchFamily="2" charset="2"/>
              <a:buAutoNum type="arabicPeriod"/>
            </a:pPr>
            <a:r>
              <a:rPr lang="en-US" sz="3000" dirty="0" smtClean="0">
                <a:effectLst/>
              </a:rPr>
              <a:t>Selection of more stable crystalline form of the drug, which usually exhibits decreased solubility in water (which have the highest melting point.</a:t>
            </a:r>
          </a:p>
          <a:p>
            <a:pPr marL="533400" indent="-533400">
              <a:lnSpc>
                <a:spcPct val="80000"/>
              </a:lnSpc>
              <a:buClr>
                <a:srgbClr val="FFFF00"/>
              </a:buClr>
              <a:buSzTx/>
              <a:buFont typeface="Wingdings" pitchFamily="2" charset="2"/>
              <a:buAutoNum type="arabicPeriod"/>
            </a:pPr>
            <a:r>
              <a:rPr lang="en-US" sz="3000" dirty="0" smtClean="0">
                <a:effectLst/>
              </a:rPr>
              <a:t>Avoidance of the use of high energy milling during particle size reduction. </a:t>
            </a:r>
          </a:p>
          <a:p>
            <a:pPr marL="533400" indent="-533400">
              <a:lnSpc>
                <a:spcPct val="80000"/>
              </a:lnSpc>
              <a:buClr>
                <a:srgbClr val="FFFF00"/>
              </a:buClr>
              <a:buSzTx/>
              <a:buFont typeface="Wingdings" pitchFamily="2" charset="2"/>
              <a:buAutoNum type="arabicPeriod"/>
            </a:pPr>
            <a:r>
              <a:rPr lang="en-US" sz="3000" dirty="0" smtClean="0">
                <a:effectLst/>
              </a:rPr>
              <a:t>Use of wetting agent (water-dispersible surfactant) in formulating to dissipate free surface energy of particles by reducing the interfacial tension between the solid and suspending vehicle.</a:t>
            </a:r>
          </a:p>
          <a:p>
            <a:pPr marL="533400" indent="-533400">
              <a:lnSpc>
                <a:spcPct val="80000"/>
              </a:lnSpc>
              <a:buFont typeface="Wingdings" pitchFamily="2" charset="2"/>
              <a:buNone/>
            </a:pPr>
            <a:endParaRPr lang="en-US" sz="3000" dirty="0" smtClean="0">
              <a:effectLst/>
            </a:endParaRPr>
          </a:p>
          <a:p>
            <a:pPr marL="533400" indent="-533400">
              <a:lnSpc>
                <a:spcPct val="80000"/>
              </a:lnSpc>
              <a:buFont typeface="Wingdings" pitchFamily="2" charset="2"/>
              <a:buNone/>
            </a:pPr>
            <a:endParaRPr lang="en-US" sz="3000" dirty="0" smtClean="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effectLst/>
              </a:rPr>
              <a:t>When the particles of the internal phase are spherical or liquid droplets and are dispersed throughout a liquid external phase, the system called an emulsion.</a:t>
            </a:r>
          </a:p>
          <a:p>
            <a:r>
              <a:rPr lang="en-US" dirty="0">
                <a:effectLst/>
              </a:rPr>
              <a:t>Oral antibiotics, Anti-Acids, They contain high concentration of solid materials 20 to 30%.</a:t>
            </a:r>
          </a:p>
          <a:p>
            <a:endParaRPr lang="en-US" dirty="0">
              <a:effectLst/>
            </a:endParaRPr>
          </a:p>
        </p:txBody>
      </p:sp>
      <p:sp>
        <p:nvSpPr>
          <p:cNvPr id="4" name="Slide Number Placeholder 3"/>
          <p:cNvSpPr>
            <a:spLocks noGrp="1"/>
          </p:cNvSpPr>
          <p:nvPr>
            <p:ph type="sldNum" sz="quarter" idx="11"/>
          </p:nvPr>
        </p:nvSpPr>
        <p:spPr/>
        <p:txBody>
          <a:bodyPr/>
          <a:lstStyle/>
          <a:p>
            <a:pPr>
              <a:defRPr/>
            </a:pPr>
            <a:fld id="{BAE7F9DD-DC87-4FFC-9B17-6FE540FB201B}" type="slidenum">
              <a:rPr lang="ar-SA" smtClean="0"/>
              <a:pPr>
                <a:defRPr/>
              </a:pPr>
              <a:t>5</a:t>
            </a:fld>
            <a:endParaRPr lang="en-US"/>
          </a:p>
        </p:txBody>
      </p:sp>
    </p:spTree>
    <p:extLst>
      <p:ext uri="{BB962C8B-B14F-4D97-AF65-F5344CB8AC3E}">
        <p14:creationId xmlns:p14="http://schemas.microsoft.com/office/powerpoint/2010/main" val="30194226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type="body" idx="1"/>
          </p:nvPr>
        </p:nvSpPr>
        <p:spPr>
          <a:xfrm>
            <a:off x="323850" y="260350"/>
            <a:ext cx="8507413" cy="6264275"/>
          </a:xfrm>
          <a:noFill/>
          <a:ln/>
        </p:spPr>
        <p:txBody>
          <a:bodyPr/>
          <a:lstStyle/>
          <a:p>
            <a:pPr marL="609600" indent="-609600" algn="just">
              <a:lnSpc>
                <a:spcPct val="90000"/>
              </a:lnSpc>
              <a:buClr>
                <a:srgbClr val="FFFF00"/>
              </a:buClr>
              <a:buSzTx/>
              <a:buFont typeface="Wingdings" pitchFamily="2" charset="2"/>
              <a:buAutoNum type="arabicPeriod" startAt="5"/>
            </a:pPr>
            <a:r>
              <a:rPr lang="en-US" sz="3100" dirty="0" smtClean="0">
                <a:effectLst/>
              </a:rPr>
              <a:t>Use protective colloid, such as gelatin, gums, or cellulosic derivatives, to form a film barrier around the particle, thus inhibiting dissolution and subsequent crystal growth.</a:t>
            </a:r>
          </a:p>
          <a:p>
            <a:pPr marL="609600" indent="-609600" algn="just">
              <a:lnSpc>
                <a:spcPct val="90000"/>
              </a:lnSpc>
              <a:buClr>
                <a:srgbClr val="FFFF00"/>
              </a:buClr>
              <a:buSzTx/>
              <a:buFont typeface="Wingdings" pitchFamily="2" charset="2"/>
              <a:buAutoNum type="arabicPeriod" startAt="5"/>
            </a:pPr>
            <a:r>
              <a:rPr lang="en-US" sz="3100" dirty="0" smtClean="0">
                <a:effectLst/>
              </a:rPr>
              <a:t>Increase the viscosity of the vehicle to retard particle dissolution and subsequent crystal growth.</a:t>
            </a:r>
          </a:p>
          <a:p>
            <a:pPr marL="609600" indent="-609600" algn="just">
              <a:lnSpc>
                <a:spcPct val="90000"/>
              </a:lnSpc>
              <a:buClr>
                <a:srgbClr val="FFFF00"/>
              </a:buClr>
              <a:buSzTx/>
              <a:buFont typeface="Wingdings" pitchFamily="2" charset="2"/>
              <a:buAutoNum type="arabicPeriod" startAt="5"/>
            </a:pPr>
            <a:r>
              <a:rPr lang="en-US" sz="3100" dirty="0" smtClean="0">
                <a:effectLst/>
              </a:rPr>
              <a:t>Avoidance of temperature extremes during product storage, such as the exposure to freeze-thaw conditioning.</a:t>
            </a:r>
          </a:p>
          <a:p>
            <a:pPr marL="609600" indent="-609600" algn="just">
              <a:lnSpc>
                <a:spcPct val="90000"/>
              </a:lnSpc>
            </a:pPr>
            <a:r>
              <a:rPr lang="en-US" sz="3100" dirty="0" smtClean="0">
                <a:effectLst/>
              </a:rPr>
              <a:t>Most drugs vary in particle size and in particle shape. This influence the physical stability, appearance, bioavailability and potency of pharmaceutical suspension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Formulation of Suspension</a:t>
            </a:r>
            <a:endParaRPr lang="en-US" dirty="0"/>
          </a:p>
        </p:txBody>
      </p:sp>
      <p:sp>
        <p:nvSpPr>
          <p:cNvPr id="4" name="Slide Number Placeholder 3"/>
          <p:cNvSpPr>
            <a:spLocks noGrp="1"/>
          </p:cNvSpPr>
          <p:nvPr>
            <p:ph type="sldNum" sz="quarter" idx="12"/>
          </p:nvPr>
        </p:nvSpPr>
        <p:spPr/>
        <p:txBody>
          <a:bodyPr/>
          <a:lstStyle/>
          <a:p>
            <a:pPr>
              <a:defRPr/>
            </a:pPr>
            <a:fld id="{56763EE3-CC5C-4ECD-BD22-A4AB26919301}" type="slidenum">
              <a:rPr lang="ar-SA" smtClean="0"/>
              <a:pPr>
                <a:defRPr/>
              </a:pPr>
              <a:t>51</a:t>
            </a:fld>
            <a:endParaRPr lang="en-US"/>
          </a:p>
        </p:txBody>
      </p:sp>
    </p:spTree>
    <p:extLst>
      <p:ext uri="{BB962C8B-B14F-4D97-AF65-F5344CB8AC3E}">
        <p14:creationId xmlns:p14="http://schemas.microsoft.com/office/powerpoint/2010/main" val="14218830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725488"/>
          </a:xfrm>
        </p:spPr>
        <p:txBody>
          <a:bodyPr/>
          <a:lstStyle/>
          <a:p>
            <a:r>
              <a:rPr lang="en-US" smtClean="0">
                <a:solidFill>
                  <a:srgbClr val="FFFF00"/>
                </a:solidFill>
              </a:rPr>
              <a:t>1. Structured Vehicles</a:t>
            </a:r>
          </a:p>
        </p:txBody>
      </p:sp>
      <p:sp>
        <p:nvSpPr>
          <p:cNvPr id="41987" name="Content Placeholder 2"/>
          <p:cNvSpPr>
            <a:spLocks noGrp="1"/>
          </p:cNvSpPr>
          <p:nvPr>
            <p:ph idx="1"/>
          </p:nvPr>
        </p:nvSpPr>
        <p:spPr>
          <a:xfrm>
            <a:off x="285750" y="1071563"/>
            <a:ext cx="8572500" cy="5429250"/>
          </a:xfrm>
        </p:spPr>
        <p:txBody>
          <a:bodyPr/>
          <a:lstStyle/>
          <a:p>
            <a:r>
              <a:rPr lang="en-US" smtClean="0">
                <a:effectLst/>
              </a:rPr>
              <a:t>Structured vehicles are pseudoplastic and plastic in nature. </a:t>
            </a:r>
          </a:p>
          <a:p>
            <a:r>
              <a:rPr lang="en-US" smtClean="0">
                <a:effectLst/>
              </a:rPr>
              <a:t>It acts by entrapping the particles in the vehicle so  no settling occurs. </a:t>
            </a:r>
          </a:p>
          <a:p>
            <a:r>
              <a:rPr lang="en-US" smtClean="0">
                <a:effectLst/>
              </a:rPr>
              <a:t>These vehicles facilitate the reformation of a uniform dispersion when shear is applied.</a:t>
            </a:r>
          </a:p>
          <a:p>
            <a:pPr>
              <a:buFont typeface="Wingdings" pitchFamily="2" charset="2"/>
              <a:buNone/>
            </a:pPr>
            <a:r>
              <a:rPr lang="en-US" b="1" smtClean="0">
                <a:solidFill>
                  <a:srgbClr val="FFFF00"/>
                </a:solidFill>
                <a:effectLst/>
              </a:rPr>
              <a:t>	Disadvantages: </a:t>
            </a:r>
          </a:p>
          <a:p>
            <a:pPr>
              <a:buFont typeface="Wingdings" pitchFamily="2" charset="2"/>
              <a:buNone/>
            </a:pPr>
            <a:r>
              <a:rPr lang="en-US" b="1" smtClean="0">
                <a:solidFill>
                  <a:srgbClr val="FFFF00"/>
                </a:solidFill>
                <a:effectLst/>
              </a:rPr>
              <a:t>Formation of hard cake when settled</a:t>
            </a:r>
            <a:r>
              <a:rPr lang="en-US" smtClean="0">
                <a:solidFill>
                  <a:srgbClr val="FFFF00"/>
                </a:solidFill>
                <a:effectLst/>
              </a:rPr>
              <a:t>.</a:t>
            </a:r>
          </a:p>
        </p:txBody>
      </p:sp>
      <p:sp>
        <p:nvSpPr>
          <p:cNvPr id="41988" name="Slide Number Placeholder 3"/>
          <p:cNvSpPr>
            <a:spLocks noGrp="1"/>
          </p:cNvSpPr>
          <p:nvPr>
            <p:ph type="sldNum" sz="quarter" idx="11"/>
          </p:nvPr>
        </p:nvSpPr>
        <p:spPr>
          <a:noFill/>
        </p:spPr>
        <p:txBody>
          <a:bodyPr/>
          <a:lstStyle/>
          <a:p>
            <a:fld id="{C9B9ED7E-1CE1-4045-AED8-D2CF1D760B0C}" type="slidenum">
              <a:rPr lang="ar-JO" smtClean="0"/>
              <a:pPr/>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2. Principle of flocculation</a:t>
            </a:r>
          </a:p>
        </p:txBody>
      </p:sp>
      <p:sp>
        <p:nvSpPr>
          <p:cNvPr id="44035" name="Content Placeholder 2"/>
          <p:cNvSpPr>
            <a:spLocks noGrp="1"/>
          </p:cNvSpPr>
          <p:nvPr>
            <p:ph idx="1"/>
          </p:nvPr>
        </p:nvSpPr>
        <p:spPr/>
        <p:txBody>
          <a:bodyPr/>
          <a:lstStyle/>
          <a:p>
            <a:r>
              <a:rPr lang="en-US" smtClean="0">
                <a:effectLst/>
              </a:rPr>
              <a:t>Once the powder is properly wetted and dispersed, attention should be given to keep these powders flocculated and to prevent them from forming compact sediment that is difficult to re-disperse.</a:t>
            </a:r>
          </a:p>
          <a:p>
            <a:r>
              <a:rPr lang="en-US" smtClean="0">
                <a:effectLst/>
              </a:rPr>
              <a:t>Materials used to produce flocculation is suspensions.</a:t>
            </a:r>
          </a:p>
          <a:p>
            <a:pPr>
              <a:buFont typeface="Wingdings" pitchFamily="2" charset="2"/>
              <a:buNone/>
            </a:pPr>
            <a:r>
              <a:rPr lang="en-US" smtClean="0">
                <a:effectLst/>
              </a:rPr>
              <a:t>	1. </a:t>
            </a:r>
            <a:r>
              <a:rPr lang="en-US" b="1" smtClean="0">
                <a:solidFill>
                  <a:srgbClr val="00FF00"/>
                </a:solidFill>
                <a:effectLst/>
              </a:rPr>
              <a:t>Electrolytes </a:t>
            </a:r>
            <a:r>
              <a:rPr lang="en-US" smtClean="0">
                <a:effectLst/>
              </a:rPr>
              <a:t>   2. </a:t>
            </a:r>
            <a:r>
              <a:rPr lang="en-US" b="1" smtClean="0">
                <a:solidFill>
                  <a:srgbClr val="FFFF00"/>
                </a:solidFill>
                <a:effectLst/>
              </a:rPr>
              <a:t>Surfactants</a:t>
            </a:r>
            <a:r>
              <a:rPr lang="en-US" smtClean="0">
                <a:effectLst/>
              </a:rPr>
              <a:t>     3. </a:t>
            </a:r>
            <a:r>
              <a:rPr lang="en-US" b="1" smtClean="0">
                <a:solidFill>
                  <a:srgbClr val="00FFFF"/>
                </a:solidFill>
                <a:effectLst/>
              </a:rPr>
              <a:t>Polymers</a:t>
            </a:r>
          </a:p>
        </p:txBody>
      </p:sp>
      <p:sp>
        <p:nvSpPr>
          <p:cNvPr id="44036" name="Slide Number Placeholder 3"/>
          <p:cNvSpPr>
            <a:spLocks noGrp="1"/>
          </p:cNvSpPr>
          <p:nvPr>
            <p:ph type="sldNum" sz="quarter" idx="11"/>
          </p:nvPr>
        </p:nvSpPr>
        <p:spPr>
          <a:noFill/>
        </p:spPr>
        <p:txBody>
          <a:bodyPr/>
          <a:lstStyle/>
          <a:p>
            <a:fld id="{8BD894FC-7F8D-4375-88A2-786B97456B02}" type="slidenum">
              <a:rPr lang="ar-JO" smtClean="0"/>
              <a:pPr/>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FF00"/>
                </a:solidFill>
              </a:rPr>
              <a:t>Electrolytes</a:t>
            </a:r>
            <a:endParaRPr lang="en-US" dirty="0">
              <a:solidFill>
                <a:srgbClr val="00FF00"/>
              </a:solidFill>
            </a:endParaRPr>
          </a:p>
        </p:txBody>
      </p:sp>
      <p:sp>
        <p:nvSpPr>
          <p:cNvPr id="45059" name="Content Placeholder 2"/>
          <p:cNvSpPr>
            <a:spLocks noGrp="1"/>
          </p:cNvSpPr>
          <p:nvPr>
            <p:ph idx="1"/>
          </p:nvPr>
        </p:nvSpPr>
        <p:spPr>
          <a:xfrm>
            <a:off x="457200" y="1268413"/>
            <a:ext cx="8229600" cy="4968875"/>
          </a:xfrm>
        </p:spPr>
        <p:txBody>
          <a:bodyPr/>
          <a:lstStyle/>
          <a:p>
            <a:pPr marL="609600" indent="-609600"/>
            <a:r>
              <a:rPr lang="en-US" smtClean="0">
                <a:effectLst/>
              </a:rPr>
              <a:t>Electrolytes acts as flocculating agent by:</a:t>
            </a:r>
          </a:p>
          <a:p>
            <a:pPr marL="609600" indent="-609600">
              <a:buClr>
                <a:srgbClr val="00FF00"/>
              </a:buClr>
              <a:buSzPct val="95000"/>
              <a:buFont typeface="Wingdings" pitchFamily="2" charset="2"/>
              <a:buAutoNum type="arabicPeriod"/>
            </a:pPr>
            <a:r>
              <a:rPr lang="en-US" smtClean="0">
                <a:effectLst/>
              </a:rPr>
              <a:t>Reducing the electric barrier between the particles.</a:t>
            </a:r>
          </a:p>
          <a:p>
            <a:pPr marL="609600" indent="-609600">
              <a:buClr>
                <a:srgbClr val="00FF00"/>
              </a:buClr>
              <a:buSzPct val="95000"/>
              <a:buFont typeface="Wingdings" pitchFamily="2" charset="2"/>
              <a:buAutoNum type="arabicPeriod"/>
            </a:pPr>
            <a:r>
              <a:rPr lang="en-US" smtClean="0">
                <a:effectLst/>
              </a:rPr>
              <a:t> Formation of bridge between adjacent particles so as the link them together in a loosely arranged structured.</a:t>
            </a:r>
          </a:p>
          <a:p>
            <a:pPr marL="609600" indent="-609600">
              <a:buFont typeface="Wingdings" pitchFamily="2" charset="2"/>
              <a:buNone/>
            </a:pPr>
            <a:r>
              <a:rPr lang="en-US" smtClean="0">
                <a:solidFill>
                  <a:srgbClr val="00FF00"/>
                </a:solidFill>
                <a:effectLst/>
              </a:rPr>
              <a:t>	Example </a:t>
            </a:r>
          </a:p>
          <a:p>
            <a:pPr marL="609600" indent="-609600">
              <a:buFont typeface="Wingdings" pitchFamily="2" charset="2"/>
              <a:buNone/>
            </a:pPr>
            <a:r>
              <a:rPr lang="en-US" smtClean="0">
                <a:effectLst/>
              </a:rPr>
              <a:t>	Bismuth Subnitrate in water.</a:t>
            </a:r>
          </a:p>
          <a:p>
            <a:pPr marL="609600" indent="-609600"/>
            <a:endParaRPr lang="en-US" smtClean="0">
              <a:effectLst/>
            </a:endParaRPr>
          </a:p>
        </p:txBody>
      </p:sp>
      <p:sp>
        <p:nvSpPr>
          <p:cNvPr id="45060" name="Slide Number Placeholder 3"/>
          <p:cNvSpPr>
            <a:spLocks noGrp="1"/>
          </p:cNvSpPr>
          <p:nvPr>
            <p:ph type="sldNum" sz="quarter" idx="11"/>
          </p:nvPr>
        </p:nvSpPr>
        <p:spPr>
          <a:noFill/>
        </p:spPr>
        <p:txBody>
          <a:bodyPr/>
          <a:lstStyle/>
          <a:p>
            <a:fld id="{ECCBB53F-1D74-434C-8ABA-AAFAD5F1CF01}" type="slidenum">
              <a:rPr lang="ar-JO" smtClean="0"/>
              <a:pPr/>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0"/>
          </p:nvPr>
        </p:nvSpPr>
        <p:spPr>
          <a:noFill/>
        </p:spPr>
        <p:txBody>
          <a:bodyPr/>
          <a:lstStyle/>
          <a:p>
            <a:fld id="{190E8C97-063A-4F4F-9E4B-82880282C4D8}" type="slidenum">
              <a:rPr lang="ar-JO" smtClean="0"/>
              <a:pPr/>
              <a:t>55</a:t>
            </a:fld>
            <a:endParaRPr lang="en-US" smtClean="0"/>
          </a:p>
        </p:txBody>
      </p:sp>
      <p:pic>
        <p:nvPicPr>
          <p:cNvPr id="46083" name="Picture 7"/>
          <p:cNvPicPr>
            <a:picLocks noChangeAspect="1" noChangeArrowheads="1"/>
          </p:cNvPicPr>
          <p:nvPr/>
        </p:nvPicPr>
        <p:blipFill>
          <a:blip r:embed="rId3" cstate="print"/>
          <a:srcRect/>
          <a:stretch>
            <a:fillRect/>
          </a:stretch>
        </p:blipFill>
        <p:spPr bwMode="auto">
          <a:xfrm>
            <a:off x="250825" y="1193800"/>
            <a:ext cx="8137525" cy="5043488"/>
          </a:xfrm>
          <a:prstGeom prst="rect">
            <a:avLst/>
          </a:prstGeom>
          <a:noFill/>
          <a:ln w="9525">
            <a:noFill/>
            <a:miter lim="800000"/>
            <a:headEnd/>
            <a:tailEnd/>
          </a:ln>
        </p:spPr>
      </p:pic>
      <p:sp>
        <p:nvSpPr>
          <p:cNvPr id="46084" name="Text Box 8"/>
          <p:cNvSpPr txBox="1">
            <a:spLocks noChangeArrowheads="1"/>
          </p:cNvSpPr>
          <p:nvPr/>
        </p:nvSpPr>
        <p:spPr bwMode="auto">
          <a:xfrm>
            <a:off x="341313" y="188913"/>
            <a:ext cx="8407400" cy="946150"/>
          </a:xfrm>
          <a:prstGeom prst="rect">
            <a:avLst/>
          </a:prstGeom>
          <a:noFill/>
          <a:ln w="9525">
            <a:noFill/>
            <a:miter lim="800000"/>
            <a:headEnd/>
            <a:tailEnd/>
          </a:ln>
        </p:spPr>
        <p:txBody>
          <a:bodyPr wrap="none">
            <a:spAutoFit/>
          </a:bodyPr>
          <a:lstStyle/>
          <a:p>
            <a:pPr algn="ctr"/>
            <a:r>
              <a:rPr lang="en-US" sz="2800" b="1">
                <a:solidFill>
                  <a:schemeClr val="accent2"/>
                </a:solidFill>
              </a:rPr>
              <a:t>Bismuth sub nitrate suspension/ Addition of KH2PO4</a:t>
            </a:r>
          </a:p>
          <a:p>
            <a:pPr algn="ctr"/>
            <a:r>
              <a:rPr lang="en-US" sz="2800" b="1">
                <a:solidFill>
                  <a:schemeClr val="accent2"/>
                </a:solidFill>
              </a:rPr>
              <a:t>Monobasic potassium phosphate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sz="4000" smtClean="0">
                <a:solidFill>
                  <a:srgbClr val="FFFF00"/>
                </a:solidFill>
              </a:rPr>
              <a:t>Some Considerations</a:t>
            </a:r>
          </a:p>
        </p:txBody>
      </p:sp>
      <p:sp>
        <p:nvSpPr>
          <p:cNvPr id="47107" name="Rectangle 5"/>
          <p:cNvSpPr>
            <a:spLocks noGrp="1" noChangeArrowheads="1"/>
          </p:cNvSpPr>
          <p:nvPr>
            <p:ph type="body" idx="1"/>
          </p:nvPr>
        </p:nvSpPr>
        <p:spPr>
          <a:xfrm>
            <a:off x="250825" y="1123950"/>
            <a:ext cx="8642350" cy="5329238"/>
          </a:xfrm>
        </p:spPr>
        <p:txBody>
          <a:bodyPr/>
          <a:lstStyle/>
          <a:p>
            <a:r>
              <a:rPr lang="en-US" sz="3000" dirty="0" smtClean="0">
                <a:effectLst/>
              </a:rPr>
              <a:t>The same results was obtained when </a:t>
            </a:r>
            <a:r>
              <a:rPr lang="en-US" sz="3000" b="1" dirty="0" smtClean="0">
                <a:solidFill>
                  <a:srgbClr val="FFFF00"/>
                </a:solidFill>
                <a:effectLst/>
              </a:rPr>
              <a:t>AL</a:t>
            </a:r>
            <a:r>
              <a:rPr lang="en-US" sz="3000" b="1" baseline="-25000" dirty="0" smtClean="0">
                <a:solidFill>
                  <a:srgbClr val="FFFF00"/>
                </a:solidFill>
                <a:effectLst/>
              </a:rPr>
              <a:t>2</a:t>
            </a:r>
            <a:r>
              <a:rPr lang="en-US" sz="3000" b="1" dirty="0" smtClean="0">
                <a:solidFill>
                  <a:srgbClr val="FFFF00"/>
                </a:solidFill>
                <a:effectLst/>
              </a:rPr>
              <a:t>CL</a:t>
            </a:r>
            <a:r>
              <a:rPr lang="en-US" sz="3000" b="1" baseline="-25000" dirty="0" smtClean="0">
                <a:solidFill>
                  <a:srgbClr val="FFFF00"/>
                </a:solidFill>
                <a:effectLst/>
              </a:rPr>
              <a:t>6</a:t>
            </a:r>
            <a:r>
              <a:rPr lang="en-US" sz="3000" dirty="0" smtClean="0">
                <a:effectLst/>
              </a:rPr>
              <a:t>  was added to a suspension of </a:t>
            </a:r>
            <a:r>
              <a:rPr lang="en-US" sz="3000" dirty="0" err="1" smtClean="0">
                <a:effectLst/>
              </a:rPr>
              <a:t>sulfamerazine</a:t>
            </a:r>
            <a:r>
              <a:rPr lang="en-US" sz="3000" dirty="0" smtClean="0">
                <a:effectLst/>
              </a:rPr>
              <a:t> in water. </a:t>
            </a:r>
          </a:p>
          <a:p>
            <a:r>
              <a:rPr lang="en-US" sz="3000" dirty="0" smtClean="0">
                <a:effectLst/>
              </a:rPr>
              <a:t>In this system the initial zeta potential of the </a:t>
            </a:r>
            <a:r>
              <a:rPr lang="en-US" sz="3000" dirty="0" err="1" smtClean="0">
                <a:effectLst/>
              </a:rPr>
              <a:t>sulfamerazine</a:t>
            </a:r>
            <a:r>
              <a:rPr lang="en-US" sz="3000" dirty="0" smtClean="0">
                <a:effectLst/>
              </a:rPr>
              <a:t> particles is </a:t>
            </a:r>
            <a:r>
              <a:rPr lang="en-US" sz="3000" dirty="0" smtClean="0">
                <a:solidFill>
                  <a:srgbClr val="FFFF00"/>
                </a:solidFill>
                <a:effectLst/>
              </a:rPr>
              <a:t>negative</a:t>
            </a:r>
            <a:r>
              <a:rPr lang="en-US" sz="3000" dirty="0" smtClean="0">
                <a:effectLst/>
              </a:rPr>
              <a:t> and is  reduced by adsorption of the </a:t>
            </a:r>
            <a:r>
              <a:rPr lang="en-US" sz="3000" dirty="0" smtClean="0">
                <a:solidFill>
                  <a:srgbClr val="FFFF00"/>
                </a:solidFill>
                <a:effectLst/>
              </a:rPr>
              <a:t>trivalent aluminum Cation</a:t>
            </a:r>
            <a:r>
              <a:rPr lang="en-US" sz="3000" dirty="0" smtClean="0">
                <a:effectLst/>
              </a:rPr>
              <a:t>.</a:t>
            </a:r>
          </a:p>
          <a:p>
            <a:r>
              <a:rPr lang="en-US" sz="3000" u="sng" dirty="0" smtClean="0">
                <a:effectLst/>
              </a:rPr>
              <a:t>Colloidal and coarse dispersed particles </a:t>
            </a:r>
            <a:r>
              <a:rPr lang="en-US" sz="3000" dirty="0" smtClean="0">
                <a:effectLst/>
              </a:rPr>
              <a:t>may possess surface charges that depend on the pH of the system. </a:t>
            </a:r>
          </a:p>
          <a:p>
            <a:r>
              <a:rPr lang="en-US" sz="3000" dirty="0" smtClean="0">
                <a:effectLst/>
              </a:rPr>
              <a:t>Some time the desired surface charge can be achieved by adjustment of the pH by addition of  </a:t>
            </a:r>
            <a:r>
              <a:rPr lang="en-US" sz="2600" u="sng" dirty="0" smtClean="0">
                <a:solidFill>
                  <a:srgbClr val="FFFF00"/>
                </a:solidFill>
                <a:effectLst/>
              </a:rPr>
              <a:t>HCL or </a:t>
            </a:r>
            <a:r>
              <a:rPr lang="en-US" sz="2600" u="sng" dirty="0" err="1" smtClean="0">
                <a:solidFill>
                  <a:srgbClr val="FFFF00"/>
                </a:solidFill>
                <a:effectLst/>
              </a:rPr>
              <a:t>NaOH</a:t>
            </a:r>
            <a:r>
              <a:rPr lang="en-US" sz="2600" dirty="0" smtClean="0">
                <a:effectLst/>
              </a:rPr>
              <a:t> </a:t>
            </a:r>
          </a:p>
          <a:p>
            <a:pPr>
              <a:buFont typeface="Wingdings" pitchFamily="2" charset="2"/>
              <a:buNone/>
            </a:pPr>
            <a:r>
              <a:rPr lang="en-US" sz="3000" dirty="0" smtClean="0">
                <a:effectLst/>
              </a:rPr>
              <a:t>	to produce a positive, zero or negative surface charge.</a:t>
            </a:r>
          </a:p>
        </p:txBody>
      </p:sp>
      <p:sp>
        <p:nvSpPr>
          <p:cNvPr id="47108" name="Slide Number Placeholder 3"/>
          <p:cNvSpPr txBox="1">
            <a:spLocks noGrp="1"/>
          </p:cNvSpPr>
          <p:nvPr/>
        </p:nvSpPr>
        <p:spPr bwMode="auto">
          <a:xfrm>
            <a:off x="6553200" y="6248400"/>
            <a:ext cx="2133600" cy="476250"/>
          </a:xfrm>
          <a:prstGeom prst="rect">
            <a:avLst/>
          </a:prstGeom>
          <a:noFill/>
          <a:ln w="9525">
            <a:noFill/>
            <a:miter lim="800000"/>
            <a:headEnd/>
            <a:tailEnd/>
          </a:ln>
        </p:spPr>
        <p:txBody>
          <a:bodyPr anchor="b"/>
          <a:lstStyle/>
          <a:p>
            <a:pPr algn="r"/>
            <a:fld id="{F2FEFDF9-F29F-468C-9025-8A7A7B0386FE}" type="slidenum">
              <a:rPr lang="ar-JO" sz="1200">
                <a:latin typeface="Arial" charset="0"/>
              </a:rPr>
              <a:pPr algn="r"/>
              <a:t>56</a:t>
            </a:fld>
            <a:endParaRPr lang="en-US" sz="1200">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71438"/>
            <a:ext cx="8715375" cy="6643687"/>
          </a:xfrm>
        </p:spPr>
        <p:txBody>
          <a:bodyPr/>
          <a:lstStyle/>
          <a:p>
            <a:pPr>
              <a:buFont typeface="Wingdings" pitchFamily="2" charset="2"/>
              <a:buNone/>
            </a:pPr>
            <a:r>
              <a:rPr lang="en-US" dirty="0" smtClean="0">
                <a:effectLst/>
              </a:rPr>
              <a:t>	Surfactant are useful in preparation of suspension.</a:t>
            </a:r>
          </a:p>
          <a:p>
            <a:pPr>
              <a:buFont typeface="Wingdings" pitchFamily="2" charset="2"/>
              <a:buNone/>
            </a:pPr>
            <a:r>
              <a:rPr lang="en-US" dirty="0" smtClean="0">
                <a:effectLst/>
              </a:rPr>
              <a:t>					</a:t>
            </a:r>
            <a:r>
              <a:rPr lang="en-US" b="1" dirty="0" smtClean="0">
                <a:solidFill>
                  <a:srgbClr val="FFFF00"/>
                </a:solidFill>
                <a:effectLst/>
              </a:rPr>
              <a:t>Why?</a:t>
            </a:r>
          </a:p>
          <a:p>
            <a:pPr>
              <a:buFont typeface="Wingdings" pitchFamily="2" charset="2"/>
              <a:buNone/>
            </a:pPr>
            <a:r>
              <a:rPr lang="en-US" dirty="0" smtClean="0">
                <a:effectLst/>
              </a:rPr>
              <a:t>  	By reducing the interfacial tension between solid particles and liquid:</a:t>
            </a:r>
          </a:p>
          <a:p>
            <a:pPr>
              <a:buClr>
                <a:srgbClr val="FFFF00"/>
              </a:buClr>
              <a:buSzPct val="100000"/>
              <a:buFont typeface="Garamond" pitchFamily="18" charset="0"/>
              <a:buAutoNum type="arabicPeriod"/>
            </a:pPr>
            <a:r>
              <a:rPr lang="en-US" dirty="0" smtClean="0">
                <a:effectLst/>
              </a:rPr>
              <a:t>The contact area is lowered.</a:t>
            </a:r>
          </a:p>
          <a:p>
            <a:pPr>
              <a:buClr>
                <a:srgbClr val="FFFF00"/>
              </a:buClr>
              <a:buSzPct val="100000"/>
              <a:buFont typeface="Garamond" pitchFamily="18" charset="0"/>
              <a:buAutoNum type="arabicPeriod"/>
            </a:pPr>
            <a:r>
              <a:rPr lang="en-US" dirty="0" smtClean="0">
                <a:effectLst/>
              </a:rPr>
              <a:t>The air is escape from the surface of the particles.</a:t>
            </a:r>
          </a:p>
          <a:p>
            <a:pPr>
              <a:buClr>
                <a:srgbClr val="FFFF00"/>
              </a:buClr>
              <a:buSzPct val="100000"/>
              <a:buFont typeface="Garamond" pitchFamily="18" charset="0"/>
              <a:buAutoNum type="arabicPeriod"/>
            </a:pPr>
            <a:r>
              <a:rPr lang="en-US" dirty="0" smtClean="0">
                <a:effectLst/>
              </a:rPr>
              <a:t>Wetting and dispersion are promoted. </a:t>
            </a:r>
          </a:p>
          <a:p>
            <a:pPr>
              <a:buFont typeface="Wingdings" pitchFamily="2" charset="2"/>
              <a:buChar char="Ø"/>
            </a:pPr>
            <a:r>
              <a:rPr lang="en-US" dirty="0" smtClean="0">
                <a:effectLst/>
              </a:rPr>
              <a:t>Glycerin and similar hygroscopic substances are in </a:t>
            </a:r>
            <a:r>
              <a:rPr lang="en-US" dirty="0" err="1" smtClean="0">
                <a:effectLst/>
              </a:rPr>
              <a:t>levigating</a:t>
            </a:r>
            <a:r>
              <a:rPr lang="en-US" dirty="0" smtClean="0">
                <a:effectLst/>
              </a:rPr>
              <a:t> the insoluble materials,  the Glycerin flows into the voids between the particles, to displace the air and during mixing operation.</a:t>
            </a:r>
          </a:p>
        </p:txBody>
      </p:sp>
      <p:sp>
        <p:nvSpPr>
          <p:cNvPr id="43011" name="Slide Number Placeholder 3"/>
          <p:cNvSpPr>
            <a:spLocks noGrp="1"/>
          </p:cNvSpPr>
          <p:nvPr>
            <p:ph type="sldNum" sz="quarter" idx="11"/>
          </p:nvPr>
        </p:nvSpPr>
        <p:spPr>
          <a:noFill/>
        </p:spPr>
        <p:txBody>
          <a:bodyPr/>
          <a:lstStyle/>
          <a:p>
            <a:fld id="{39F0A8AC-195B-4441-8F2C-8E7E71514872}" type="slidenum">
              <a:rPr lang="ar-JO" smtClean="0"/>
              <a:pPr/>
              <a:t>57</a:t>
            </a:fld>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8229600" cy="868362"/>
          </a:xfrm>
        </p:spPr>
        <p:txBody>
          <a:bodyPr/>
          <a:lstStyle/>
          <a:p>
            <a:r>
              <a:rPr lang="en-US" smtClean="0">
                <a:solidFill>
                  <a:srgbClr val="FFFF00"/>
                </a:solidFill>
              </a:rPr>
              <a:t>Surfactants</a:t>
            </a:r>
          </a:p>
        </p:txBody>
      </p:sp>
      <p:sp>
        <p:nvSpPr>
          <p:cNvPr id="48131" name="Content Placeholder 2"/>
          <p:cNvSpPr>
            <a:spLocks noGrp="1"/>
          </p:cNvSpPr>
          <p:nvPr>
            <p:ph idx="1"/>
          </p:nvPr>
        </p:nvSpPr>
        <p:spPr>
          <a:xfrm>
            <a:off x="251520" y="928688"/>
            <a:ext cx="8568952" cy="5429250"/>
          </a:xfrm>
        </p:spPr>
        <p:txBody>
          <a:bodyPr/>
          <a:lstStyle/>
          <a:p>
            <a:r>
              <a:rPr lang="en-US" dirty="0" smtClean="0">
                <a:effectLst/>
              </a:rPr>
              <a:t>Ionic and nonionic surfactants are used as flocculating agent in the suspension.</a:t>
            </a:r>
          </a:p>
          <a:p>
            <a:pPr>
              <a:buNone/>
            </a:pPr>
            <a:r>
              <a:rPr lang="en-US" sz="2800" dirty="0">
                <a:effectLst/>
              </a:rPr>
              <a:t>Examples:</a:t>
            </a:r>
            <a:r>
              <a:rPr lang="en-US" dirty="0">
                <a:effectLst/>
              </a:rPr>
              <a:t> </a:t>
            </a:r>
          </a:p>
          <a:p>
            <a:pPr>
              <a:buNone/>
            </a:pPr>
            <a:r>
              <a:rPr lang="en-US" dirty="0" smtClean="0">
                <a:solidFill>
                  <a:srgbClr val="FFFF00"/>
                </a:solidFill>
                <a:effectLst/>
              </a:rPr>
              <a:t>Anionic</a:t>
            </a:r>
            <a:r>
              <a:rPr lang="en-US" dirty="0" smtClean="0">
                <a:effectLst/>
              </a:rPr>
              <a:t> </a:t>
            </a:r>
            <a:r>
              <a:rPr lang="en-US" dirty="0">
                <a:effectLst/>
              </a:rPr>
              <a:t>/Docusate sodium, sodium lauryl sulfate.</a:t>
            </a:r>
          </a:p>
          <a:p>
            <a:pPr>
              <a:buNone/>
            </a:pPr>
            <a:r>
              <a:rPr lang="en-US" dirty="0" smtClean="0">
                <a:solidFill>
                  <a:srgbClr val="FFFF00"/>
                </a:solidFill>
                <a:effectLst/>
              </a:rPr>
              <a:t>Nonionic</a:t>
            </a:r>
            <a:r>
              <a:rPr lang="en-US" dirty="0">
                <a:effectLst/>
              </a:rPr>
              <a:t>/  </a:t>
            </a:r>
            <a:r>
              <a:rPr lang="en-US" sz="2800" dirty="0" err="1">
                <a:effectLst/>
              </a:rPr>
              <a:t>Polysorbate</a:t>
            </a:r>
            <a:r>
              <a:rPr lang="en-US" sz="2800" dirty="0">
                <a:effectLst/>
              </a:rPr>
              <a:t> 65, </a:t>
            </a:r>
            <a:r>
              <a:rPr lang="en-US" sz="2800" dirty="0" err="1">
                <a:effectLst/>
              </a:rPr>
              <a:t>Polysorbate</a:t>
            </a:r>
            <a:r>
              <a:rPr lang="en-US" sz="2800" dirty="0">
                <a:effectLst/>
              </a:rPr>
              <a:t> </a:t>
            </a:r>
            <a:r>
              <a:rPr lang="en-US" sz="2800" dirty="0" smtClean="0">
                <a:effectLst/>
              </a:rPr>
              <a:t>80, Octoxynol-9.</a:t>
            </a:r>
          </a:p>
          <a:p>
            <a:pPr>
              <a:buNone/>
            </a:pPr>
            <a:endParaRPr lang="en-US" sz="2800" dirty="0" smtClean="0">
              <a:effectLst/>
            </a:endParaRPr>
          </a:p>
          <a:p>
            <a:pPr>
              <a:buFont typeface="Wingdings" pitchFamily="2" charset="2"/>
              <a:buNone/>
            </a:pPr>
            <a:r>
              <a:rPr lang="en-US" dirty="0" smtClean="0">
                <a:effectLst/>
              </a:rPr>
              <a:t>	The concentration of surfactant is critical since these compound may also act </a:t>
            </a:r>
            <a:r>
              <a:rPr lang="en-US" dirty="0" smtClean="0">
                <a:solidFill>
                  <a:srgbClr val="FFFF00"/>
                </a:solidFill>
                <a:effectLst/>
              </a:rPr>
              <a:t>as wetting </a:t>
            </a:r>
            <a:r>
              <a:rPr lang="en-US" dirty="0" smtClean="0">
                <a:effectLst/>
              </a:rPr>
              <a:t>and </a:t>
            </a:r>
            <a:r>
              <a:rPr lang="en-US" dirty="0">
                <a:solidFill>
                  <a:srgbClr val="FFFF00"/>
                </a:solidFill>
                <a:effectLst/>
              </a:rPr>
              <a:t>D</a:t>
            </a:r>
            <a:r>
              <a:rPr lang="en-US" dirty="0" smtClean="0">
                <a:solidFill>
                  <a:srgbClr val="FFFF00"/>
                </a:solidFill>
                <a:effectLst/>
              </a:rPr>
              <a:t>eflocculating agents </a:t>
            </a:r>
            <a:r>
              <a:rPr lang="en-US" dirty="0" smtClean="0">
                <a:effectLst/>
              </a:rPr>
              <a:t>to achieve dispersion.</a:t>
            </a:r>
          </a:p>
        </p:txBody>
      </p:sp>
      <p:sp>
        <p:nvSpPr>
          <p:cNvPr id="48132" name="Slide Number Placeholder 3"/>
          <p:cNvSpPr>
            <a:spLocks noGrp="1"/>
          </p:cNvSpPr>
          <p:nvPr>
            <p:ph type="sldNum" sz="quarter" idx="11"/>
          </p:nvPr>
        </p:nvSpPr>
        <p:spPr>
          <a:noFill/>
        </p:spPr>
        <p:txBody>
          <a:bodyPr/>
          <a:lstStyle/>
          <a:p>
            <a:fld id="{27811100-16F6-49C5-A3A8-D1C1DC4694B0}" type="slidenum">
              <a:rPr lang="ar-JO" smtClean="0"/>
              <a:pPr/>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565"/>
            <a:ext cx="8229600" cy="796925"/>
          </a:xfrm>
        </p:spPr>
        <p:txBody>
          <a:bodyPr/>
          <a:lstStyle/>
          <a:p>
            <a:r>
              <a:rPr lang="en-US" dirty="0" smtClean="0">
                <a:solidFill>
                  <a:srgbClr val="FFFF00"/>
                </a:solidFill>
              </a:rPr>
              <a:t>Polymers </a:t>
            </a:r>
          </a:p>
        </p:txBody>
      </p:sp>
      <p:sp>
        <p:nvSpPr>
          <p:cNvPr id="49155" name="Content Placeholder 2"/>
          <p:cNvSpPr>
            <a:spLocks noGrp="1"/>
          </p:cNvSpPr>
          <p:nvPr>
            <p:ph idx="1"/>
          </p:nvPr>
        </p:nvSpPr>
        <p:spPr>
          <a:xfrm>
            <a:off x="457200" y="1143000"/>
            <a:ext cx="8229600" cy="4983163"/>
          </a:xfrm>
        </p:spPr>
        <p:txBody>
          <a:bodyPr/>
          <a:lstStyle/>
          <a:p>
            <a:r>
              <a:rPr lang="en-US" dirty="0" smtClean="0">
                <a:effectLst/>
              </a:rPr>
              <a:t>Polymers are long chain, high molecular weight compounds containing active groups spaced along their length. </a:t>
            </a:r>
          </a:p>
          <a:p>
            <a:r>
              <a:rPr lang="en-US" dirty="0" smtClean="0">
                <a:effectLst/>
              </a:rPr>
              <a:t>These act as flocculating agents because part of the chain is adsorbed on the particle surface, with the remaining parts projecting out into the dispersion medium. </a:t>
            </a:r>
          </a:p>
          <a:p>
            <a:r>
              <a:rPr lang="en-US" dirty="0" smtClean="0">
                <a:effectLst/>
              </a:rPr>
              <a:t>Bridging between these portions </a:t>
            </a:r>
          </a:p>
          <a:p>
            <a:pPr marL="0" indent="0">
              <a:buNone/>
            </a:pPr>
            <a:r>
              <a:rPr lang="en-US" dirty="0" smtClean="0">
                <a:effectLst/>
              </a:rPr>
              <a:t>leads to the formation of floccules.</a:t>
            </a:r>
          </a:p>
        </p:txBody>
      </p:sp>
      <p:sp>
        <p:nvSpPr>
          <p:cNvPr id="49156" name="Slide Number Placeholder 3"/>
          <p:cNvSpPr>
            <a:spLocks noGrp="1"/>
          </p:cNvSpPr>
          <p:nvPr>
            <p:ph type="sldNum" sz="quarter" idx="11"/>
          </p:nvPr>
        </p:nvSpPr>
        <p:spPr>
          <a:noFill/>
        </p:spPr>
        <p:txBody>
          <a:bodyPr/>
          <a:lstStyle/>
          <a:p>
            <a:fld id="{67AE83AD-891E-4C64-AFC2-3753CE5713FF}" type="slidenum">
              <a:rPr lang="ar-JO" smtClean="0"/>
              <a:pPr/>
              <a:t>59</a:t>
            </a:fld>
            <a:endParaRPr lang="en-US" smtClean="0"/>
          </a:p>
        </p:txBody>
      </p:sp>
      <p:pic>
        <p:nvPicPr>
          <p:cNvPr id="5" name="Picture 3"/>
          <p:cNvPicPr>
            <a:picLocks noChangeAspect="1" noChangeArrowheads="1"/>
          </p:cNvPicPr>
          <p:nvPr/>
        </p:nvPicPr>
        <p:blipFill>
          <a:blip r:embed="rId3" cstate="print"/>
          <a:srcRect/>
          <a:stretch>
            <a:fillRect/>
          </a:stretch>
        </p:blipFill>
        <p:spPr bwMode="auto">
          <a:xfrm>
            <a:off x="6155234" y="4160634"/>
            <a:ext cx="2929532"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dirty="0" smtClean="0">
                <a:solidFill>
                  <a:srgbClr val="FFFF00"/>
                </a:solidFill>
              </a:rPr>
              <a:t>The Pharmaceutical Suspension Classification</a:t>
            </a:r>
          </a:p>
        </p:txBody>
      </p:sp>
      <p:sp>
        <p:nvSpPr>
          <p:cNvPr id="16387" name="Content Placeholder 2"/>
          <p:cNvSpPr>
            <a:spLocks noGrp="1"/>
          </p:cNvSpPr>
          <p:nvPr>
            <p:ph idx="1"/>
          </p:nvPr>
        </p:nvSpPr>
        <p:spPr>
          <a:xfrm>
            <a:off x="481406" y="2420888"/>
            <a:ext cx="8229600" cy="4032448"/>
          </a:xfrm>
        </p:spPr>
        <p:txBody>
          <a:bodyPr/>
          <a:lstStyle/>
          <a:p>
            <a:pPr marL="514350" indent="-514350" eaLnBrk="1" hangingPunct="1">
              <a:buSzPct val="110000"/>
              <a:buFont typeface="+mj-lt"/>
              <a:buAutoNum type="arabicPeriod"/>
            </a:pPr>
            <a:r>
              <a:rPr lang="en-US" dirty="0" smtClean="0">
                <a:solidFill>
                  <a:srgbClr val="FFFF00"/>
                </a:solidFill>
                <a:effectLst/>
              </a:rPr>
              <a:t>Oral suspension</a:t>
            </a:r>
            <a:r>
              <a:rPr lang="en-US" dirty="0" smtClean="0">
                <a:effectLst/>
              </a:rPr>
              <a:t>.</a:t>
            </a:r>
          </a:p>
          <a:p>
            <a:pPr eaLnBrk="1" hangingPunct="1">
              <a:buFont typeface="Wingdings" pitchFamily="2" charset="2"/>
              <a:buNone/>
            </a:pPr>
            <a:r>
              <a:rPr lang="en-US" dirty="0" smtClean="0">
                <a:effectLst/>
              </a:rPr>
              <a:t>		Antibiotics, oral drops, anti-acids</a:t>
            </a:r>
          </a:p>
          <a:p>
            <a:pPr marL="514350" indent="-514350" eaLnBrk="1" hangingPunct="1">
              <a:buSzPct val="110000"/>
              <a:buFont typeface="+mj-lt"/>
              <a:buAutoNum type="arabicPeriod" startAt="2"/>
            </a:pPr>
            <a:r>
              <a:rPr lang="en-US" dirty="0" smtClean="0">
                <a:solidFill>
                  <a:srgbClr val="FFFF00"/>
                </a:solidFill>
                <a:effectLst/>
              </a:rPr>
              <a:t>Topical suspension.</a:t>
            </a:r>
          </a:p>
          <a:p>
            <a:pPr eaLnBrk="1" hangingPunct="1">
              <a:buFont typeface="Wingdings" pitchFamily="2" charset="2"/>
              <a:buNone/>
            </a:pPr>
            <a:r>
              <a:rPr lang="en-US" dirty="0" smtClean="0">
                <a:effectLst/>
              </a:rPr>
              <a:t>		Calamine Lotion USP</a:t>
            </a:r>
          </a:p>
          <a:p>
            <a:pPr marL="514350" indent="-514350" eaLnBrk="1" hangingPunct="1">
              <a:buSzPct val="110000"/>
              <a:buFont typeface="+mj-lt"/>
              <a:buAutoNum type="arabicPeriod" startAt="3"/>
            </a:pPr>
            <a:r>
              <a:rPr lang="en-US" dirty="0" err="1" smtClean="0">
                <a:solidFill>
                  <a:srgbClr val="FFFF00"/>
                </a:solidFill>
                <a:effectLst/>
              </a:rPr>
              <a:t>Parenterals</a:t>
            </a:r>
            <a:r>
              <a:rPr lang="en-US" dirty="0" smtClean="0">
                <a:solidFill>
                  <a:srgbClr val="FFFF00"/>
                </a:solidFill>
                <a:effectLst/>
              </a:rPr>
              <a:t> suspension.</a:t>
            </a:r>
          </a:p>
          <a:p>
            <a:pPr marL="514350" indent="-514350" eaLnBrk="1" hangingPunct="1">
              <a:buSzPct val="110000"/>
              <a:buFont typeface="+mj-lt"/>
              <a:buAutoNum type="arabicPeriod" startAt="3"/>
            </a:pPr>
            <a:r>
              <a:rPr lang="en-US" dirty="0" smtClean="0">
                <a:solidFill>
                  <a:srgbClr val="FFFF00"/>
                </a:solidFill>
                <a:effectLst/>
              </a:rPr>
              <a:t>Eye drops, Ear drops, etc.. </a:t>
            </a:r>
          </a:p>
        </p:txBody>
      </p:sp>
      <p:sp>
        <p:nvSpPr>
          <p:cNvPr id="16388" name="Slide Number Placeholder 3"/>
          <p:cNvSpPr>
            <a:spLocks noGrp="1"/>
          </p:cNvSpPr>
          <p:nvPr>
            <p:ph type="sldNum" sz="quarter" idx="11"/>
          </p:nvPr>
        </p:nvSpPr>
        <p:spPr>
          <a:noFill/>
        </p:spPr>
        <p:txBody>
          <a:bodyPr/>
          <a:lstStyle/>
          <a:p>
            <a:fld id="{C86C1ECA-E688-41C3-A500-13FB8DE1C3EA}" type="slidenum">
              <a:rPr lang="ar-JO" smtClean="0"/>
              <a:pPr/>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solidFill>
                  <a:srgbClr val="FFFF00"/>
                </a:solidFill>
              </a:rPr>
              <a:t>Flocculation in Structured Vehicles</a:t>
            </a:r>
          </a:p>
        </p:txBody>
      </p:sp>
      <p:sp>
        <p:nvSpPr>
          <p:cNvPr id="50179" name="Content Placeholder 2"/>
          <p:cNvSpPr>
            <a:spLocks noGrp="1"/>
          </p:cNvSpPr>
          <p:nvPr>
            <p:ph idx="1"/>
          </p:nvPr>
        </p:nvSpPr>
        <p:spPr>
          <a:xfrm>
            <a:off x="457200" y="1125538"/>
            <a:ext cx="8258175" cy="5327650"/>
          </a:xfrm>
        </p:spPr>
        <p:txBody>
          <a:bodyPr/>
          <a:lstStyle/>
          <a:p>
            <a:r>
              <a:rPr lang="en-US" dirty="0" smtClean="0">
                <a:effectLst/>
              </a:rPr>
              <a:t>Although the controlled flocculation approach is good in regards of physical and chemical stability of the system.</a:t>
            </a:r>
          </a:p>
          <a:p>
            <a:r>
              <a:rPr lang="en-US" dirty="0" smtClean="0">
                <a:effectLst/>
              </a:rPr>
              <a:t>A suspending agent is added to the system to retard sedimentation of the </a:t>
            </a:r>
            <a:r>
              <a:rPr lang="en-US" dirty="0" err="1" smtClean="0">
                <a:effectLst/>
              </a:rPr>
              <a:t>flocs</a:t>
            </a:r>
            <a:r>
              <a:rPr lang="en-US" dirty="0" smtClean="0">
                <a:effectLst/>
              </a:rPr>
              <a:t> to increase the sedimentation volume.</a:t>
            </a:r>
          </a:p>
          <a:p>
            <a:pPr>
              <a:buFont typeface="Wingdings" pitchFamily="2" charset="2"/>
              <a:buNone/>
            </a:pPr>
            <a:r>
              <a:rPr lang="en-US" dirty="0" smtClean="0">
                <a:solidFill>
                  <a:srgbClr val="FFFF00"/>
                </a:solidFill>
                <a:effectLst/>
              </a:rPr>
              <a:t>	Examples:</a:t>
            </a:r>
          </a:p>
          <a:p>
            <a:r>
              <a:rPr lang="en-US" dirty="0" err="1" smtClean="0">
                <a:effectLst/>
              </a:rPr>
              <a:t>Carboxymethycellulose</a:t>
            </a:r>
            <a:r>
              <a:rPr lang="en-US" dirty="0" smtClean="0">
                <a:effectLst/>
              </a:rPr>
              <a:t> (CMC), </a:t>
            </a:r>
            <a:r>
              <a:rPr lang="en-US" dirty="0" err="1" smtClean="0">
                <a:effectLst/>
              </a:rPr>
              <a:t>Carbopol</a:t>
            </a:r>
            <a:r>
              <a:rPr lang="en-US" dirty="0" smtClean="0">
                <a:effectLst/>
              </a:rPr>
              <a:t> 934, </a:t>
            </a:r>
            <a:r>
              <a:rPr lang="en-US" dirty="0" err="1" smtClean="0">
                <a:effectLst/>
              </a:rPr>
              <a:t>Veegum</a:t>
            </a:r>
            <a:r>
              <a:rPr lang="en-US" dirty="0" smtClean="0">
                <a:effectLst/>
              </a:rPr>
              <a:t>, Tragacanth, or </a:t>
            </a:r>
            <a:r>
              <a:rPr lang="en-US" dirty="0" err="1">
                <a:effectLst/>
              </a:rPr>
              <a:t>B</a:t>
            </a:r>
            <a:r>
              <a:rPr lang="en-US" dirty="0" err="1" smtClean="0">
                <a:effectLst/>
              </a:rPr>
              <a:t>entonite</a:t>
            </a:r>
            <a:r>
              <a:rPr lang="en-US" dirty="0" smtClean="0">
                <a:effectLst/>
              </a:rPr>
              <a:t>.</a:t>
            </a:r>
          </a:p>
          <a:p>
            <a:pPr>
              <a:buFont typeface="Wingdings" pitchFamily="2" charset="2"/>
              <a:buNone/>
            </a:pPr>
            <a:r>
              <a:rPr lang="en-US" dirty="0" smtClean="0">
                <a:effectLst/>
              </a:rPr>
              <a:t>	Alone or in combination.</a:t>
            </a:r>
            <a:endParaRPr lang="en-US" dirty="0" smtClean="0">
              <a:solidFill>
                <a:srgbClr val="FF3300"/>
              </a:solidFill>
              <a:effectLst/>
            </a:endParaRPr>
          </a:p>
        </p:txBody>
      </p:sp>
      <p:sp>
        <p:nvSpPr>
          <p:cNvPr id="50180" name="Slide Number Placeholder 3"/>
          <p:cNvSpPr>
            <a:spLocks noGrp="1"/>
          </p:cNvSpPr>
          <p:nvPr>
            <p:ph type="sldNum" sz="quarter" idx="11"/>
          </p:nvPr>
        </p:nvSpPr>
        <p:spPr>
          <a:noFill/>
        </p:spPr>
        <p:txBody>
          <a:bodyPr/>
          <a:lstStyle/>
          <a:p>
            <a:fld id="{CCF55C5A-68AB-4591-960C-A4EF5BB672C8}" type="slidenum">
              <a:rPr lang="ar-JO" smtClean="0"/>
              <a:pPr/>
              <a:t>60</a:t>
            </a:fld>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eaLnBrk="1" hangingPunct="1"/>
            <a:r>
              <a:rPr lang="en-US" smtClean="0"/>
              <a:t>Formulation Overview</a:t>
            </a:r>
          </a:p>
        </p:txBody>
      </p:sp>
      <p:pic>
        <p:nvPicPr>
          <p:cNvPr id="51203" name="Picture 3" descr="formulation_overview"/>
          <p:cNvPicPr>
            <a:picLocks noChangeAspect="1" noChangeArrowheads="1"/>
          </p:cNvPicPr>
          <p:nvPr/>
        </p:nvPicPr>
        <p:blipFill>
          <a:blip r:embed="rId3" cstate="print"/>
          <a:srcRect/>
          <a:stretch>
            <a:fillRect/>
          </a:stretch>
        </p:blipFill>
        <p:spPr bwMode="auto">
          <a:xfrm>
            <a:off x="1800225" y="1425575"/>
            <a:ext cx="5329238" cy="5127625"/>
          </a:xfrm>
          <a:prstGeom prst="rect">
            <a:avLst/>
          </a:prstGeom>
          <a:noFill/>
          <a:ln w="9525">
            <a:noFill/>
            <a:miter lim="800000"/>
            <a:headEnd/>
            <a:tailEnd/>
          </a:ln>
        </p:spPr>
      </p:pic>
      <p:sp>
        <p:nvSpPr>
          <p:cNvPr id="51204" name="Slide Number Placeholder 3"/>
          <p:cNvSpPr txBox="1">
            <a:spLocks noGrp="1"/>
          </p:cNvSpPr>
          <p:nvPr/>
        </p:nvSpPr>
        <p:spPr bwMode="auto">
          <a:xfrm>
            <a:off x="7300913" y="6446838"/>
            <a:ext cx="1685925" cy="334962"/>
          </a:xfrm>
          <a:prstGeom prst="rect">
            <a:avLst/>
          </a:prstGeom>
          <a:noFill/>
          <a:ln w="9525">
            <a:noFill/>
            <a:miter lim="800000"/>
            <a:headEnd/>
            <a:tailEnd/>
          </a:ln>
        </p:spPr>
        <p:txBody>
          <a:bodyPr/>
          <a:lstStyle/>
          <a:p>
            <a:pPr algn="r"/>
            <a:fld id="{50288EED-BB9A-4075-8DC6-39BA12F87D30}" type="slidenum">
              <a:rPr lang="ar-JO" sz="1400">
                <a:solidFill>
                  <a:srgbClr val="008000"/>
                </a:solidFill>
                <a:latin typeface="Times New Roman" pitchFamily="18" charset="0"/>
                <a:cs typeface="Times New Roman" pitchFamily="18" charset="0"/>
              </a:rPr>
              <a:pPr algn="r"/>
              <a:t>61</a:t>
            </a:fld>
            <a:endParaRPr lang="en-US" sz="1400">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23850" y="76200"/>
            <a:ext cx="8496300" cy="976313"/>
          </a:xfrm>
        </p:spPr>
        <p:txBody>
          <a:bodyPr/>
          <a:lstStyle/>
          <a:p>
            <a:pPr eaLnBrk="1" hangingPunct="1"/>
            <a:r>
              <a:rPr lang="en-US" sz="4000" smtClean="0"/>
              <a:t>Formulation of Structured vehicle</a:t>
            </a:r>
          </a:p>
        </p:txBody>
      </p:sp>
      <p:pic>
        <p:nvPicPr>
          <p:cNvPr id="52227" name="Picture 4" descr="fig_18_4"/>
          <p:cNvPicPr>
            <a:picLocks noChangeAspect="1" noChangeArrowheads="1"/>
          </p:cNvPicPr>
          <p:nvPr/>
        </p:nvPicPr>
        <p:blipFill>
          <a:blip r:embed="rId3" cstate="print"/>
          <a:srcRect/>
          <a:stretch>
            <a:fillRect/>
          </a:stretch>
        </p:blipFill>
        <p:spPr bwMode="auto">
          <a:xfrm>
            <a:off x="1789113" y="1412875"/>
            <a:ext cx="5121275" cy="5256213"/>
          </a:xfrm>
          <a:prstGeom prst="rect">
            <a:avLst/>
          </a:prstGeom>
          <a:noFill/>
          <a:ln w="9525">
            <a:noFill/>
            <a:miter lim="800000"/>
            <a:headEnd/>
            <a:tailEnd/>
          </a:ln>
        </p:spPr>
      </p:pic>
      <p:sp>
        <p:nvSpPr>
          <p:cNvPr id="52228" name="Slide Number Placeholder 4"/>
          <p:cNvSpPr>
            <a:spLocks noGrp="1"/>
          </p:cNvSpPr>
          <p:nvPr>
            <p:ph type="sldNum" sz="quarter" idx="10"/>
          </p:nvPr>
        </p:nvSpPr>
        <p:spPr>
          <a:noFill/>
        </p:spPr>
        <p:txBody>
          <a:bodyPr/>
          <a:lstStyle/>
          <a:p>
            <a:fld id="{34D755F6-F527-4B62-A574-F282AD7241AA}" type="slidenum">
              <a:rPr lang="ar-JO" smtClean="0"/>
              <a:pPr/>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pPr>
              <a:defRPr/>
            </a:pPr>
            <a:r>
              <a:rPr lang="en-US" dirty="0" err="1" smtClean="0">
                <a:solidFill>
                  <a:srgbClr val="FFFF00"/>
                </a:solidFill>
              </a:rPr>
              <a:t>Rheologic</a:t>
            </a:r>
            <a:r>
              <a:rPr lang="en-US" dirty="0" smtClean="0">
                <a:solidFill>
                  <a:srgbClr val="FFFF00"/>
                </a:solidFill>
              </a:rPr>
              <a:t> Consideration</a:t>
            </a:r>
            <a:endParaRPr lang="en-US" dirty="0">
              <a:solidFill>
                <a:srgbClr val="FFFF00"/>
              </a:solidFill>
            </a:endParaRPr>
          </a:p>
        </p:txBody>
      </p:sp>
      <p:sp>
        <p:nvSpPr>
          <p:cNvPr id="3" name="Content Placeholder 2"/>
          <p:cNvSpPr>
            <a:spLocks noGrp="1"/>
          </p:cNvSpPr>
          <p:nvPr>
            <p:ph idx="1"/>
          </p:nvPr>
        </p:nvSpPr>
        <p:spPr>
          <a:xfrm>
            <a:off x="457200" y="1214438"/>
            <a:ext cx="8329613" cy="5310906"/>
          </a:xfrm>
        </p:spPr>
        <p:txBody>
          <a:bodyPr/>
          <a:lstStyle/>
          <a:p>
            <a:pPr>
              <a:defRPr/>
            </a:pPr>
            <a:r>
              <a:rPr lang="en-US" dirty="0" smtClean="0">
                <a:effectLst/>
              </a:rPr>
              <a:t>The principles of Rheology may be applied to a study of the following factors:</a:t>
            </a:r>
          </a:p>
          <a:p>
            <a:pPr marL="514350" indent="-514350">
              <a:buSzPct val="101000"/>
              <a:buFont typeface="+mj-lt"/>
              <a:buAutoNum type="arabicPeriod"/>
              <a:defRPr/>
            </a:pPr>
            <a:r>
              <a:rPr lang="en-US" dirty="0" smtClean="0">
                <a:effectLst/>
              </a:rPr>
              <a:t>The viscosity of a suspension, Which </a:t>
            </a:r>
            <a:r>
              <a:rPr lang="en-US" dirty="0">
                <a:effectLst/>
              </a:rPr>
              <a:t>a</a:t>
            </a:r>
            <a:r>
              <a:rPr lang="en-US" dirty="0" smtClean="0">
                <a:effectLst/>
              </a:rPr>
              <a:t>ffect the settling of particles.</a:t>
            </a:r>
          </a:p>
          <a:p>
            <a:pPr marL="514350" indent="-514350">
              <a:buSzPct val="101000"/>
              <a:buFont typeface="+mj-lt"/>
              <a:buAutoNum type="arabicPeriod"/>
              <a:defRPr/>
            </a:pPr>
            <a:r>
              <a:rPr lang="en-US" dirty="0" smtClean="0">
                <a:effectLst/>
              </a:rPr>
              <a:t>The change in flow properties of the suspension when the container is shaken.</a:t>
            </a:r>
          </a:p>
          <a:p>
            <a:pPr marL="514350" indent="-514350">
              <a:buSzPct val="101000"/>
              <a:buFont typeface="+mj-lt"/>
              <a:buAutoNum type="arabicPeriod"/>
              <a:defRPr/>
            </a:pPr>
            <a:r>
              <a:rPr lang="en-US" dirty="0" smtClean="0">
                <a:effectLst/>
              </a:rPr>
              <a:t>The spreading qualities of the lotion when it is applied to an affected area.</a:t>
            </a:r>
          </a:p>
          <a:p>
            <a:pPr marL="514350" indent="-514350">
              <a:buSzPct val="101000"/>
              <a:buFont typeface="+mj-lt"/>
              <a:buAutoNum type="arabicPeriod"/>
              <a:defRPr/>
            </a:pPr>
            <a:r>
              <a:rPr lang="en-US" dirty="0" smtClean="0">
                <a:effectLst/>
              </a:rPr>
              <a:t>In manufacturing and handling of suspension during the transfer and filling.</a:t>
            </a:r>
          </a:p>
          <a:p>
            <a:pPr marL="514350" indent="-514350">
              <a:buSzPct val="101000"/>
              <a:buFont typeface="+mj-lt"/>
              <a:buAutoNum type="arabicPeriod"/>
              <a:defRPr/>
            </a:pPr>
            <a:endParaRPr lang="en-US" dirty="0">
              <a:effectLst/>
            </a:endParaRPr>
          </a:p>
        </p:txBody>
      </p:sp>
      <p:sp>
        <p:nvSpPr>
          <p:cNvPr id="53252" name="Slide Number Placeholder 3"/>
          <p:cNvSpPr>
            <a:spLocks noGrp="1"/>
          </p:cNvSpPr>
          <p:nvPr>
            <p:ph type="sldNum" sz="quarter" idx="11"/>
          </p:nvPr>
        </p:nvSpPr>
        <p:spPr>
          <a:noFill/>
        </p:spPr>
        <p:txBody>
          <a:bodyPr/>
          <a:lstStyle/>
          <a:p>
            <a:fld id="{846FAAED-E5AD-4CD9-B1DE-DCEEE253CD18}" type="slidenum">
              <a:rPr lang="ar-JO" smtClean="0"/>
              <a:pPr/>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50"/>
          </a:xfrm>
        </p:spPr>
        <p:txBody>
          <a:bodyPr/>
          <a:lstStyle/>
          <a:p>
            <a:pPr>
              <a:defRPr/>
            </a:pPr>
            <a:r>
              <a:rPr lang="en-US" dirty="0" smtClean="0">
                <a:solidFill>
                  <a:srgbClr val="FFFF00"/>
                </a:solidFill>
              </a:rPr>
              <a:t>Ideal Suspending Agent</a:t>
            </a:r>
            <a:endParaRPr lang="en-US" dirty="0">
              <a:solidFill>
                <a:srgbClr val="FFFF00"/>
              </a:solidFill>
            </a:endParaRPr>
          </a:p>
        </p:txBody>
      </p:sp>
      <p:sp>
        <p:nvSpPr>
          <p:cNvPr id="54275" name="Content Placeholder 2"/>
          <p:cNvSpPr>
            <a:spLocks noGrp="1"/>
          </p:cNvSpPr>
          <p:nvPr>
            <p:ph idx="1"/>
          </p:nvPr>
        </p:nvSpPr>
        <p:spPr>
          <a:xfrm>
            <a:off x="457200" y="885825"/>
            <a:ext cx="8186738" cy="5614988"/>
          </a:xfrm>
        </p:spPr>
        <p:txBody>
          <a:bodyPr/>
          <a:lstStyle/>
          <a:p>
            <a:r>
              <a:rPr lang="en-US" dirty="0" smtClean="0">
                <a:effectLst/>
              </a:rPr>
              <a:t>The only shear that occurs in the suspension during storage is due to a settling of the suspended particles (negligible).</a:t>
            </a:r>
          </a:p>
          <a:p>
            <a:r>
              <a:rPr lang="en-US" dirty="0" smtClean="0">
                <a:effectLst/>
              </a:rPr>
              <a:t>When the container is shaken, and the product is poured from the container high shearing rate is applied. </a:t>
            </a:r>
            <a:r>
              <a:rPr lang="en-US" dirty="0" smtClean="0">
                <a:solidFill>
                  <a:srgbClr val="FFFF00"/>
                </a:solidFill>
                <a:effectLst/>
              </a:rPr>
              <a:t>So!</a:t>
            </a:r>
          </a:p>
          <a:p>
            <a:pPr>
              <a:buFont typeface="Wingdings" pitchFamily="2" charset="2"/>
              <a:buNone/>
            </a:pPr>
            <a:r>
              <a:rPr lang="en-US" b="1" dirty="0" smtClean="0">
                <a:solidFill>
                  <a:srgbClr val="FFFF00"/>
                </a:solidFill>
                <a:effectLst/>
              </a:rPr>
              <a:t>			Ideal suspending agent:</a:t>
            </a:r>
          </a:p>
          <a:p>
            <a:pPr>
              <a:buFont typeface="Wingdings" pitchFamily="2" charset="2"/>
              <a:buChar char="Ø"/>
            </a:pPr>
            <a:r>
              <a:rPr lang="en-US" sz="2800" dirty="0" smtClean="0">
                <a:effectLst/>
              </a:rPr>
              <a:t>High viscosity at negligible shear (during the shelf life of the product)</a:t>
            </a:r>
          </a:p>
          <a:p>
            <a:pPr>
              <a:buFont typeface="Wingdings" pitchFamily="2" charset="2"/>
              <a:buChar char="Ø"/>
            </a:pPr>
            <a:r>
              <a:rPr lang="en-US" sz="2800" dirty="0" smtClean="0">
                <a:effectLst/>
              </a:rPr>
              <a:t>Low viscosity at high shearing rates (during pouring from the bottle or spreading in the skin.</a:t>
            </a:r>
          </a:p>
          <a:p>
            <a:endParaRPr lang="en-US" dirty="0" smtClean="0">
              <a:effectLst/>
            </a:endParaRPr>
          </a:p>
        </p:txBody>
      </p:sp>
      <p:sp>
        <p:nvSpPr>
          <p:cNvPr id="54276" name="Slide Number Placeholder 3"/>
          <p:cNvSpPr>
            <a:spLocks noGrp="1"/>
          </p:cNvSpPr>
          <p:nvPr>
            <p:ph type="sldNum" sz="quarter" idx="11"/>
          </p:nvPr>
        </p:nvSpPr>
        <p:spPr>
          <a:noFill/>
        </p:spPr>
        <p:txBody>
          <a:bodyPr/>
          <a:lstStyle/>
          <a:p>
            <a:fld id="{B3DA9830-708F-4EFC-BD5A-2B5FDA0D6A3B}" type="slidenum">
              <a:rPr lang="ar-JO" smtClean="0"/>
              <a:pPr/>
              <a:t>64</a:t>
            </a:fld>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3"/>
            <a:ext cx="8229600" cy="868362"/>
          </a:xfrm>
        </p:spPr>
        <p:txBody>
          <a:bodyPr/>
          <a:lstStyle/>
          <a:p>
            <a:r>
              <a:rPr lang="en-US" dirty="0" smtClean="0">
                <a:solidFill>
                  <a:srgbClr val="FFFF00"/>
                </a:solidFill>
              </a:rPr>
              <a:t>Suspending Agents</a:t>
            </a:r>
          </a:p>
        </p:txBody>
      </p:sp>
      <p:sp>
        <p:nvSpPr>
          <p:cNvPr id="56323" name="Content Placeholder 2"/>
          <p:cNvSpPr>
            <a:spLocks noGrp="1"/>
          </p:cNvSpPr>
          <p:nvPr>
            <p:ph idx="1"/>
          </p:nvPr>
        </p:nvSpPr>
        <p:spPr>
          <a:xfrm>
            <a:off x="457200" y="1340768"/>
            <a:ext cx="8329613" cy="4668932"/>
          </a:xfrm>
        </p:spPr>
        <p:txBody>
          <a:bodyPr/>
          <a:lstStyle/>
          <a:p>
            <a:r>
              <a:rPr lang="en-US" dirty="0" smtClean="0">
                <a:effectLst/>
              </a:rPr>
              <a:t>These agents works by modifying the vehicle viscosity, so they slowing down the sedimentation.</a:t>
            </a:r>
          </a:p>
          <a:p>
            <a:r>
              <a:rPr lang="en-US" dirty="0" smtClean="0">
                <a:effectLst/>
              </a:rPr>
              <a:t>Most of them  form Thixotropic as well as pseudo-plastic  (forms a gel on standing and becomes fluid when disturbed).</a:t>
            </a:r>
          </a:p>
          <a:p>
            <a:r>
              <a:rPr lang="en-US" dirty="0" smtClean="0">
                <a:effectLst/>
              </a:rPr>
              <a:t>Care should be taken when selecting a suspending agent.</a:t>
            </a:r>
          </a:p>
          <a:p>
            <a:pPr>
              <a:buFont typeface="Wingdings" pitchFamily="2" charset="2"/>
              <a:buNone/>
            </a:pPr>
            <a:r>
              <a:rPr lang="en-US" dirty="0" smtClean="0">
                <a:solidFill>
                  <a:srgbClr val="FFFF00"/>
                </a:solidFill>
                <a:effectLst/>
              </a:rPr>
              <a:t>	</a:t>
            </a:r>
            <a:endParaRPr lang="en-US" sz="2800" dirty="0" smtClean="0">
              <a:effectLst/>
            </a:endParaRPr>
          </a:p>
        </p:txBody>
      </p:sp>
      <p:sp>
        <p:nvSpPr>
          <p:cNvPr id="56324" name="Slide Number Placeholder 3"/>
          <p:cNvSpPr>
            <a:spLocks noGrp="1"/>
          </p:cNvSpPr>
          <p:nvPr>
            <p:ph type="sldNum" sz="quarter" idx="11"/>
          </p:nvPr>
        </p:nvSpPr>
        <p:spPr>
          <a:noFill/>
        </p:spPr>
        <p:txBody>
          <a:bodyPr/>
          <a:lstStyle/>
          <a:p>
            <a:fld id="{CA11D898-AB61-45E0-8538-D9776CE1718E}" type="slidenum">
              <a:rPr lang="ar-JO" smtClean="0"/>
              <a:pPr/>
              <a:t>65</a:t>
            </a:fld>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Suspending Agents</a:t>
            </a:r>
          </a:p>
        </p:txBody>
      </p:sp>
      <p:sp>
        <p:nvSpPr>
          <p:cNvPr id="57347" name="Content Placeholder 2"/>
          <p:cNvSpPr>
            <a:spLocks noGrp="1"/>
          </p:cNvSpPr>
          <p:nvPr>
            <p:ph idx="1"/>
          </p:nvPr>
        </p:nvSpPr>
        <p:spPr/>
        <p:txBody>
          <a:bodyPr/>
          <a:lstStyle/>
          <a:p>
            <a:pPr>
              <a:buFont typeface="Wingdings" pitchFamily="2" charset="2"/>
              <a:buNone/>
            </a:pPr>
            <a:r>
              <a:rPr lang="en-US" b="1" dirty="0" smtClean="0">
                <a:solidFill>
                  <a:srgbClr val="FFFF00"/>
                </a:solidFill>
                <a:effectLst/>
              </a:rPr>
              <a:t>1. Natural polysaccharides.</a:t>
            </a:r>
          </a:p>
          <a:p>
            <a:pPr lvl="1"/>
            <a:r>
              <a:rPr lang="en-US" sz="3200" dirty="0" smtClean="0">
                <a:effectLst/>
              </a:rPr>
              <a:t>Tragacanth, acacia gum, starch, agar, guar gum, carrageenan, sodium alginate.</a:t>
            </a:r>
          </a:p>
          <a:p>
            <a:pPr marL="457200" lvl="1" indent="0">
              <a:buNone/>
            </a:pPr>
            <a:r>
              <a:rPr lang="en-US" sz="3200" dirty="0" smtClean="0">
                <a:effectLst/>
              </a:rPr>
              <a:t>Care should be taken in natural materials because of:</a:t>
            </a:r>
          </a:p>
          <a:p>
            <a:pPr marL="971550" lvl="1" indent="-514350">
              <a:buClr>
                <a:srgbClr val="FFFF00"/>
              </a:buClr>
              <a:buFont typeface="+mj-lt"/>
              <a:buAutoNum type="arabicPeriod"/>
            </a:pPr>
            <a:r>
              <a:rPr lang="en-US" sz="3200" dirty="0" smtClean="0">
                <a:effectLst/>
              </a:rPr>
              <a:t>Microbial contamination</a:t>
            </a:r>
          </a:p>
          <a:p>
            <a:pPr marL="971550" lvl="1" indent="-514350">
              <a:buClr>
                <a:srgbClr val="FFFF00"/>
              </a:buClr>
              <a:buFont typeface="+mj-lt"/>
              <a:buAutoNum type="arabicPeriod"/>
            </a:pPr>
            <a:r>
              <a:rPr lang="en-US" sz="3200" dirty="0" smtClean="0">
                <a:effectLst/>
              </a:rPr>
              <a:t>Variability in the quality.</a:t>
            </a:r>
          </a:p>
          <a:p>
            <a:pPr marL="971550" lvl="1" indent="-514350">
              <a:buClr>
                <a:srgbClr val="FFFF00"/>
              </a:buClr>
              <a:buFont typeface="+mj-lt"/>
              <a:buAutoNum type="arabicPeriod"/>
            </a:pPr>
            <a:r>
              <a:rPr lang="en-US" sz="3200" dirty="0" smtClean="0">
                <a:effectLst/>
              </a:rPr>
              <a:t>Variability in the price.</a:t>
            </a:r>
          </a:p>
          <a:p>
            <a:endParaRPr lang="en-US" dirty="0" smtClean="0">
              <a:effectLst/>
            </a:endParaRPr>
          </a:p>
        </p:txBody>
      </p:sp>
      <p:sp>
        <p:nvSpPr>
          <p:cNvPr id="57348" name="Slide Number Placeholder 3"/>
          <p:cNvSpPr>
            <a:spLocks noGrp="1"/>
          </p:cNvSpPr>
          <p:nvPr>
            <p:ph type="sldNum" sz="quarter" idx="11"/>
          </p:nvPr>
        </p:nvSpPr>
        <p:spPr>
          <a:noFill/>
        </p:spPr>
        <p:txBody>
          <a:bodyPr/>
          <a:lstStyle/>
          <a:p>
            <a:fld id="{46BAFE7E-97B1-4AFF-A8CF-E5B238390D9C}" type="slidenum">
              <a:rPr lang="ar-JO" smtClean="0"/>
              <a:pPr/>
              <a:t>66</a:t>
            </a:fld>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706" y="271463"/>
            <a:ext cx="8229600" cy="6215062"/>
          </a:xfrm>
        </p:spPr>
        <p:txBody>
          <a:bodyPr/>
          <a:lstStyle/>
          <a:p>
            <a:pPr>
              <a:buFont typeface="Wingdings" pitchFamily="2" charset="2"/>
              <a:buNone/>
              <a:defRPr/>
            </a:pPr>
            <a:r>
              <a:rPr lang="en-US" dirty="0" smtClean="0">
                <a:effectLst/>
              </a:rPr>
              <a:t>	</a:t>
            </a:r>
            <a:r>
              <a:rPr lang="en-US" b="1" u="sng" dirty="0" smtClean="0">
                <a:solidFill>
                  <a:srgbClr val="FFFF00"/>
                </a:solidFill>
                <a:effectLst/>
              </a:rPr>
              <a:t>2. Semi-synthetic polysaccharides.</a:t>
            </a:r>
          </a:p>
          <a:p>
            <a:pPr>
              <a:buFont typeface="Wingdings" pitchFamily="2" charset="2"/>
              <a:buNone/>
              <a:defRPr/>
            </a:pPr>
            <a:r>
              <a:rPr lang="en-US" dirty="0" smtClean="0">
                <a:effectLst/>
              </a:rPr>
              <a:t>	These are derived from naturally occurring polysaccharides and cellulose.</a:t>
            </a:r>
          </a:p>
          <a:p>
            <a:pPr lvl="1">
              <a:defRPr/>
            </a:pPr>
            <a:r>
              <a:rPr lang="en-US" dirty="0" smtClean="0">
                <a:effectLst/>
              </a:rPr>
              <a:t>Methylcellulose (</a:t>
            </a:r>
            <a:r>
              <a:rPr lang="en-US" dirty="0" err="1" smtClean="0">
                <a:effectLst/>
              </a:rPr>
              <a:t>Celacol</a:t>
            </a:r>
            <a:r>
              <a:rPr lang="en-US" dirty="0" smtClean="0">
                <a:effectLst/>
              </a:rPr>
              <a:t>, </a:t>
            </a:r>
            <a:r>
              <a:rPr lang="en-US" dirty="0" err="1" smtClean="0">
                <a:effectLst/>
              </a:rPr>
              <a:t>Cologel</a:t>
            </a:r>
            <a:r>
              <a:rPr lang="en-US" dirty="0" smtClean="0">
                <a:effectLst/>
              </a:rPr>
              <a:t>), </a:t>
            </a:r>
            <a:r>
              <a:rPr lang="en-US" dirty="0" err="1" smtClean="0">
                <a:effectLst/>
              </a:rPr>
              <a:t>Hydroxyethylcellulose</a:t>
            </a:r>
            <a:r>
              <a:rPr lang="en-US" dirty="0" smtClean="0">
                <a:effectLst/>
              </a:rPr>
              <a:t> (</a:t>
            </a:r>
            <a:r>
              <a:rPr lang="en-US" dirty="0" err="1" smtClean="0">
                <a:effectLst/>
              </a:rPr>
              <a:t>Natrasol</a:t>
            </a:r>
            <a:r>
              <a:rPr lang="en-US" dirty="0" smtClean="0">
                <a:effectLst/>
              </a:rPr>
              <a:t> 250), sodium </a:t>
            </a:r>
            <a:r>
              <a:rPr lang="en-US" dirty="0" err="1">
                <a:effectLst/>
              </a:rPr>
              <a:t>C</a:t>
            </a:r>
            <a:r>
              <a:rPr lang="en-US" dirty="0" err="1" smtClean="0">
                <a:effectLst/>
              </a:rPr>
              <a:t>arboxymethylcellulose</a:t>
            </a:r>
            <a:r>
              <a:rPr lang="en-US" dirty="0" smtClean="0">
                <a:effectLst/>
              </a:rPr>
              <a:t> (</a:t>
            </a:r>
            <a:r>
              <a:rPr lang="en-US" dirty="0" err="1" smtClean="0">
                <a:effectLst/>
              </a:rPr>
              <a:t>carmellose</a:t>
            </a:r>
            <a:r>
              <a:rPr lang="en-US" dirty="0" smtClean="0">
                <a:effectLst/>
              </a:rPr>
              <a:t> sodium).</a:t>
            </a:r>
          </a:p>
          <a:p>
            <a:pPr lvl="1">
              <a:defRPr/>
            </a:pPr>
            <a:r>
              <a:rPr lang="en-US" dirty="0" smtClean="0">
                <a:effectLst/>
              </a:rPr>
              <a:t>Microcrystalline cellulose (</a:t>
            </a:r>
            <a:r>
              <a:rPr lang="en-US" dirty="0" err="1" smtClean="0">
                <a:effectLst/>
              </a:rPr>
              <a:t>Avicel</a:t>
            </a:r>
            <a:r>
              <a:rPr lang="en-US" dirty="0" smtClean="0">
                <a:effectLst/>
              </a:rPr>
              <a:t>).</a:t>
            </a:r>
          </a:p>
          <a:p>
            <a:pPr>
              <a:buFont typeface="Wingdings" pitchFamily="2" charset="2"/>
              <a:buNone/>
              <a:defRPr/>
            </a:pPr>
            <a:r>
              <a:rPr lang="en-US" dirty="0" smtClean="0">
                <a:effectLst/>
              </a:rPr>
              <a:t>	</a:t>
            </a:r>
            <a:r>
              <a:rPr lang="en-US" b="1" u="sng" dirty="0" smtClean="0">
                <a:solidFill>
                  <a:srgbClr val="FFFF00"/>
                </a:solidFill>
                <a:effectLst/>
              </a:rPr>
              <a:t>3. Clays.</a:t>
            </a:r>
          </a:p>
          <a:p>
            <a:pPr>
              <a:buFont typeface="Wingdings" pitchFamily="2" charset="2"/>
              <a:buNone/>
              <a:defRPr/>
            </a:pPr>
            <a:r>
              <a:rPr lang="en-US" dirty="0" smtClean="0">
                <a:effectLst/>
              </a:rPr>
              <a:t>	These are naturally occurring inorganic materials mainly hydrated silicates.</a:t>
            </a:r>
          </a:p>
          <a:p>
            <a:pPr lvl="1">
              <a:defRPr/>
            </a:pPr>
            <a:r>
              <a:rPr lang="en-US" dirty="0" smtClean="0">
                <a:effectLst/>
              </a:rPr>
              <a:t>Bentonite, Aluminum magnesium silicates, Magnesium aluminum alginate.</a:t>
            </a:r>
          </a:p>
          <a:p>
            <a:pPr>
              <a:defRPr/>
            </a:pPr>
            <a:endParaRPr lang="en-US" dirty="0"/>
          </a:p>
        </p:txBody>
      </p:sp>
      <p:sp>
        <p:nvSpPr>
          <p:cNvPr id="58371" name="Slide Number Placeholder 3"/>
          <p:cNvSpPr>
            <a:spLocks noGrp="1"/>
          </p:cNvSpPr>
          <p:nvPr>
            <p:ph type="sldNum" sz="quarter" idx="11"/>
          </p:nvPr>
        </p:nvSpPr>
        <p:spPr>
          <a:noFill/>
        </p:spPr>
        <p:txBody>
          <a:bodyPr/>
          <a:lstStyle/>
          <a:p>
            <a:fld id="{890CDA25-4E83-4CA6-B0D8-A61D1636A0E5}" type="slidenum">
              <a:rPr lang="ar-JO" smtClean="0"/>
              <a:pPr/>
              <a:t>67</a:t>
            </a:fld>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0"/>
            <a:ext cx="8229600" cy="4525963"/>
          </a:xfrm>
        </p:spPr>
        <p:txBody>
          <a:bodyPr/>
          <a:lstStyle/>
          <a:p>
            <a:pPr>
              <a:buFont typeface="Wingdings" pitchFamily="2" charset="2"/>
              <a:buNone/>
              <a:defRPr/>
            </a:pPr>
            <a:r>
              <a:rPr lang="en-US" b="1" dirty="0" smtClean="0">
                <a:solidFill>
                  <a:srgbClr val="FFFF00"/>
                </a:solidFill>
                <a:effectLst>
                  <a:outerShdw blurRad="38100" dist="38100" dir="2700000" algn="tl">
                    <a:srgbClr val="000000">
                      <a:alpha val="43137"/>
                    </a:srgbClr>
                  </a:outerShdw>
                </a:effectLst>
              </a:rPr>
              <a:t>	</a:t>
            </a:r>
            <a:r>
              <a:rPr lang="en-US" b="1" u="sng" dirty="0" smtClean="0">
                <a:solidFill>
                  <a:srgbClr val="FFFF00"/>
                </a:solidFill>
                <a:effectLst>
                  <a:outerShdw blurRad="38100" dist="38100" dir="2700000" algn="tl">
                    <a:srgbClr val="000000">
                      <a:alpha val="43137"/>
                    </a:srgbClr>
                  </a:outerShdw>
                </a:effectLst>
              </a:rPr>
              <a:t>4. Synthetic thickeners.</a:t>
            </a:r>
          </a:p>
          <a:p>
            <a:pPr lvl="1">
              <a:defRPr/>
            </a:pPr>
            <a:r>
              <a:rPr lang="en-US" dirty="0" smtClean="0">
                <a:effectLst>
                  <a:outerShdw blurRad="38100" dist="38100" dir="2700000" algn="tl">
                    <a:srgbClr val="000000">
                      <a:alpha val="43137"/>
                    </a:srgbClr>
                  </a:outerShdw>
                </a:effectLst>
              </a:rPr>
              <a:t>Carbomer (</a:t>
            </a:r>
            <a:r>
              <a:rPr lang="en-US" dirty="0" err="1" smtClean="0">
                <a:effectLst>
                  <a:outerShdw blurRad="38100" dist="38100" dir="2700000" algn="tl">
                    <a:srgbClr val="000000">
                      <a:alpha val="43137"/>
                    </a:srgbClr>
                  </a:outerShdw>
                </a:effectLst>
              </a:rPr>
              <a:t>Carboxyvinyl</a:t>
            </a:r>
            <a:r>
              <a:rPr lang="en-US" dirty="0" smtClean="0">
                <a:effectLst>
                  <a:outerShdw blurRad="38100" dist="38100" dir="2700000" algn="tl">
                    <a:srgbClr val="000000">
                      <a:alpha val="43137"/>
                    </a:srgbClr>
                  </a:outerShdw>
                </a:effectLst>
              </a:rPr>
              <a:t> polymer, </a:t>
            </a:r>
            <a:r>
              <a:rPr lang="en-US" dirty="0" err="1" smtClean="0">
                <a:effectLst>
                  <a:outerShdw blurRad="38100" dist="38100" dir="2700000" algn="tl">
                    <a:srgbClr val="000000">
                      <a:alpha val="43137"/>
                    </a:srgbClr>
                  </a:outerShdw>
                </a:effectLst>
              </a:rPr>
              <a:t>Carbopol</a:t>
            </a:r>
            <a:r>
              <a:rPr lang="en-US" dirty="0" smtClean="0">
                <a:effectLst>
                  <a:outerShdw blurRad="38100" dist="38100" dir="2700000" algn="tl">
                    <a:srgbClr val="000000">
                      <a:alpha val="43137"/>
                    </a:srgbClr>
                  </a:outerShdw>
                </a:effectLst>
              </a:rPr>
              <a:t>).</a:t>
            </a:r>
          </a:p>
          <a:p>
            <a:pPr lvl="1">
              <a:defRPr/>
            </a:pPr>
            <a:r>
              <a:rPr lang="en-US" dirty="0" smtClean="0">
                <a:effectLst>
                  <a:outerShdw blurRad="38100" dist="38100" dir="2700000" algn="tl">
                    <a:srgbClr val="000000">
                      <a:alpha val="43137"/>
                    </a:srgbClr>
                  </a:outerShdw>
                </a:effectLst>
              </a:rPr>
              <a:t>Colloidal silicon dioxide (</a:t>
            </a:r>
            <a:r>
              <a:rPr lang="en-US" dirty="0" err="1" smtClean="0">
                <a:effectLst>
                  <a:outerShdw blurRad="38100" dist="38100" dir="2700000" algn="tl">
                    <a:srgbClr val="000000">
                      <a:alpha val="43137"/>
                    </a:srgbClr>
                  </a:outerShdw>
                </a:effectLst>
              </a:rPr>
              <a:t>Aerosil</a:t>
            </a:r>
            <a:r>
              <a:rPr lang="en-US" dirty="0" smtClean="0">
                <a:effectLst>
                  <a:outerShdw blurRad="38100" dist="38100" dir="2700000" algn="tl">
                    <a:srgbClr val="000000">
                      <a:alpha val="43137"/>
                    </a:srgbClr>
                  </a:outerShdw>
                </a:effectLst>
              </a:rPr>
              <a:t>, Cab-o-</a:t>
            </a:r>
            <a:r>
              <a:rPr lang="en-US" dirty="0" err="1" smtClean="0">
                <a:effectLst>
                  <a:outerShdw blurRad="38100" dist="38100" dir="2700000" algn="tl">
                    <a:srgbClr val="000000">
                      <a:alpha val="43137"/>
                    </a:srgbClr>
                  </a:outerShdw>
                </a:effectLst>
              </a:rPr>
              <a:t>sil</a:t>
            </a:r>
            <a:r>
              <a:rPr lang="en-US" dirty="0" smtClean="0">
                <a:effectLst>
                  <a:outerShdw blurRad="38100" dist="38100" dir="2700000" algn="tl">
                    <a:srgbClr val="000000">
                      <a:alpha val="43137"/>
                    </a:srgbClr>
                  </a:outerShdw>
                </a:effectLst>
              </a:rPr>
              <a:t>), Polyvinyl alcohol.</a:t>
            </a:r>
            <a:br>
              <a:rPr lang="en-US" dirty="0" smtClean="0">
                <a:effectLst>
                  <a:outerShdw blurRad="38100" dist="38100" dir="2700000" algn="tl">
                    <a:srgbClr val="000000">
                      <a:alpha val="43137"/>
                    </a:srgbClr>
                  </a:outerShdw>
                </a:effectLst>
              </a:rPr>
            </a:br>
            <a:endParaRPr lang="en-US" dirty="0" smtClean="0">
              <a:effectLst>
                <a:outerShdw blurRad="38100" dist="38100" dir="2700000" algn="tl">
                  <a:srgbClr val="000000">
                    <a:alpha val="43137"/>
                  </a:srgbClr>
                </a:outerShdw>
              </a:effectLst>
            </a:endParaRPr>
          </a:p>
          <a:p>
            <a:pPr>
              <a:buFont typeface="Wingdings" pitchFamily="2" charset="2"/>
              <a:buNone/>
              <a:defRPr/>
            </a:pPr>
            <a:r>
              <a:rPr lang="en-US" dirty="0" smtClean="0">
                <a:effectLst>
                  <a:outerShdw blurRad="38100" dist="38100" dir="2700000" algn="tl">
                    <a:srgbClr val="000000">
                      <a:alpha val="43137"/>
                    </a:srgbClr>
                  </a:outerShdw>
                </a:effectLst>
              </a:rPr>
              <a:t>	</a:t>
            </a:r>
            <a:r>
              <a:rPr lang="en-US" b="1" u="sng" dirty="0" smtClean="0">
                <a:solidFill>
                  <a:srgbClr val="FFFF00"/>
                </a:solidFill>
                <a:effectLst/>
              </a:rPr>
              <a:t>5. Miscellaneous compounds.</a:t>
            </a:r>
          </a:p>
          <a:p>
            <a:pPr lvl="1">
              <a:defRPr/>
            </a:pPr>
            <a:r>
              <a:rPr lang="en-US" dirty="0" smtClean="0">
                <a:effectLst>
                  <a:outerShdw blurRad="38100" dist="38100" dir="2700000" algn="tl">
                    <a:srgbClr val="000000">
                      <a:alpha val="43137"/>
                    </a:srgbClr>
                  </a:outerShdw>
                </a:effectLst>
              </a:rPr>
              <a:t>Gelatin and other viscosity increasing agent.</a:t>
            </a:r>
            <a:endParaRPr lang="en-US" dirty="0">
              <a:effectLst>
                <a:outerShdw blurRad="38100" dist="38100" dir="2700000" algn="tl">
                  <a:srgbClr val="000000">
                    <a:alpha val="43137"/>
                  </a:srgbClr>
                </a:outerShdw>
              </a:effectLst>
            </a:endParaRPr>
          </a:p>
        </p:txBody>
      </p:sp>
      <p:sp>
        <p:nvSpPr>
          <p:cNvPr id="59395" name="Slide Number Placeholder 3"/>
          <p:cNvSpPr>
            <a:spLocks noGrp="1"/>
          </p:cNvSpPr>
          <p:nvPr>
            <p:ph type="sldNum" sz="quarter" idx="11"/>
          </p:nvPr>
        </p:nvSpPr>
        <p:spPr>
          <a:noFill/>
        </p:spPr>
        <p:txBody>
          <a:bodyPr/>
          <a:lstStyle/>
          <a:p>
            <a:fld id="{2449BF67-1BA1-4BF5-93AB-A7A5392AA49C}" type="slidenum">
              <a:rPr lang="ar-JO" smtClean="0"/>
              <a:pPr/>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800"/>
          </a:xfrm>
        </p:spPr>
        <p:txBody>
          <a:bodyPr/>
          <a:lstStyle/>
          <a:p>
            <a:pPr>
              <a:defRPr/>
            </a:pPr>
            <a:r>
              <a:rPr lang="en-US" dirty="0" smtClean="0"/>
              <a:t>Kaolin and Morphine Mixture BP</a:t>
            </a:r>
            <a:endParaRPr lang="en-US" dirty="0"/>
          </a:p>
        </p:txBody>
      </p:sp>
      <p:graphicFrame>
        <p:nvGraphicFramePr>
          <p:cNvPr id="5" name="Content Placeholder 4"/>
          <p:cNvGraphicFramePr>
            <a:graphicFrameLocks noGrp="1"/>
          </p:cNvGraphicFramePr>
          <p:nvPr>
            <p:ph idx="1"/>
          </p:nvPr>
        </p:nvGraphicFramePr>
        <p:xfrm>
          <a:off x="457200" y="1600200"/>
          <a:ext cx="8229600" cy="2123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Ingredients</a:t>
                      </a:r>
                      <a:endParaRPr lang="en-US" dirty="0"/>
                    </a:p>
                  </a:txBody>
                  <a:tcPr/>
                </a:tc>
                <a:tc>
                  <a:txBody>
                    <a:bodyPr/>
                    <a:lstStyle/>
                    <a:p>
                      <a:pPr algn="ctr"/>
                      <a:r>
                        <a:rPr lang="en-US" dirty="0" smtClean="0"/>
                        <a:t>Mater Formula</a:t>
                      </a:r>
                      <a:endParaRPr lang="en-US" dirty="0"/>
                    </a:p>
                  </a:txBody>
                  <a:tcPr/>
                </a:tc>
                <a:tc>
                  <a:txBody>
                    <a:bodyPr/>
                    <a:lstStyle/>
                    <a:p>
                      <a:pPr algn="ctr"/>
                      <a:r>
                        <a:rPr lang="en-US" dirty="0" smtClean="0"/>
                        <a:t>For 150 ml</a:t>
                      </a:r>
                      <a:endParaRPr lang="en-US" dirty="0"/>
                    </a:p>
                  </a:txBody>
                  <a:tcPr/>
                </a:tc>
              </a:tr>
              <a:tr h="370840">
                <a:tc>
                  <a:txBody>
                    <a:bodyPr/>
                    <a:lstStyle/>
                    <a:p>
                      <a:r>
                        <a:rPr lang="en-US" dirty="0" smtClean="0"/>
                        <a:t>Light kaolin</a:t>
                      </a:r>
                      <a:endParaRPr lang="en-US" dirty="0"/>
                    </a:p>
                  </a:txBody>
                  <a:tcPr/>
                </a:tc>
                <a:tc>
                  <a:txBody>
                    <a:bodyPr/>
                    <a:lstStyle/>
                    <a:p>
                      <a:r>
                        <a:rPr lang="en-US" dirty="0" smtClean="0"/>
                        <a:t>2 g</a:t>
                      </a:r>
                      <a:endParaRPr lang="en-US" dirty="0"/>
                    </a:p>
                  </a:txBody>
                  <a:tcPr/>
                </a:tc>
                <a:tc>
                  <a:txBody>
                    <a:bodyPr/>
                    <a:lstStyle/>
                    <a:p>
                      <a:r>
                        <a:rPr lang="en-US" dirty="0" smtClean="0"/>
                        <a:t>30 g</a:t>
                      </a:r>
                      <a:endParaRPr lang="en-US" dirty="0"/>
                    </a:p>
                  </a:txBody>
                  <a:tcPr/>
                </a:tc>
              </a:tr>
              <a:tr h="370840">
                <a:tc>
                  <a:txBody>
                    <a:bodyPr/>
                    <a:lstStyle/>
                    <a:p>
                      <a:r>
                        <a:rPr lang="en-US" dirty="0" smtClean="0"/>
                        <a:t>Sodium bicarbonate</a:t>
                      </a:r>
                      <a:endParaRPr lang="en-US" dirty="0"/>
                    </a:p>
                  </a:txBody>
                  <a:tcPr/>
                </a:tc>
                <a:tc>
                  <a:txBody>
                    <a:bodyPr/>
                    <a:lstStyle/>
                    <a:p>
                      <a:r>
                        <a:rPr lang="en-US" dirty="0" smtClean="0"/>
                        <a:t>500 mg</a:t>
                      </a:r>
                      <a:endParaRPr lang="en-US" dirty="0"/>
                    </a:p>
                  </a:txBody>
                  <a:tcPr/>
                </a:tc>
                <a:tc>
                  <a:txBody>
                    <a:bodyPr/>
                    <a:lstStyle/>
                    <a:p>
                      <a:r>
                        <a:rPr lang="en-US" dirty="0" smtClean="0"/>
                        <a:t>7.5</a:t>
                      </a:r>
                      <a:endParaRPr lang="en-US" dirty="0"/>
                    </a:p>
                  </a:txBody>
                  <a:tcPr/>
                </a:tc>
              </a:tr>
              <a:tr h="370840">
                <a:tc>
                  <a:txBody>
                    <a:bodyPr/>
                    <a:lstStyle/>
                    <a:p>
                      <a:r>
                        <a:rPr lang="en-US" dirty="0" smtClean="0"/>
                        <a:t>Chloroform,</a:t>
                      </a:r>
                      <a:r>
                        <a:rPr lang="en-US" baseline="0" dirty="0" smtClean="0"/>
                        <a:t> morphine tincture</a:t>
                      </a:r>
                      <a:endParaRPr lang="en-US" dirty="0"/>
                    </a:p>
                  </a:txBody>
                  <a:tcPr/>
                </a:tc>
                <a:tc>
                  <a:txBody>
                    <a:bodyPr/>
                    <a:lstStyle/>
                    <a:p>
                      <a:r>
                        <a:rPr lang="en-US" dirty="0" smtClean="0"/>
                        <a:t>0.4 ml</a:t>
                      </a:r>
                      <a:endParaRPr lang="en-US" dirty="0"/>
                    </a:p>
                  </a:txBody>
                  <a:tcPr/>
                </a:tc>
                <a:tc>
                  <a:txBody>
                    <a:bodyPr/>
                    <a:lstStyle/>
                    <a:p>
                      <a:r>
                        <a:rPr lang="en-US" dirty="0" smtClean="0"/>
                        <a:t>6 ml</a:t>
                      </a:r>
                      <a:endParaRPr lang="en-US" dirty="0"/>
                    </a:p>
                  </a:txBody>
                  <a:tcPr/>
                </a:tc>
              </a:tr>
              <a:tr h="370840">
                <a:tc>
                  <a:txBody>
                    <a:bodyPr/>
                    <a:lstStyle/>
                    <a:p>
                      <a:r>
                        <a:rPr lang="en-US" dirty="0" smtClean="0"/>
                        <a:t>Water</a:t>
                      </a:r>
                      <a:endParaRPr lang="en-US" dirty="0"/>
                    </a:p>
                  </a:txBody>
                  <a:tcPr/>
                </a:tc>
                <a:tc>
                  <a:txBody>
                    <a:bodyPr/>
                    <a:lstStyle/>
                    <a:p>
                      <a:r>
                        <a:rPr lang="en-US" dirty="0" smtClean="0"/>
                        <a:t>To 10 ml</a:t>
                      </a:r>
                      <a:endParaRPr lang="en-US" dirty="0"/>
                    </a:p>
                  </a:txBody>
                  <a:tcPr/>
                </a:tc>
                <a:tc>
                  <a:txBody>
                    <a:bodyPr/>
                    <a:lstStyle/>
                    <a:p>
                      <a:r>
                        <a:rPr lang="en-US" dirty="0" smtClean="0"/>
                        <a:t>To 150 ml</a:t>
                      </a:r>
                      <a:endParaRPr lang="en-US" dirty="0"/>
                    </a:p>
                  </a:txBody>
                  <a:tcPr/>
                </a:tc>
              </a:tr>
            </a:tbl>
          </a:graphicData>
        </a:graphic>
      </p:graphicFrame>
      <p:sp>
        <p:nvSpPr>
          <p:cNvPr id="63517" name="Slide Number Placeholder 3"/>
          <p:cNvSpPr>
            <a:spLocks noGrp="1"/>
          </p:cNvSpPr>
          <p:nvPr>
            <p:ph type="sldNum" sz="quarter" idx="11"/>
          </p:nvPr>
        </p:nvSpPr>
        <p:spPr>
          <a:noFill/>
        </p:spPr>
        <p:txBody>
          <a:bodyPr/>
          <a:lstStyle/>
          <a:p>
            <a:fld id="{B557273F-520F-4F28-A2A1-CC1B654B33E7}" type="slidenum">
              <a:rPr lang="ar-JO" smtClean="0"/>
              <a:pPr/>
              <a:t>69</a:t>
            </a:fld>
            <a:endParaRPr lang="en-US" smtClean="0"/>
          </a:p>
        </p:txBody>
      </p:sp>
      <p:sp>
        <p:nvSpPr>
          <p:cNvPr id="63518" name="TextBox 5"/>
          <p:cNvSpPr txBox="1">
            <a:spLocks noChangeArrowheads="1"/>
          </p:cNvSpPr>
          <p:nvPr/>
        </p:nvSpPr>
        <p:spPr bwMode="auto">
          <a:xfrm>
            <a:off x="500063" y="4000500"/>
            <a:ext cx="7893379" cy="1569660"/>
          </a:xfrm>
          <a:prstGeom prst="rect">
            <a:avLst/>
          </a:prstGeom>
          <a:noFill/>
          <a:ln w="9525">
            <a:noFill/>
            <a:miter lim="800000"/>
            <a:headEnd/>
            <a:tailEnd/>
          </a:ln>
        </p:spPr>
        <p:txBody>
          <a:bodyPr wrap="none">
            <a:spAutoFit/>
          </a:bodyPr>
          <a:lstStyle/>
          <a:p>
            <a:r>
              <a:rPr lang="en-US" sz="2400" dirty="0"/>
              <a:t>Formulation note:</a:t>
            </a:r>
          </a:p>
          <a:p>
            <a:r>
              <a:rPr lang="en-US" sz="2400" dirty="0"/>
              <a:t>Light kaolin is a diffusible solid, no suspending agent is required</a:t>
            </a:r>
            <a:r>
              <a:rPr lang="en-US" sz="2400" dirty="0" smtClean="0"/>
              <a:t>.</a:t>
            </a:r>
          </a:p>
          <a:p>
            <a:endParaRPr lang="en-US" sz="2400" dirty="0"/>
          </a:p>
          <a:p>
            <a:r>
              <a:rPr lang="en-US" sz="2400" dirty="0"/>
              <a:t>For relief of the symptoms of </a:t>
            </a:r>
            <a:r>
              <a:rPr lang="en-US" sz="2400" dirty="0" smtClean="0"/>
              <a:t>diarrhea </a:t>
            </a:r>
            <a:r>
              <a:rPr lang="en-US" sz="2400" dirty="0"/>
              <a:t>and upset </a:t>
            </a:r>
            <a:r>
              <a:rPr lang="en-US" sz="2400" dirty="0" smtClean="0"/>
              <a:t>stomachs.</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982BF05-8857-43B7-9443-DCA6E68BC559}" type="slidenum">
              <a:rPr lang="ar-SA" smtClean="0"/>
              <a:pPr>
                <a:defRPr/>
              </a:pPr>
              <a:t>7</a:t>
            </a:fld>
            <a:endParaRPr lang="en-US"/>
          </a:p>
        </p:txBody>
      </p:sp>
      <p:pic>
        <p:nvPicPr>
          <p:cNvPr id="5122" name="Picture 2" descr="Image result for oral susp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451" y="133299"/>
            <a:ext cx="1684189" cy="16841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oral suspen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104" y="133299"/>
            <a:ext cx="1892347" cy="16841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oral suspen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4159" y="133299"/>
            <a:ext cx="1684189" cy="168418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oral suspen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31" y="1648380"/>
            <a:ext cx="2553202" cy="16902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8973" y="1935814"/>
            <a:ext cx="2217440" cy="1663080"/>
          </a:xfrm>
          <a:prstGeom prst="rect">
            <a:avLst/>
          </a:prstGeom>
        </p:spPr>
      </p:pic>
      <p:pic>
        <p:nvPicPr>
          <p:cNvPr id="5134" name="Picture 14" descr="Image result for shake well before us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276305">
            <a:off x="2196516" y="2605604"/>
            <a:ext cx="2760241" cy="1248109"/>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Image result for shake well before us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97" y="0"/>
            <a:ext cx="3409950" cy="1343026"/>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Image result for parenteral suspens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8989" y="1935814"/>
            <a:ext cx="1708420" cy="1708421"/>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Image result for eye drops suspensi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78989" y="3706332"/>
            <a:ext cx="1716604" cy="1716604"/>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Image result for topical suspens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31510" y="5482487"/>
            <a:ext cx="1968153" cy="1375513"/>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Related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333" y="3400232"/>
            <a:ext cx="2136990" cy="16027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224438">
            <a:off x="3135713" y="4178492"/>
            <a:ext cx="2341293" cy="2341293"/>
          </a:xfrm>
          <a:prstGeom prst="rect">
            <a:avLst/>
          </a:prstGeom>
        </p:spPr>
      </p:pic>
      <p:pic>
        <p:nvPicPr>
          <p:cNvPr id="5152" name="Picture 32" descr="Image result for parenteral suspensi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0415261">
            <a:off x="1143896" y="4745150"/>
            <a:ext cx="1874573" cy="18745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eye drops suspensi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76071" y="3570768"/>
            <a:ext cx="1778369" cy="177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0327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74638"/>
            <a:ext cx="8229600" cy="654050"/>
          </a:xfrm>
        </p:spPr>
        <p:txBody>
          <a:bodyPr/>
          <a:lstStyle/>
          <a:p>
            <a:pPr algn="l"/>
            <a:r>
              <a:rPr lang="en-US" sz="3200" smtClean="0">
                <a:solidFill>
                  <a:srgbClr val="FFFF00"/>
                </a:solidFill>
                <a:effectLst/>
              </a:rPr>
              <a:t>Method of preparation</a:t>
            </a:r>
          </a:p>
        </p:txBody>
      </p:sp>
      <p:sp>
        <p:nvSpPr>
          <p:cNvPr id="64515" name="Content Placeholder 2"/>
          <p:cNvSpPr>
            <a:spLocks noGrp="1"/>
          </p:cNvSpPr>
          <p:nvPr>
            <p:ph idx="1"/>
          </p:nvPr>
        </p:nvSpPr>
        <p:spPr>
          <a:xfrm>
            <a:off x="457200" y="1000125"/>
            <a:ext cx="8229600" cy="5214938"/>
          </a:xfrm>
        </p:spPr>
        <p:txBody>
          <a:bodyPr/>
          <a:lstStyle/>
          <a:p>
            <a:pPr marL="514350" indent="-514350">
              <a:buClr>
                <a:srgbClr val="FFFF00"/>
              </a:buClr>
              <a:buSzPct val="91000"/>
              <a:buFont typeface="Garamond" pitchFamily="18" charset="0"/>
              <a:buAutoNum type="arabicPeriod"/>
            </a:pPr>
            <a:r>
              <a:rPr lang="en-US" smtClean="0">
                <a:effectLst/>
              </a:rPr>
              <a:t>Weight the light kaolin in place in the mortar.</a:t>
            </a:r>
          </a:p>
          <a:p>
            <a:pPr marL="514350" indent="-514350">
              <a:buClr>
                <a:srgbClr val="FFFF00"/>
              </a:buClr>
              <a:buSzPct val="91000"/>
              <a:buFont typeface="Garamond" pitchFamily="18" charset="0"/>
              <a:buAutoNum type="arabicPeriod"/>
            </a:pPr>
            <a:r>
              <a:rPr lang="en-US" smtClean="0">
                <a:effectLst/>
              </a:rPr>
              <a:t>Dissolve the sodium bicarbonate in 100 ml of water.</a:t>
            </a:r>
          </a:p>
          <a:p>
            <a:pPr marL="514350" indent="-514350">
              <a:buClr>
                <a:srgbClr val="FFFF00"/>
              </a:buClr>
              <a:buSzPct val="91000"/>
              <a:buFont typeface="Garamond" pitchFamily="18" charset="0"/>
              <a:buAutoNum type="arabicPeriod"/>
            </a:pPr>
            <a:r>
              <a:rPr lang="en-US" smtClean="0">
                <a:effectLst/>
              </a:rPr>
              <a:t>Gradually add this to the kaolin in the mortar with mixing to disperse the solids.</a:t>
            </a:r>
          </a:p>
          <a:p>
            <a:pPr marL="514350" indent="-514350">
              <a:buClr>
                <a:srgbClr val="FFFF00"/>
              </a:buClr>
              <a:buSzPct val="91000"/>
              <a:buFont typeface="Garamond" pitchFamily="18" charset="0"/>
              <a:buAutoNum type="arabicPeriod"/>
            </a:pPr>
            <a:r>
              <a:rPr lang="en-US" smtClean="0">
                <a:effectLst/>
              </a:rPr>
              <a:t>Add the chloroform and morphine tincture.</a:t>
            </a:r>
          </a:p>
          <a:p>
            <a:pPr marL="514350" indent="-514350">
              <a:buClr>
                <a:srgbClr val="FFFF00"/>
              </a:buClr>
              <a:buSzPct val="91000"/>
              <a:buFont typeface="Garamond" pitchFamily="18" charset="0"/>
              <a:buAutoNum type="arabicPeriod"/>
            </a:pPr>
            <a:r>
              <a:rPr lang="en-US" smtClean="0">
                <a:effectLst/>
              </a:rPr>
              <a:t>Wash the mixture into a tarred , amber bottle.</a:t>
            </a:r>
          </a:p>
          <a:p>
            <a:pPr marL="514350" indent="-514350">
              <a:buClr>
                <a:srgbClr val="FFFF00"/>
              </a:buClr>
              <a:buSzPct val="91000"/>
              <a:buFont typeface="Garamond" pitchFamily="18" charset="0"/>
              <a:buAutoNum type="arabicPeriod"/>
            </a:pPr>
            <a:r>
              <a:rPr lang="en-US" smtClean="0">
                <a:effectLst/>
              </a:rPr>
              <a:t>Make up to volume with water.</a:t>
            </a:r>
          </a:p>
          <a:p>
            <a:pPr marL="514350" indent="-514350">
              <a:buClr>
                <a:srgbClr val="FFFF00"/>
              </a:buClr>
              <a:buSzPct val="91000"/>
              <a:buFont typeface="Garamond" pitchFamily="18" charset="0"/>
              <a:buAutoNum type="arabicPeriod"/>
            </a:pPr>
            <a:r>
              <a:rPr lang="en-US" smtClean="0">
                <a:effectLst/>
              </a:rPr>
              <a:t>Close the bottle, and label .</a:t>
            </a:r>
          </a:p>
        </p:txBody>
      </p:sp>
      <p:sp>
        <p:nvSpPr>
          <p:cNvPr id="64516" name="Slide Number Placeholder 3"/>
          <p:cNvSpPr>
            <a:spLocks noGrp="1"/>
          </p:cNvSpPr>
          <p:nvPr>
            <p:ph type="sldNum" sz="quarter" idx="11"/>
          </p:nvPr>
        </p:nvSpPr>
        <p:spPr>
          <a:noFill/>
        </p:spPr>
        <p:txBody>
          <a:bodyPr/>
          <a:lstStyle/>
          <a:p>
            <a:fld id="{E84053FD-655B-4998-98F3-B2104AA1F896}" type="slidenum">
              <a:rPr lang="ar-JO" smtClean="0"/>
              <a:pPr/>
              <a:t>70</a:t>
            </a:fld>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rPr>
              <a:t>Label information</a:t>
            </a:r>
            <a:endParaRPr lang="en-US" dirty="0">
              <a:solidFill>
                <a:srgbClr val="FFFF00"/>
              </a:solidFill>
            </a:endParaRPr>
          </a:p>
        </p:txBody>
      </p:sp>
      <p:sp>
        <p:nvSpPr>
          <p:cNvPr id="3" name="Content Placeholder 2"/>
          <p:cNvSpPr>
            <a:spLocks noGrp="1"/>
          </p:cNvSpPr>
          <p:nvPr>
            <p:ph idx="1"/>
          </p:nvPr>
        </p:nvSpPr>
        <p:spPr/>
        <p:txBody>
          <a:bodyPr/>
          <a:lstStyle/>
          <a:p>
            <a:pPr>
              <a:buClr>
                <a:srgbClr val="FFFF00"/>
              </a:buClr>
              <a:buFont typeface="Wingdings" pitchFamily="2" charset="2"/>
              <a:buChar char=""/>
              <a:defRPr/>
            </a:pPr>
            <a:r>
              <a:rPr lang="en-US" dirty="0" smtClean="0">
                <a:effectLst/>
              </a:rPr>
              <a:t>Store in a cool, dry place.</a:t>
            </a:r>
          </a:p>
          <a:p>
            <a:pPr>
              <a:buClr>
                <a:srgbClr val="FFFF00"/>
              </a:buClr>
              <a:buFont typeface="Wingdings" pitchFamily="2" charset="2"/>
              <a:buChar char=""/>
              <a:defRPr/>
            </a:pPr>
            <a:r>
              <a:rPr lang="en-US" dirty="0" smtClean="0">
                <a:effectLst/>
              </a:rPr>
              <a:t>Should be freshly prepared.</a:t>
            </a:r>
          </a:p>
          <a:p>
            <a:pPr>
              <a:buClr>
                <a:srgbClr val="FFFF00"/>
              </a:buClr>
              <a:buFont typeface="Wingdings" pitchFamily="2" charset="2"/>
              <a:buChar char=""/>
              <a:defRPr/>
            </a:pPr>
            <a:r>
              <a:rPr lang="en-US" dirty="0" smtClean="0">
                <a:effectLst/>
              </a:rPr>
              <a:t>Shelf life ( 2 to 4 weeks)</a:t>
            </a:r>
          </a:p>
          <a:p>
            <a:pPr>
              <a:buClr>
                <a:srgbClr val="FFFF00"/>
              </a:buClr>
              <a:buFont typeface="Wingdings" pitchFamily="2" charset="2"/>
              <a:buChar char=""/>
              <a:defRPr/>
            </a:pPr>
            <a:r>
              <a:rPr lang="en-US" dirty="0" smtClean="0">
                <a:effectLst/>
              </a:rPr>
              <a:t>Shake well before use.</a:t>
            </a:r>
            <a:endParaRPr lang="en-US" dirty="0">
              <a:effectLst/>
            </a:endParaRPr>
          </a:p>
        </p:txBody>
      </p:sp>
      <p:sp>
        <p:nvSpPr>
          <p:cNvPr id="65540" name="Slide Number Placeholder 3"/>
          <p:cNvSpPr>
            <a:spLocks noGrp="1"/>
          </p:cNvSpPr>
          <p:nvPr>
            <p:ph type="sldNum" sz="quarter" idx="11"/>
          </p:nvPr>
        </p:nvSpPr>
        <p:spPr>
          <a:noFill/>
        </p:spPr>
        <p:txBody>
          <a:bodyPr/>
          <a:lstStyle/>
          <a:p>
            <a:fld id="{82E902E7-2592-4E68-9E70-12899170BB7F}" type="slidenum">
              <a:rPr lang="ar-JO" smtClean="0"/>
              <a:pPr/>
              <a:t>71</a:t>
            </a:fld>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r>
              <a:rPr lang="en-US" dirty="0" smtClean="0">
                <a:solidFill>
                  <a:srgbClr val="FFFF00"/>
                </a:solidFill>
                <a:effectLst/>
              </a:rPr>
              <a:t>Preservation of Suspension</a:t>
            </a:r>
          </a:p>
        </p:txBody>
      </p:sp>
      <p:sp>
        <p:nvSpPr>
          <p:cNvPr id="68611" name="Rectangle 3"/>
          <p:cNvSpPr>
            <a:spLocks noGrp="1" noChangeArrowheads="1"/>
          </p:cNvSpPr>
          <p:nvPr>
            <p:ph type="body" idx="1"/>
          </p:nvPr>
        </p:nvSpPr>
        <p:spPr/>
        <p:txBody>
          <a:bodyPr/>
          <a:lstStyle/>
          <a:p>
            <a:r>
              <a:rPr lang="en-US" sz="3000" dirty="0" smtClean="0">
                <a:effectLst/>
              </a:rPr>
              <a:t>Water is the most common source of microbial contamination.</a:t>
            </a:r>
          </a:p>
          <a:p>
            <a:r>
              <a:rPr lang="en-US" sz="3000" dirty="0" smtClean="0">
                <a:effectLst/>
              </a:rPr>
              <a:t>All the natural occurring additives such as acacia, </a:t>
            </a:r>
            <a:r>
              <a:rPr lang="en-US" sz="3000" dirty="0">
                <a:effectLst/>
              </a:rPr>
              <a:t>T</a:t>
            </a:r>
            <a:r>
              <a:rPr lang="en-US" sz="3000" dirty="0" smtClean="0">
                <a:effectLst/>
              </a:rPr>
              <a:t>ragacanth may be source of microbes and spores.</a:t>
            </a:r>
          </a:p>
          <a:p>
            <a:r>
              <a:rPr lang="en-US" sz="3000" dirty="0" smtClean="0">
                <a:effectLst/>
              </a:rPr>
              <a:t>Care should be taken when preservatives are added to the preparation as some of them could be adsorbed to the solid leaving the vehicle not preserved.</a:t>
            </a:r>
          </a:p>
          <a:p>
            <a:r>
              <a:rPr lang="en-US" sz="3000" dirty="0" smtClean="0">
                <a:effectLst/>
              </a:rPr>
              <a:t>Benzoic acid and </a:t>
            </a:r>
            <a:r>
              <a:rPr lang="en-US" sz="3000" dirty="0" err="1">
                <a:effectLst/>
              </a:rPr>
              <a:t>H</a:t>
            </a:r>
            <a:r>
              <a:rPr lang="en-US" sz="3000" dirty="0" err="1" smtClean="0">
                <a:effectLst/>
              </a:rPr>
              <a:t>ydroxybenzoates</a:t>
            </a:r>
            <a:r>
              <a:rPr lang="en-US" sz="3000" dirty="0" smtClean="0">
                <a:effectLst/>
              </a:rPr>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50"/>
          </a:xfrm>
        </p:spPr>
        <p:txBody>
          <a:bodyPr/>
          <a:lstStyle/>
          <a:p>
            <a:pPr>
              <a:defRPr/>
            </a:pPr>
            <a:r>
              <a:rPr lang="en-US" dirty="0" smtClean="0">
                <a:solidFill>
                  <a:srgbClr val="FFC000"/>
                </a:solidFill>
              </a:rPr>
              <a:t>Physical Stability of Suspension</a:t>
            </a:r>
            <a:endParaRPr lang="en-US" dirty="0">
              <a:solidFill>
                <a:srgbClr val="FFC000"/>
              </a:solidFill>
            </a:endParaRPr>
          </a:p>
        </p:txBody>
      </p:sp>
      <p:sp>
        <p:nvSpPr>
          <p:cNvPr id="69635" name="Content Placeholder 2"/>
          <p:cNvSpPr>
            <a:spLocks noGrp="1"/>
          </p:cNvSpPr>
          <p:nvPr>
            <p:ph idx="1"/>
          </p:nvPr>
        </p:nvSpPr>
        <p:spPr>
          <a:xfrm>
            <a:off x="357188" y="1357313"/>
            <a:ext cx="8358187" cy="5143500"/>
          </a:xfrm>
        </p:spPr>
        <p:txBody>
          <a:bodyPr/>
          <a:lstStyle/>
          <a:p>
            <a:pPr marL="514350" indent="-514350">
              <a:buSzPct val="107000"/>
              <a:buFont typeface="Garamond" pitchFamily="18" charset="0"/>
              <a:buAutoNum type="arabicPeriod"/>
            </a:pPr>
            <a:r>
              <a:rPr lang="en-US" b="1" smtClean="0">
                <a:solidFill>
                  <a:srgbClr val="FFFF00"/>
                </a:solidFill>
                <a:effectLst/>
              </a:rPr>
              <a:t>Rising the temperature</a:t>
            </a:r>
            <a:r>
              <a:rPr lang="en-US" smtClean="0">
                <a:effectLst/>
              </a:rPr>
              <a:t>: Leads to unstable  suspension. </a:t>
            </a:r>
          </a:p>
          <a:p>
            <a:pPr marL="514350" indent="-514350">
              <a:buSzPct val="107000"/>
              <a:buFont typeface="Garamond" pitchFamily="18" charset="0"/>
              <a:buAutoNum type="arabicPeriod"/>
            </a:pPr>
            <a:endParaRPr lang="en-US" sz="900" smtClean="0">
              <a:effectLst/>
            </a:endParaRPr>
          </a:p>
          <a:p>
            <a:pPr marL="514350" indent="-514350">
              <a:buSzPct val="107000"/>
              <a:buFont typeface="Garamond" pitchFamily="18" charset="0"/>
              <a:buAutoNum type="arabicPeriod"/>
            </a:pPr>
            <a:r>
              <a:rPr lang="en-US" b="1" smtClean="0">
                <a:solidFill>
                  <a:srgbClr val="FFFF00"/>
                </a:solidFill>
                <a:effectLst/>
              </a:rPr>
              <a:t>Freezing: </a:t>
            </a:r>
            <a:r>
              <a:rPr lang="en-US" smtClean="0">
                <a:effectLst/>
              </a:rPr>
              <a:t>During freezing process, cause the particles to aggregate, and it remain aggregated even when the ice is melted.</a:t>
            </a:r>
          </a:p>
          <a:p>
            <a:pPr marL="514350" indent="-514350">
              <a:buSzPct val="107000"/>
              <a:buFont typeface="Garamond" pitchFamily="18" charset="0"/>
              <a:buAutoNum type="arabicPeriod"/>
            </a:pPr>
            <a:endParaRPr lang="en-US" sz="900" smtClean="0">
              <a:effectLst/>
            </a:endParaRPr>
          </a:p>
          <a:p>
            <a:pPr marL="514350" indent="-514350">
              <a:buSzPct val="107000"/>
              <a:buFont typeface="Garamond" pitchFamily="18" charset="0"/>
              <a:buAutoNum type="arabicPeriod"/>
            </a:pPr>
            <a:r>
              <a:rPr lang="en-US" b="1" smtClean="0">
                <a:solidFill>
                  <a:srgbClr val="FFFF00"/>
                </a:solidFill>
                <a:effectLst/>
              </a:rPr>
              <a:t>In temperature fluctuation: </a:t>
            </a:r>
            <a:r>
              <a:rPr lang="en-US" smtClean="0">
                <a:effectLst/>
              </a:rPr>
              <a:t>Particle growth were observed (change the particle size and particle size distribution and the polymorphic form of the particles.</a:t>
            </a:r>
          </a:p>
          <a:p>
            <a:pPr marL="514350" indent="-514350">
              <a:buFont typeface="Wingdings" pitchFamily="2" charset="2"/>
              <a:buNone/>
            </a:pPr>
            <a:endParaRPr lang="en-US" smtClean="0">
              <a:effectLst/>
            </a:endParaRPr>
          </a:p>
        </p:txBody>
      </p:sp>
      <p:sp>
        <p:nvSpPr>
          <p:cNvPr id="69636" name="Slide Number Placeholder 3"/>
          <p:cNvSpPr>
            <a:spLocks noGrp="1"/>
          </p:cNvSpPr>
          <p:nvPr>
            <p:ph type="sldNum" sz="quarter" idx="11"/>
          </p:nvPr>
        </p:nvSpPr>
        <p:spPr>
          <a:noFill/>
        </p:spPr>
        <p:txBody>
          <a:bodyPr/>
          <a:lstStyle/>
          <a:p>
            <a:fld id="{F0E59148-CD4B-4CC6-BE00-D9F3EBD502DF}" type="slidenum">
              <a:rPr lang="ar-JO" smtClean="0"/>
              <a:pPr/>
              <a:t>73</a:t>
            </a:fld>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idx="4294967295"/>
          </p:nvPr>
        </p:nvSpPr>
        <p:spPr/>
        <p:txBody>
          <a:bodyPr/>
          <a:lstStyle/>
          <a:p>
            <a:pPr eaLnBrk="1" hangingPunct="1">
              <a:defRPr/>
            </a:pPr>
            <a:r>
              <a:rPr lang="en-US" dirty="0" smtClean="0">
                <a:solidFill>
                  <a:srgbClr val="FFFF00"/>
                </a:solidFill>
              </a:rPr>
              <a:t>Containers for suspensions</a:t>
            </a:r>
          </a:p>
        </p:txBody>
      </p:sp>
      <p:sp>
        <p:nvSpPr>
          <p:cNvPr id="70659" name="Rectangle 3"/>
          <p:cNvSpPr>
            <a:spLocks noGrp="1" noChangeArrowheads="1"/>
          </p:cNvSpPr>
          <p:nvPr>
            <p:ph type="body" idx="4294967295"/>
          </p:nvPr>
        </p:nvSpPr>
        <p:spPr>
          <a:noFill/>
        </p:spPr>
        <p:txBody>
          <a:bodyPr/>
          <a:lstStyle/>
          <a:p>
            <a:pPr eaLnBrk="1" hangingPunct="1"/>
            <a:r>
              <a:rPr lang="en-US" dirty="0" smtClean="0">
                <a:effectLst/>
              </a:rPr>
              <a:t>Suspension should backed in amber bottles, plain for internal use and </a:t>
            </a:r>
            <a:r>
              <a:rPr lang="en-US" dirty="0" smtClean="0">
                <a:solidFill>
                  <a:srgbClr val="FFFF00"/>
                </a:solidFill>
                <a:effectLst/>
              </a:rPr>
              <a:t>ribbed for external use.</a:t>
            </a:r>
          </a:p>
          <a:p>
            <a:pPr eaLnBrk="1" hangingPunct="1"/>
            <a:r>
              <a:rPr lang="en-US" dirty="0" smtClean="0">
                <a:effectLst/>
              </a:rPr>
              <a:t>There should be adequate air space above the liquid to allow shaking and ease of pouring.</a:t>
            </a:r>
          </a:p>
        </p:txBody>
      </p:sp>
      <p:sp>
        <p:nvSpPr>
          <p:cNvPr id="70660" name="Slide Number Placeholder 3"/>
          <p:cNvSpPr txBox="1">
            <a:spLocks noGrp="1"/>
          </p:cNvSpPr>
          <p:nvPr/>
        </p:nvSpPr>
        <p:spPr bwMode="auto">
          <a:xfrm>
            <a:off x="6553200" y="6248400"/>
            <a:ext cx="2133600" cy="476250"/>
          </a:xfrm>
          <a:prstGeom prst="rect">
            <a:avLst/>
          </a:prstGeom>
          <a:noFill/>
          <a:ln w="9525">
            <a:noFill/>
            <a:miter lim="800000"/>
            <a:headEnd/>
            <a:tailEnd/>
          </a:ln>
        </p:spPr>
        <p:txBody>
          <a:bodyPr anchor="b"/>
          <a:lstStyle/>
          <a:p>
            <a:pPr algn="r"/>
            <a:fld id="{95CC49D8-42FE-4D92-B426-E3E341FE79A7}" type="slidenum">
              <a:rPr lang="ar-JO" sz="1200">
                <a:latin typeface="Arial" charset="0"/>
              </a:rPr>
              <a:pPr algn="r"/>
              <a:t>74</a:t>
            </a:fld>
            <a:endParaRPr lang="en-US" sz="1200">
              <a:latin typeface="Arial" charset="0"/>
            </a:endParaRPr>
          </a:p>
        </p:txBody>
      </p:sp>
      <p:pic>
        <p:nvPicPr>
          <p:cNvPr id="2" name="Picture 1"/>
          <p:cNvPicPr>
            <a:picLocks noChangeAspect="1"/>
          </p:cNvPicPr>
          <p:nvPr/>
        </p:nvPicPr>
        <p:blipFill>
          <a:blip r:embed="rId3"/>
          <a:stretch>
            <a:fillRect/>
          </a:stretch>
        </p:blipFill>
        <p:spPr>
          <a:xfrm>
            <a:off x="3707904" y="3733800"/>
            <a:ext cx="2247900" cy="299085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idx="4294967295"/>
          </p:nvPr>
        </p:nvSpPr>
        <p:spPr>
          <a:xfrm>
            <a:off x="652463" y="333375"/>
            <a:ext cx="7908925" cy="1081088"/>
          </a:xfrm>
        </p:spPr>
        <p:txBody>
          <a:bodyPr/>
          <a:lstStyle/>
          <a:p>
            <a:pPr eaLnBrk="1" hangingPunct="1">
              <a:defRPr/>
            </a:pPr>
            <a:r>
              <a:rPr lang="en-US" sz="3600" dirty="0" smtClean="0">
                <a:solidFill>
                  <a:srgbClr val="FFFF00"/>
                </a:solidFill>
              </a:rPr>
              <a:t>Special labels and advice for suspensions</a:t>
            </a:r>
          </a:p>
        </p:txBody>
      </p:sp>
      <p:sp>
        <p:nvSpPr>
          <p:cNvPr id="71683" name="Rectangle 3"/>
          <p:cNvSpPr>
            <a:spLocks noGrp="1" noChangeArrowheads="1"/>
          </p:cNvSpPr>
          <p:nvPr>
            <p:ph type="body" idx="4294967295"/>
          </p:nvPr>
        </p:nvSpPr>
        <p:spPr>
          <a:noFill/>
        </p:spPr>
        <p:txBody>
          <a:bodyPr/>
          <a:lstStyle/>
          <a:p>
            <a:pPr eaLnBrk="1" hangingPunct="1"/>
            <a:r>
              <a:rPr lang="en-US" smtClean="0">
                <a:effectLst/>
              </a:rPr>
              <a:t>The most important additional label for suspensions is :</a:t>
            </a:r>
          </a:p>
          <a:p>
            <a:pPr eaLnBrk="1" hangingPunct="1"/>
            <a:r>
              <a:rPr lang="en-US" smtClean="0">
                <a:solidFill>
                  <a:srgbClr val="FFFF00"/>
                </a:solidFill>
                <a:effectLst/>
              </a:rPr>
              <a:t>“Shack well before use”.</a:t>
            </a:r>
          </a:p>
          <a:p>
            <a:pPr eaLnBrk="1" hangingPunct="1"/>
            <a:r>
              <a:rPr lang="en-US" smtClean="0">
                <a:solidFill>
                  <a:srgbClr val="FFFF00"/>
                </a:solidFill>
                <a:effectLst/>
              </a:rPr>
              <a:t>“Store in a cool place”.</a:t>
            </a:r>
          </a:p>
          <a:p>
            <a:pPr eaLnBrk="1" hangingPunct="1"/>
            <a:r>
              <a:rPr lang="en-US" smtClean="0">
                <a:solidFill>
                  <a:srgbClr val="FFFF00"/>
                </a:solidFill>
                <a:effectLst/>
              </a:rPr>
              <a:t>“Don’t apply to a broken skin”</a:t>
            </a:r>
          </a:p>
        </p:txBody>
      </p:sp>
      <p:sp>
        <p:nvSpPr>
          <p:cNvPr id="71684" name="Slide Number Placeholder 3"/>
          <p:cNvSpPr txBox="1">
            <a:spLocks noGrp="1"/>
          </p:cNvSpPr>
          <p:nvPr/>
        </p:nvSpPr>
        <p:spPr bwMode="auto">
          <a:xfrm>
            <a:off x="6553200" y="6248400"/>
            <a:ext cx="2133600" cy="476250"/>
          </a:xfrm>
          <a:prstGeom prst="rect">
            <a:avLst/>
          </a:prstGeom>
          <a:noFill/>
          <a:ln w="9525">
            <a:noFill/>
            <a:miter lim="800000"/>
            <a:headEnd/>
            <a:tailEnd/>
          </a:ln>
        </p:spPr>
        <p:txBody>
          <a:bodyPr anchor="b"/>
          <a:lstStyle/>
          <a:p>
            <a:pPr algn="r"/>
            <a:fld id="{96EFFC0F-7ACB-40BA-9976-BD0B484269B4}" type="slidenum">
              <a:rPr lang="ar-JO" sz="1200">
                <a:latin typeface="Arial" charset="0"/>
              </a:rPr>
              <a:pPr algn="r"/>
              <a:t>75</a:t>
            </a:fld>
            <a:endParaRPr lang="en-US" sz="1200">
              <a:latin typeface="Arial"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lstStyle/>
          <a:p>
            <a:r>
              <a:rPr lang="en-US" dirty="0" smtClean="0">
                <a:solidFill>
                  <a:srgbClr val="FFFF00"/>
                </a:solidFill>
              </a:rPr>
              <a:t>Summary</a:t>
            </a:r>
            <a:endParaRPr lang="en-US" dirty="0">
              <a:solidFill>
                <a:srgbClr val="FFFF00"/>
              </a:solidFill>
            </a:endParaRPr>
          </a:p>
        </p:txBody>
      </p:sp>
      <p:sp>
        <p:nvSpPr>
          <p:cNvPr id="3" name="Content Placeholder 2"/>
          <p:cNvSpPr>
            <a:spLocks noGrp="1"/>
          </p:cNvSpPr>
          <p:nvPr>
            <p:ph sz="quarter" idx="1"/>
          </p:nvPr>
        </p:nvSpPr>
        <p:spPr>
          <a:xfrm>
            <a:off x="179512" y="692696"/>
            <a:ext cx="8784976" cy="5904656"/>
          </a:xfrm>
        </p:spPr>
        <p:txBody>
          <a:bodyPr/>
          <a:lstStyle/>
          <a:p>
            <a:r>
              <a:rPr lang="en-US" dirty="0" smtClean="0">
                <a:effectLst/>
              </a:rPr>
              <a:t>Suspensions are very important form of liquid medicines next to solutions. </a:t>
            </a:r>
          </a:p>
          <a:p>
            <a:r>
              <a:rPr lang="en-US" dirty="0" smtClean="0">
                <a:effectLst/>
              </a:rPr>
              <a:t>They can be used for systemic or for local treatment through different routes of administration. </a:t>
            </a:r>
          </a:p>
          <a:p>
            <a:r>
              <a:rPr lang="en-US" dirty="0" smtClean="0">
                <a:effectLst/>
              </a:rPr>
              <a:t>Physical stability of the suspension can be challenging and it is very important to understand the factors affecting and control the sedimentation process. </a:t>
            </a:r>
          </a:p>
          <a:p>
            <a:r>
              <a:rPr lang="en-US" dirty="0" smtClean="0">
                <a:effectLst/>
              </a:rPr>
              <a:t>The additives (excipients) used in suspensions can be those which are commonly used for solutions but their role is different. </a:t>
            </a:r>
            <a:endParaRPr lang="en-US" dirty="0">
              <a:effectLst/>
            </a:endParaRPr>
          </a:p>
        </p:txBody>
      </p:sp>
    </p:spTree>
    <p:extLst>
      <p:ext uri="{BB962C8B-B14F-4D97-AF65-F5344CB8AC3E}">
        <p14:creationId xmlns:p14="http://schemas.microsoft.com/office/powerpoint/2010/main" val="1024953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Oral Suspension</a:t>
            </a:r>
            <a:endParaRPr lang="en-US" dirty="0">
              <a:solidFill>
                <a:srgbClr val="FFFF00"/>
              </a:solidFill>
            </a:endParaRPr>
          </a:p>
        </p:txBody>
      </p:sp>
      <p:sp>
        <p:nvSpPr>
          <p:cNvPr id="3" name="Content Placeholder 2"/>
          <p:cNvSpPr>
            <a:spLocks noGrp="1"/>
          </p:cNvSpPr>
          <p:nvPr>
            <p:ph idx="1"/>
          </p:nvPr>
        </p:nvSpPr>
        <p:spPr>
          <a:xfrm>
            <a:off x="448072" y="1268760"/>
            <a:ext cx="8229600" cy="4525963"/>
          </a:xfrm>
        </p:spPr>
        <p:txBody>
          <a:bodyPr/>
          <a:lstStyle/>
          <a:p>
            <a:pPr algn="just"/>
            <a:r>
              <a:rPr lang="en-US" dirty="0" smtClean="0">
                <a:effectLst/>
              </a:rPr>
              <a:t>The solid content of an oral suspension may vary, for example antibiotic preparations may contain 125mg to 500mg of active solid per 5ml, while the drop concentrate may provide the same amount of insoluble drug in a 1 to 2 ml dose.</a:t>
            </a:r>
          </a:p>
          <a:p>
            <a:pPr algn="just"/>
            <a:r>
              <a:rPr lang="en-US" dirty="0" smtClean="0">
                <a:effectLst/>
              </a:rPr>
              <a:t>Antacids and radiopaque suspensions also typically contain relatively high amounts of suspended material for oral administration.</a:t>
            </a:r>
            <a:endParaRPr lang="en-US" dirty="0">
              <a:effectLst/>
            </a:endParaRPr>
          </a:p>
        </p:txBody>
      </p:sp>
      <p:sp>
        <p:nvSpPr>
          <p:cNvPr id="4" name="Slide Number Placeholder 3"/>
          <p:cNvSpPr>
            <a:spLocks noGrp="1"/>
          </p:cNvSpPr>
          <p:nvPr>
            <p:ph type="sldNum" sz="quarter" idx="11"/>
          </p:nvPr>
        </p:nvSpPr>
        <p:spPr/>
        <p:txBody>
          <a:bodyPr/>
          <a:lstStyle/>
          <a:p>
            <a:pPr>
              <a:defRPr/>
            </a:pPr>
            <a:fld id="{BAE7F9DD-DC87-4FFC-9B17-6FE540FB201B}" type="slidenum">
              <a:rPr lang="ar-SA" smtClean="0"/>
              <a:pPr>
                <a:defRPr/>
              </a:pPr>
              <a:t>8</a:t>
            </a:fld>
            <a:endParaRPr lang="en-US"/>
          </a:p>
        </p:txBody>
      </p:sp>
    </p:spTree>
    <p:extLst>
      <p:ext uri="{BB962C8B-B14F-4D97-AF65-F5344CB8AC3E}">
        <p14:creationId xmlns:p14="http://schemas.microsoft.com/office/powerpoint/2010/main" val="3516245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65"/>
            <a:ext cx="8229600" cy="907571"/>
          </a:xfrm>
        </p:spPr>
        <p:txBody>
          <a:bodyPr/>
          <a:lstStyle/>
          <a:p>
            <a:r>
              <a:rPr lang="en-US" dirty="0" smtClean="0">
                <a:solidFill>
                  <a:srgbClr val="FFFF00"/>
                </a:solidFill>
              </a:rPr>
              <a:t>Vehicle</a:t>
            </a:r>
            <a:endParaRPr lang="en-US" dirty="0">
              <a:solidFill>
                <a:srgbClr val="FFFF00"/>
              </a:solidFill>
            </a:endParaRPr>
          </a:p>
        </p:txBody>
      </p:sp>
      <p:sp>
        <p:nvSpPr>
          <p:cNvPr id="3" name="Content Placeholder 2"/>
          <p:cNvSpPr>
            <a:spLocks noGrp="1"/>
          </p:cNvSpPr>
          <p:nvPr>
            <p:ph idx="1"/>
          </p:nvPr>
        </p:nvSpPr>
        <p:spPr>
          <a:xfrm>
            <a:off x="431237" y="1052736"/>
            <a:ext cx="8229600" cy="5328592"/>
          </a:xfrm>
        </p:spPr>
        <p:txBody>
          <a:bodyPr/>
          <a:lstStyle/>
          <a:p>
            <a:pPr marL="0" indent="0">
              <a:buNone/>
            </a:pPr>
            <a:r>
              <a:rPr lang="en-US" sz="3000" dirty="0" smtClean="0">
                <a:effectLst/>
              </a:rPr>
              <a:t>The vehicle in suspension could be:</a:t>
            </a:r>
          </a:p>
          <a:p>
            <a:pPr lvl="1"/>
            <a:r>
              <a:rPr lang="en-US" sz="2600" dirty="0" smtClean="0">
                <a:effectLst/>
              </a:rPr>
              <a:t>Syrup.</a:t>
            </a:r>
          </a:p>
          <a:p>
            <a:pPr lvl="1"/>
            <a:r>
              <a:rPr lang="en-US" sz="2600" dirty="0" smtClean="0">
                <a:effectLst/>
              </a:rPr>
              <a:t>Sorbitol solution.</a:t>
            </a:r>
          </a:p>
          <a:p>
            <a:pPr lvl="1"/>
            <a:r>
              <a:rPr lang="en-US" sz="2600" dirty="0" smtClean="0">
                <a:effectLst/>
              </a:rPr>
              <a:t>Gum-thickened water with added artificial sweeteners.</a:t>
            </a:r>
          </a:p>
          <a:p>
            <a:pPr marL="0" indent="0">
              <a:buNone/>
            </a:pPr>
            <a:r>
              <a:rPr lang="en-US" sz="3000" dirty="0" smtClean="0">
                <a:effectLst/>
              </a:rPr>
              <a:t>Taste and mouth feel is important formulating considerations. </a:t>
            </a:r>
          </a:p>
          <a:p>
            <a:r>
              <a:rPr lang="en-US" sz="3000" dirty="0" smtClean="0">
                <a:effectLst/>
              </a:rPr>
              <a:t>In case of limited shelf life , the dosage form may be prepared as a dry granulation or powder mixture that is reconstituted with water prior to use.</a:t>
            </a:r>
            <a:endParaRPr lang="en-US" sz="3000" dirty="0">
              <a:effectLst/>
            </a:endParaRPr>
          </a:p>
        </p:txBody>
      </p:sp>
      <p:sp>
        <p:nvSpPr>
          <p:cNvPr id="4" name="Slide Number Placeholder 3"/>
          <p:cNvSpPr>
            <a:spLocks noGrp="1"/>
          </p:cNvSpPr>
          <p:nvPr>
            <p:ph type="sldNum" sz="quarter" idx="11"/>
          </p:nvPr>
        </p:nvSpPr>
        <p:spPr/>
        <p:txBody>
          <a:bodyPr/>
          <a:lstStyle/>
          <a:p>
            <a:pPr>
              <a:defRPr/>
            </a:pPr>
            <a:fld id="{BAE7F9DD-DC87-4FFC-9B17-6FE540FB201B}" type="slidenum">
              <a:rPr lang="ar-SA" smtClean="0"/>
              <a:pPr>
                <a:defRPr/>
              </a:pPr>
              <a:t>9</a:t>
            </a:fld>
            <a:endParaRPr lang="en-US"/>
          </a:p>
        </p:txBody>
      </p:sp>
    </p:spTree>
    <p:extLst>
      <p:ext uri="{BB962C8B-B14F-4D97-AF65-F5344CB8AC3E}">
        <p14:creationId xmlns:p14="http://schemas.microsoft.com/office/powerpoint/2010/main" val="2270907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
      <a:dk1>
        <a:srgbClr val="000000"/>
      </a:dk1>
      <a:lt1>
        <a:srgbClr val="FFFFFF"/>
      </a:lt1>
      <a:dk2>
        <a:srgbClr val="FFCC66"/>
      </a:dk2>
      <a:lt2>
        <a:srgbClr val="808080"/>
      </a:lt2>
      <a:accent1>
        <a:srgbClr val="FFFFFF"/>
      </a:accent1>
      <a:accent2>
        <a:srgbClr val="3333CC"/>
      </a:accent2>
      <a:accent3>
        <a:srgbClr val="FFFFFF"/>
      </a:accent3>
      <a:accent4>
        <a:srgbClr val="000000"/>
      </a:accent4>
      <a:accent5>
        <a:srgbClr val="FFFFFF"/>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
      <a:dk1>
        <a:srgbClr val="000000"/>
      </a:dk1>
      <a:lt1>
        <a:srgbClr val="FFFFFF"/>
      </a:lt1>
      <a:dk2>
        <a:srgbClr val="FFCC66"/>
      </a:dk2>
      <a:lt2>
        <a:srgbClr val="808080"/>
      </a:lt2>
      <a:accent1>
        <a:srgbClr val="FFFFFF"/>
      </a:accent1>
      <a:accent2>
        <a:srgbClr val="3333CC"/>
      </a:accent2>
      <a:accent3>
        <a:srgbClr val="FFFFFF"/>
      </a:accent3>
      <a:accent4>
        <a:srgbClr val="000000"/>
      </a:accent4>
      <a:accent5>
        <a:srgbClr val="FFFFFF"/>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
      <a:dk1>
        <a:srgbClr val="000000"/>
      </a:dk1>
      <a:lt1>
        <a:srgbClr val="FFFFFF"/>
      </a:lt1>
      <a:dk2>
        <a:srgbClr val="FFCC66"/>
      </a:dk2>
      <a:lt2>
        <a:srgbClr val="808080"/>
      </a:lt2>
      <a:accent1>
        <a:srgbClr val="FFFFFF"/>
      </a:accent1>
      <a:accent2>
        <a:srgbClr val="3333CC"/>
      </a:accent2>
      <a:accent3>
        <a:srgbClr val="FFFFFF"/>
      </a:accent3>
      <a:accent4>
        <a:srgbClr val="000000"/>
      </a:accent4>
      <a:accent5>
        <a:srgbClr val="FFFFFF"/>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9726</TotalTime>
  <Words>3664</Words>
  <Application>Microsoft Office PowerPoint</Application>
  <PresentationFormat>On-screen Show (4:3)</PresentationFormat>
  <Paragraphs>634</Paragraphs>
  <Slides>76</Slides>
  <Notes>46</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2</vt:i4>
      </vt:variant>
      <vt:variant>
        <vt:lpstr>Slide Titles</vt:lpstr>
      </vt:variant>
      <vt:variant>
        <vt:i4>76</vt:i4>
      </vt:variant>
    </vt:vector>
  </HeadingPairs>
  <TitlesOfParts>
    <vt:vector size="89" baseType="lpstr">
      <vt:lpstr>Arial</vt:lpstr>
      <vt:lpstr>Garamond</vt:lpstr>
      <vt:lpstr>Symbol</vt:lpstr>
      <vt:lpstr>Times New Roman</vt:lpstr>
      <vt:lpstr>Wingdings</vt:lpstr>
      <vt:lpstr>Stream</vt:lpstr>
      <vt:lpstr>Default Design</vt:lpstr>
      <vt:lpstr>1_Stream</vt:lpstr>
      <vt:lpstr>2_Stream</vt:lpstr>
      <vt:lpstr>1_Default Design</vt:lpstr>
      <vt:lpstr>2_Default Design</vt:lpstr>
      <vt:lpstr>Bitmap Image</vt:lpstr>
      <vt:lpstr>Equation</vt:lpstr>
      <vt:lpstr>Suspensions</vt:lpstr>
      <vt:lpstr>Chapter Objectives</vt:lpstr>
      <vt:lpstr>Introduction</vt:lpstr>
      <vt:lpstr>Classification of Dispersions</vt:lpstr>
      <vt:lpstr>PowerPoint Presentation</vt:lpstr>
      <vt:lpstr>The Pharmaceutical Suspension Classification</vt:lpstr>
      <vt:lpstr>PowerPoint Presentation</vt:lpstr>
      <vt:lpstr>Oral Suspension</vt:lpstr>
      <vt:lpstr>Vehicle</vt:lpstr>
      <vt:lpstr>Topical Suspensions</vt:lpstr>
      <vt:lpstr>Parenteral Suspensions</vt:lpstr>
      <vt:lpstr>PowerPoint Presentation</vt:lpstr>
      <vt:lpstr>Bioavailability of Drug</vt:lpstr>
      <vt:lpstr>Particle Size Considerations</vt:lpstr>
      <vt:lpstr>Pharmaceutical applications</vt:lpstr>
      <vt:lpstr>Criteria for good suspension</vt:lpstr>
      <vt:lpstr>PowerPoint Presentation</vt:lpstr>
      <vt:lpstr>Pharmaceutically Useful Suspending Agents</vt:lpstr>
      <vt:lpstr>PowerPoint Presentation</vt:lpstr>
      <vt:lpstr>Physical Stability of Suspension</vt:lpstr>
      <vt:lpstr>Interfacial Properties of Suspended Particles</vt:lpstr>
      <vt:lpstr>Interfacial tension in suspension</vt:lpstr>
      <vt:lpstr>PowerPoint Presentation</vt:lpstr>
      <vt:lpstr>Attraction and Repulsive Forces</vt:lpstr>
      <vt:lpstr>PowerPoint Presentation</vt:lpstr>
      <vt:lpstr>PowerPoint Presentation</vt:lpstr>
      <vt:lpstr>PowerPoint Presentation</vt:lpstr>
      <vt:lpstr>Potential Energy</vt:lpstr>
      <vt:lpstr>PowerPoint Presentation</vt:lpstr>
      <vt:lpstr>Summary</vt:lpstr>
      <vt:lpstr>Settling in Suspension</vt:lpstr>
      <vt:lpstr>Problems encountered when  formulating insoluble solids into suspensions</vt:lpstr>
      <vt:lpstr>Theory of Sedimentation</vt:lpstr>
      <vt:lpstr>Effect of Brownian Movement</vt:lpstr>
      <vt:lpstr>Sedimentation of Flocculated Particles</vt:lpstr>
      <vt:lpstr>Flocculated Particles</vt:lpstr>
      <vt:lpstr>PowerPoint Presentation</vt:lpstr>
      <vt:lpstr>Flocculated </vt:lpstr>
      <vt:lpstr>Deflocculated</vt:lpstr>
      <vt:lpstr>Evaluation of Suspension</vt:lpstr>
      <vt:lpstr>Sedimentation Volume</vt:lpstr>
      <vt:lpstr>Degree of Flocculation</vt:lpstr>
      <vt:lpstr>Degree of Flocculation</vt:lpstr>
      <vt:lpstr>Formulation of Suspension</vt:lpstr>
      <vt:lpstr>Wetting of Particles</vt:lpstr>
      <vt:lpstr>Hydrophobic &amp; Hydrophilic</vt:lpstr>
      <vt:lpstr>Suspension of the drug particles</vt:lpstr>
      <vt:lpstr>Crystal Growth</vt:lpstr>
      <vt:lpstr>Crystal growth control</vt:lpstr>
      <vt:lpstr>PowerPoint Presentation</vt:lpstr>
      <vt:lpstr>Formulation of Suspension</vt:lpstr>
      <vt:lpstr>1. Structured Vehicles</vt:lpstr>
      <vt:lpstr>2. Principle of flocculation</vt:lpstr>
      <vt:lpstr>Electrolytes</vt:lpstr>
      <vt:lpstr>PowerPoint Presentation</vt:lpstr>
      <vt:lpstr>Some Considerations</vt:lpstr>
      <vt:lpstr>PowerPoint Presentation</vt:lpstr>
      <vt:lpstr>Surfactants</vt:lpstr>
      <vt:lpstr>Polymers </vt:lpstr>
      <vt:lpstr>Flocculation in Structured Vehicles</vt:lpstr>
      <vt:lpstr>Formulation Overview</vt:lpstr>
      <vt:lpstr>Formulation of Structured vehicle</vt:lpstr>
      <vt:lpstr>Rheologic Consideration</vt:lpstr>
      <vt:lpstr>Ideal Suspending Agent</vt:lpstr>
      <vt:lpstr>Suspending Agents</vt:lpstr>
      <vt:lpstr>Suspending Agents</vt:lpstr>
      <vt:lpstr>PowerPoint Presentation</vt:lpstr>
      <vt:lpstr>PowerPoint Presentation</vt:lpstr>
      <vt:lpstr>Kaolin and Morphine Mixture BP</vt:lpstr>
      <vt:lpstr>Method of preparation</vt:lpstr>
      <vt:lpstr>Label information</vt:lpstr>
      <vt:lpstr>Preservation of Suspension</vt:lpstr>
      <vt:lpstr>Physical Stability of Suspension</vt:lpstr>
      <vt:lpstr>Containers for suspensions</vt:lpstr>
      <vt:lpstr>Special labels and advice for suspensions</vt:lpstr>
      <vt:lpstr>Summary</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Suspensions</dc:title>
  <dc:creator>User</dc:creator>
  <cp:lastModifiedBy>Majed Faddah</cp:lastModifiedBy>
  <cp:revision>378</cp:revision>
  <cp:lastPrinted>2018-04-03T08:08:08Z</cp:lastPrinted>
  <dcterms:created xsi:type="dcterms:W3CDTF">2005-07-03T09:05:54Z</dcterms:created>
  <dcterms:modified xsi:type="dcterms:W3CDTF">2018-11-26T05:59:07Z</dcterms:modified>
</cp:coreProperties>
</file>