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69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5089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43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061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00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132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761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592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33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81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49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80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6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890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685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6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78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551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7EFFCD3-0ADD-48F7-9531-DD7B12E849B6}" type="datetimeFigureOut">
              <a:rPr lang="en-US" smtClean="0"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3140EE-B700-496C-A456-AD942ACD5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323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1B9C5-73B1-4DB0-A4F5-F70843A2CF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0" y="282507"/>
            <a:ext cx="9064487" cy="287151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Real-Time American Sign Language (ASL) Recognition using</a:t>
            </a:r>
            <a:br>
              <a:rPr lang="en-US" sz="4400" dirty="0"/>
            </a:br>
            <a:br>
              <a:rPr lang="en-US" sz="4000" dirty="0"/>
            </a:br>
            <a:br>
              <a:rPr lang="en-US" sz="4000" dirty="0"/>
            </a:br>
            <a:endParaRPr lang="en-US" sz="4000" dirty="0"/>
          </a:p>
        </p:txBody>
      </p:sp>
      <p:pic>
        <p:nvPicPr>
          <p:cNvPr id="1028" name="Picture 4" descr="GitHub - themechanicalcoder/American-Sign-Language-Recognition: Real time American  Sign Language Recognition">
            <a:extLst>
              <a:ext uri="{FF2B5EF4-FFF2-40B4-BE49-F238E27FC236}">
                <a16:creationId xmlns:a16="http://schemas.microsoft.com/office/drawing/2014/main" id="{67C87ED7-9373-4E84-BC1E-0C52EE312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313" y="1759416"/>
            <a:ext cx="7647833" cy="449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618F3F-3BD6-43F2-89EE-DA5B06465248}"/>
              </a:ext>
            </a:extLst>
          </p:cNvPr>
          <p:cNvSpPr txBox="1"/>
          <p:nvPr/>
        </p:nvSpPr>
        <p:spPr>
          <a:xfrm>
            <a:off x="10031895" y="3703984"/>
            <a:ext cx="2067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Berlin Sans FB Demi" panose="020E0802020502020306" pitchFamily="34" charset="0"/>
              </a:rPr>
              <a:t>Khawla</a:t>
            </a:r>
            <a:r>
              <a:rPr lang="en-US" sz="4000" dirty="0">
                <a:latin typeface="Berlin Sans FB Demi" panose="020E0802020502020306" pitchFamily="34" charset="0"/>
              </a:rPr>
              <a:t> Ashraf</a:t>
            </a:r>
          </a:p>
          <a:p>
            <a:r>
              <a:rPr lang="en-US" sz="4000" dirty="0">
                <a:latin typeface="Berlin Sans FB Demi" panose="020E0802020502020306" pitchFamily="34" charset="0"/>
              </a:rPr>
              <a:t>Dana Ahmed</a:t>
            </a:r>
          </a:p>
        </p:txBody>
      </p:sp>
    </p:spTree>
    <p:extLst>
      <p:ext uri="{BB962C8B-B14F-4D97-AF65-F5344CB8AC3E}">
        <p14:creationId xmlns:p14="http://schemas.microsoft.com/office/powerpoint/2010/main" val="582191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8ACCD-DC1C-4A62-9282-35B634B5B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output of code</a:t>
            </a:r>
          </a:p>
        </p:txBody>
      </p:sp>
      <p:pic>
        <p:nvPicPr>
          <p:cNvPr id="2050" name="Picture 2" descr="Transfer learning with YOLOV8 for real-time recognition system of American  Sign Language Alphabet - ScienceDirect">
            <a:extLst>
              <a:ext uri="{FF2B5EF4-FFF2-40B4-BE49-F238E27FC236}">
                <a16:creationId xmlns:a16="http://schemas.microsoft.com/office/drawing/2014/main" id="{5ED37110-2109-409B-A0A4-D43D1C6637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513" y="1571417"/>
            <a:ext cx="8772939" cy="492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59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A4E19-ABDB-41AA-9185-49BB2B003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Challenges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DE9E0-7BF3-4F1F-9F1A-B788616124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Ensuring lighting and background consistency</a:t>
            </a:r>
          </a:p>
          <a:p>
            <a:r>
              <a:rPr lang="en-US" dirty="0"/>
              <a:t>Preventing repeated character predictions</a:t>
            </a:r>
          </a:p>
          <a:p>
            <a:r>
              <a:rPr lang="en-US" dirty="0"/>
              <a:t>Handling gesture overlaps and occlusions</a:t>
            </a:r>
          </a:p>
          <a:p>
            <a:r>
              <a:rPr lang="en-US" dirty="0"/>
              <a:t>Generalizing across different hand sizes/skin tones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25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69906-959E-476D-B07A-73D623576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Results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7ACCF-4EA8-4303-BC78-0CC1F1E7D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Achieved over 95% validation accuracy on training set</a:t>
            </a:r>
          </a:p>
          <a:p>
            <a:r>
              <a:rPr lang="en-US" dirty="0"/>
              <a:t>High real-time performance with consistent predictions</a:t>
            </a:r>
          </a:p>
          <a:p>
            <a:r>
              <a:rPr lang="en-US" dirty="0"/>
              <a:t>Successfully forms complete words with multiple gestures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37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CB73F-0F2F-4192-B550-20635C3D7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Future Work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53F22-366A-4955-B477-B617027FA6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Extend to dynamic ASL gestures (e.g., movement-based letters like J, Z)</a:t>
            </a:r>
          </a:p>
          <a:p>
            <a:r>
              <a:rPr lang="en-US" dirty="0"/>
              <a:t>Integrate speech synthesis</a:t>
            </a:r>
          </a:p>
          <a:p>
            <a:r>
              <a:rPr lang="en-US" dirty="0"/>
              <a:t>Deploy to mobile devices</a:t>
            </a:r>
          </a:p>
          <a:p>
            <a:r>
              <a:rPr lang="en-US" dirty="0"/>
              <a:t>Enhance noise/background filtering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676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270C7-987B-4A27-B090-4B7C3F30C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FE787-DDE5-4BBC-B98D-A4D9AFF239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Developed a powerful ASL recognition system using MobileNetV2</a:t>
            </a:r>
          </a:p>
          <a:p>
            <a:r>
              <a:rPr lang="en-US" dirty="0"/>
              <a:t>Real-time word generation using webcam</a:t>
            </a:r>
          </a:p>
          <a:p>
            <a:r>
              <a:rPr lang="en-US" dirty="0"/>
              <a:t>High accuracy and performance</a:t>
            </a:r>
          </a:p>
          <a:p>
            <a:r>
              <a:rPr lang="en-US" dirty="0"/>
              <a:t>Potential applications in education, accessibility, and communication tech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82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9D104-E99A-4595-86F1-5C43680FC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 Introduction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D985C-A648-415D-A262-E15AD39FA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American Sign Language (ASL) is used by millions to communicate.</a:t>
            </a:r>
          </a:p>
          <a:p>
            <a:r>
              <a:rPr lang="en-US" dirty="0"/>
              <a:t>Our goal is to create an AI system that can recognize ASL hand gestures in real-time using a webcam.</a:t>
            </a:r>
          </a:p>
          <a:p>
            <a:r>
              <a:rPr lang="en-US" dirty="0"/>
              <a:t>This can benefit the hearing-impaired community and improve accessibility in communication.</a:t>
            </a:r>
          </a:p>
          <a:p>
            <a:r>
              <a:rPr lang="en-US" dirty="0"/>
              <a:t>Uses Convolutional Neural Networks (CNN) with MobileNetV2 for high accuracy.</a:t>
            </a:r>
          </a:p>
          <a:p>
            <a:r>
              <a:rPr lang="en-US" dirty="0"/>
              <a:t>Real-time prediction via webcam.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416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CA31A-0EE0-42A8-BBD1-4D385DFD0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Objectives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0E589-17B0-4AEA-A024-F87CCC011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Train a robust deep learning model using a full ASL dataset (29 classes).</a:t>
            </a:r>
          </a:p>
          <a:p>
            <a:r>
              <a:rPr lang="en-US" dirty="0"/>
              <a:t>Use MobileNetV2 for better accuracy and efficiency.</a:t>
            </a:r>
          </a:p>
          <a:p>
            <a:r>
              <a:rPr lang="en-US" dirty="0"/>
              <a:t>Implement real-time prediction with webcam feed.</a:t>
            </a:r>
          </a:p>
          <a:p>
            <a:r>
              <a:rPr lang="en-US" dirty="0"/>
              <a:t>Improve model accuracy with advanced architecture (MobileNetV2).</a:t>
            </a:r>
          </a:p>
          <a:p>
            <a:r>
              <a:rPr lang="en-US" dirty="0"/>
              <a:t>Build word-level predictions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05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1570F-D626-413B-9295-F9BC6EF9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Dataset Description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058FF-AF6A-4EF2-8168-517305524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Source: Kaggle ASL Alphabet dataset</a:t>
            </a:r>
          </a:p>
          <a:p>
            <a:r>
              <a:rPr lang="en-US" dirty="0"/>
              <a:t>Contains 87,000+ images (3000 per letter) across 29 classes (A-Z, SPACE, NOTHING, DELETE)</a:t>
            </a:r>
          </a:p>
          <a:p>
            <a:r>
              <a:rPr lang="en-US" dirty="0"/>
              <a:t>Each image is 200x200 pixels, RGB</a:t>
            </a:r>
          </a:p>
          <a:p>
            <a:r>
              <a:rPr lang="en-US" dirty="0"/>
              <a:t>Highly diverse dataset to ensure generalization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904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B81FC-A38B-4456-902D-5374F2E78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Preprocessing &amp; Augmentation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0C2D3-6B64-4088-B4DD-0579D31EEF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Rescale image pixels from [0, 255] to [0, 1]</a:t>
            </a:r>
          </a:p>
          <a:p>
            <a:r>
              <a:rPr lang="en-US" dirty="0"/>
              <a:t>Resize all images to 128x128 for MobileNetV2 compatibility</a:t>
            </a:r>
          </a:p>
          <a:p>
            <a:r>
              <a:rPr lang="en-US" dirty="0"/>
              <a:t>Apply data augmentation:</a:t>
            </a:r>
          </a:p>
          <a:p>
            <a:pPr lvl="1"/>
            <a:r>
              <a:rPr lang="en-US" dirty="0"/>
              <a:t>Rotation (up to 10 degrees)</a:t>
            </a:r>
          </a:p>
          <a:p>
            <a:pPr lvl="1"/>
            <a:r>
              <a:rPr lang="en-US" dirty="0"/>
              <a:t>Width and height shifts (up to 10%)</a:t>
            </a:r>
          </a:p>
          <a:p>
            <a:pPr lvl="1"/>
            <a:r>
              <a:rPr lang="en-US" dirty="0"/>
              <a:t>Zoom (up to 10%)</a:t>
            </a:r>
          </a:p>
          <a:p>
            <a:r>
              <a:rPr lang="en-US" dirty="0"/>
              <a:t>Horizontal flip is avoided due to ASL directionality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87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1541F-3F01-4AD0-8729-B1BD74151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Model Architecture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9CD0A-9B10-4850-B8A7-9F81BC457F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Transfer learning using MobileNetV2 (pre-trained on ImageNet)</a:t>
            </a:r>
          </a:p>
          <a:p>
            <a:r>
              <a:rPr lang="en-US" dirty="0"/>
              <a:t>Add GlobalAveragePooling2D</a:t>
            </a:r>
          </a:p>
          <a:p>
            <a:r>
              <a:rPr lang="en-US" dirty="0"/>
              <a:t>Add Dense(128, </a:t>
            </a:r>
            <a:r>
              <a:rPr lang="en-US" dirty="0" err="1"/>
              <a:t>relu</a:t>
            </a:r>
            <a:r>
              <a:rPr lang="en-US" dirty="0"/>
              <a:t>) with Dropout layers</a:t>
            </a:r>
          </a:p>
          <a:p>
            <a:r>
              <a:rPr lang="en-US" dirty="0"/>
              <a:t>Output layer: Dense(29, </a:t>
            </a:r>
            <a:r>
              <a:rPr lang="en-US" dirty="0" err="1"/>
              <a:t>softmax</a:t>
            </a:r>
            <a:r>
              <a:rPr lang="en-US" dirty="0"/>
              <a:t>) for 29 classes</a:t>
            </a:r>
          </a:p>
          <a:p>
            <a:r>
              <a:rPr lang="en-US" dirty="0"/>
              <a:t>Compiled using Adam optimizer and categorical </a:t>
            </a:r>
            <a:r>
              <a:rPr lang="en-US" dirty="0" err="1"/>
              <a:t>crossentropy</a:t>
            </a:r>
            <a:r>
              <a:rPr lang="en-US" dirty="0"/>
              <a:t> loss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613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06A02-DB11-4F54-82D6-E3EB59AAB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Training Details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C10064-164B-46AD-AD95-AC2B3D591D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Image size: 128x128</a:t>
            </a:r>
          </a:p>
          <a:p>
            <a:r>
              <a:rPr lang="en-US" dirty="0"/>
              <a:t>Batch size: 32</a:t>
            </a:r>
          </a:p>
          <a:p>
            <a:r>
              <a:rPr lang="en-US" dirty="0"/>
              <a:t>Epochs: 15</a:t>
            </a:r>
          </a:p>
          <a:p>
            <a:r>
              <a:rPr lang="en-US" dirty="0"/>
              <a:t>Training/Validation Split: 80/20</a:t>
            </a:r>
          </a:p>
          <a:p>
            <a:r>
              <a:rPr lang="en-US" dirty="0"/>
              <a:t>Saved trained model as "my_cnn_model.h5"</a:t>
            </a:r>
          </a:p>
          <a:p>
            <a:r>
              <a:rPr lang="en-US" dirty="0"/>
              <a:t>Class labels saved to "classes.txt"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184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F7220-C0E4-498E-A514-C5B85ACA5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Real-Time Recognition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F6CFB-1A03-4E5C-9A41-9FB6B5FA5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Webcam captures frames in real-time</a:t>
            </a:r>
          </a:p>
          <a:p>
            <a:r>
              <a:rPr lang="en-US" dirty="0"/>
              <a:t>Region of Interest (ROI) defined for hand detection</a:t>
            </a:r>
          </a:p>
          <a:p>
            <a:r>
              <a:rPr lang="en-US" dirty="0"/>
              <a:t>Frames resized and normalized before prediction</a:t>
            </a:r>
          </a:p>
          <a:p>
            <a:r>
              <a:rPr lang="en-US" dirty="0"/>
              <a:t>Aggregates predictions to build full words</a:t>
            </a:r>
          </a:p>
          <a:p>
            <a:r>
              <a:rPr lang="en-US" dirty="0"/>
              <a:t>Handles SPACE, DELETE, and NOTHING gestures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95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D4368-F353-427D-B8AD-7896AE4F9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3737D-1FE2-4F66-9788-FBEAB8BBC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1. Load ASL image data and labels.</a:t>
            </a:r>
          </a:p>
          <a:p>
            <a:r>
              <a:rPr lang="en-US" sz="3200" dirty="0"/>
              <a:t>2. Train CNN with MobileNetV2 backbone.</a:t>
            </a:r>
          </a:p>
          <a:p>
            <a:r>
              <a:rPr lang="en-US" sz="3200" dirty="0"/>
              <a:t>3. Save model and class labels.</a:t>
            </a:r>
          </a:p>
          <a:p>
            <a:r>
              <a:rPr lang="en-US" sz="3200" dirty="0"/>
              <a:t>4. Real-time prediction using webcam input.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819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37</TotalTime>
  <Words>502</Words>
  <Application>Microsoft Office PowerPoint</Application>
  <PresentationFormat>Widescreen</PresentationFormat>
  <Paragraphs>72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Berlin Sans FB Demi</vt:lpstr>
      <vt:lpstr>Calibri</vt:lpstr>
      <vt:lpstr>Calibri Light</vt:lpstr>
      <vt:lpstr>Celestial</vt:lpstr>
      <vt:lpstr>Real-Time American Sign Language (ASL) Recognition using   </vt:lpstr>
      <vt:lpstr> Introduction </vt:lpstr>
      <vt:lpstr>Objectives </vt:lpstr>
      <vt:lpstr>Dataset Description </vt:lpstr>
      <vt:lpstr>Preprocessing &amp; Augmentation </vt:lpstr>
      <vt:lpstr>Model Architecture </vt:lpstr>
      <vt:lpstr>Training Details </vt:lpstr>
      <vt:lpstr>Real-Time Recognition </vt:lpstr>
      <vt:lpstr>Implementation Overview</vt:lpstr>
      <vt:lpstr>The output of code</vt:lpstr>
      <vt:lpstr>Challenges </vt:lpstr>
      <vt:lpstr>Results </vt:lpstr>
      <vt:lpstr>Future Work </vt:lpstr>
      <vt:lpstr>Conclusion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Real-Time American Sign Language (ASL) Recognition using Presented by: Khawla,Dana Institution: Computer Visison</dc:title>
  <dc:creator>خوله اشرف حسن محمد</dc:creator>
  <cp:lastModifiedBy>خوله اشرف حسن محمد</cp:lastModifiedBy>
  <cp:revision>10</cp:revision>
  <dcterms:created xsi:type="dcterms:W3CDTF">2025-06-09T20:33:11Z</dcterms:created>
  <dcterms:modified xsi:type="dcterms:W3CDTF">2025-06-15T05:32:26Z</dcterms:modified>
</cp:coreProperties>
</file>