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Montserrat" panose="00000500000000000000" pitchFamily="2" charset="0"/>
      <p:regular r:id="rId10"/>
    </p:embeddedFont>
    <p:embeddedFont>
      <p:font typeface="Montserrat Bold" panose="020B0604020202020204" charset="0"/>
      <p:regular r:id="rId11"/>
    </p:embeddedFont>
    <p:embeddedFont>
      <p:font typeface="Poppins" panose="00000500000000000000" pitchFamily="2" charset="0"/>
      <p:regular r:id="rId12"/>
    </p:embeddedFont>
    <p:embeddedFont>
      <p:font typeface="Poppins Bold" panose="020B0604020202020204" charset="0"/>
      <p:regular r:id="rId13"/>
    </p:embeddedFont>
    <p:embeddedFont>
      <p:font typeface="Poppins Ultra-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37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60112" y="-6875490"/>
            <a:ext cx="13398375" cy="12377222"/>
          </a:xfrm>
          <a:custGeom>
            <a:avLst/>
            <a:gdLst/>
            <a:ahLst/>
            <a:cxnLst/>
            <a:rect l="l" t="t" r="r" b="b"/>
            <a:pathLst>
              <a:path w="13398375" h="12377222">
                <a:moveTo>
                  <a:pt x="0" y="0"/>
                </a:moveTo>
                <a:lnTo>
                  <a:pt x="13398376" y="0"/>
                </a:lnTo>
                <a:lnTo>
                  <a:pt x="13398376" y="12377222"/>
                </a:lnTo>
                <a:lnTo>
                  <a:pt x="0" y="12377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179" r="-2118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42165" y="1626792"/>
            <a:ext cx="9224254" cy="3874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83"/>
              </a:lnSpc>
            </a:pPr>
            <a:r>
              <a:rPr lang="en-US" sz="8183" b="1" dirty="0">
                <a:solidFill>
                  <a:srgbClr val="05066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MEDICAL IMAGE CLASSIFICATION </a:t>
            </a:r>
          </a:p>
          <a:p>
            <a:pPr algn="l">
              <a:lnSpc>
                <a:spcPts val="9983"/>
              </a:lnSpc>
            </a:pPr>
            <a:r>
              <a:rPr lang="en-US" sz="8183" b="1" dirty="0">
                <a:solidFill>
                  <a:srgbClr val="05066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USING CNN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0" y="6006557"/>
            <a:ext cx="18288000" cy="6906869"/>
          </a:xfrm>
          <a:custGeom>
            <a:avLst/>
            <a:gdLst/>
            <a:ahLst/>
            <a:cxnLst/>
            <a:rect l="l" t="t" r="r" b="b"/>
            <a:pathLst>
              <a:path w="18288000" h="6906869">
                <a:moveTo>
                  <a:pt x="18288000" y="0"/>
                </a:moveTo>
                <a:lnTo>
                  <a:pt x="0" y="0"/>
                </a:lnTo>
                <a:lnTo>
                  <a:pt x="0" y="6906869"/>
                </a:lnTo>
                <a:lnTo>
                  <a:pt x="18288000" y="6906869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712512" y="-6723090"/>
            <a:ext cx="13398375" cy="12377222"/>
          </a:xfrm>
          <a:custGeom>
            <a:avLst/>
            <a:gdLst/>
            <a:ahLst/>
            <a:cxnLst/>
            <a:rect l="l" t="t" r="r" b="b"/>
            <a:pathLst>
              <a:path w="13398375" h="12377222">
                <a:moveTo>
                  <a:pt x="0" y="0"/>
                </a:moveTo>
                <a:lnTo>
                  <a:pt x="13398376" y="0"/>
                </a:lnTo>
                <a:lnTo>
                  <a:pt x="13398376" y="12377222"/>
                </a:lnTo>
                <a:lnTo>
                  <a:pt x="0" y="12377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179" r="-2118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471093" y="534271"/>
            <a:ext cx="7726011" cy="9752729"/>
          </a:xfrm>
          <a:custGeom>
            <a:avLst/>
            <a:gdLst/>
            <a:ahLst/>
            <a:cxnLst/>
            <a:rect l="l" t="t" r="r" b="b"/>
            <a:pathLst>
              <a:path w="7726011" h="9752729">
                <a:moveTo>
                  <a:pt x="0" y="0"/>
                </a:moveTo>
                <a:lnTo>
                  <a:pt x="7726011" y="0"/>
                </a:lnTo>
                <a:lnTo>
                  <a:pt x="7726011" y="9752729"/>
                </a:lnTo>
                <a:lnTo>
                  <a:pt x="0" y="9752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35272" y="-889902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0" y="0"/>
                </a:moveTo>
                <a:lnTo>
                  <a:pt x="4991149" y="0"/>
                </a:lnTo>
                <a:lnTo>
                  <a:pt x="4991149" y="7541572"/>
                </a:lnTo>
                <a:lnTo>
                  <a:pt x="0" y="7541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906383" y="1028700"/>
            <a:ext cx="5352917" cy="4447381"/>
          </a:xfrm>
          <a:custGeom>
            <a:avLst/>
            <a:gdLst/>
            <a:ahLst/>
            <a:cxnLst/>
            <a:rect l="l" t="t" r="r" b="b"/>
            <a:pathLst>
              <a:path w="5352917" h="4447381">
                <a:moveTo>
                  <a:pt x="0" y="0"/>
                </a:moveTo>
                <a:lnTo>
                  <a:pt x="5352917" y="0"/>
                </a:lnTo>
                <a:lnTo>
                  <a:pt x="5352917" y="4447381"/>
                </a:lnTo>
                <a:lnTo>
                  <a:pt x="0" y="44473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0" y="4124541"/>
            <a:ext cx="2811895" cy="2638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14639" b="1" dirty="0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6890124"/>
            <a:ext cx="2811895" cy="121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 b="1" dirty="0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Dataset download and preparation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66250" y="4124541"/>
            <a:ext cx="2811895" cy="2638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14639" b="1" dirty="0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332105" y="4124541"/>
            <a:ext cx="2811895" cy="2638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14639" b="1" dirty="0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96425" y="4124541"/>
            <a:ext cx="2811895" cy="2638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14639" b="1" dirty="0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41750" y="412871"/>
            <a:ext cx="8550780" cy="1060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38"/>
              </a:lnSpc>
              <a:spcBef>
                <a:spcPct val="0"/>
              </a:spcBef>
            </a:pPr>
            <a:r>
              <a:rPr lang="en-US" sz="5884" b="1">
                <a:solidFill>
                  <a:srgbClr val="05066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PROJECT OVERVIEW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25816" y="7094912"/>
            <a:ext cx="2811895" cy="80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 b="1" dirty="0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CNN model development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80635" y="7057864"/>
            <a:ext cx="2811895" cy="80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 b="1" dirty="0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Model training and evaluation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558254" y="7057864"/>
            <a:ext cx="2811895" cy="80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 b="1" dirty="0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Final predictions and insights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41750" y="1868744"/>
            <a:ext cx="8550780" cy="2222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9566" lvl="1" indent="-274783" algn="l">
              <a:lnSpc>
                <a:spcPts val="3563"/>
              </a:lnSpc>
              <a:spcBef>
                <a:spcPct val="0"/>
              </a:spcBef>
              <a:buFont typeface="Arial"/>
              <a:buChar char="•"/>
            </a:pPr>
            <a:r>
              <a:rPr lang="en-US" sz="25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Goal: Build a deep learning model to classify medical images.</a:t>
            </a:r>
          </a:p>
          <a:p>
            <a:pPr marL="549566" lvl="1" indent="-274783" algn="l">
              <a:lnSpc>
                <a:spcPts val="3563"/>
              </a:lnSpc>
              <a:spcBef>
                <a:spcPct val="0"/>
              </a:spcBef>
              <a:buFont typeface="Arial"/>
              <a:buChar char="•"/>
            </a:pPr>
            <a:r>
              <a:rPr lang="en-US" sz="25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Dataset: MedNIST – includes multiple categories like Abdomen, Brain, Chest, etc.</a:t>
            </a:r>
          </a:p>
          <a:p>
            <a:pPr algn="l">
              <a:lnSpc>
                <a:spcPts val="3563"/>
              </a:lnSpc>
              <a:spcBef>
                <a:spcPct val="0"/>
              </a:spcBef>
            </a:pPr>
            <a:endParaRPr lang="en-US" sz="2545">
              <a:solidFill>
                <a:srgbClr val="1F2B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159083" y="4013622"/>
            <a:ext cx="2811895" cy="2638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14639" b="1" dirty="0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66250" y="6890124"/>
            <a:ext cx="2811895" cy="121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 b="1" dirty="0">
                <a:solidFill>
                  <a:srgbClr val="1F2B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Data visualization and preprocessing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634062">
            <a:off x="21644529" y="-5615746"/>
            <a:ext cx="10793046" cy="15539726"/>
          </a:xfrm>
          <a:custGeom>
            <a:avLst/>
            <a:gdLst/>
            <a:ahLst/>
            <a:cxnLst/>
            <a:rect l="l" t="t" r="r" b="b"/>
            <a:pathLst>
              <a:path w="10793046" h="15539726">
                <a:moveTo>
                  <a:pt x="0" y="0"/>
                </a:moveTo>
                <a:lnTo>
                  <a:pt x="10793046" y="0"/>
                </a:lnTo>
                <a:lnTo>
                  <a:pt x="10793046" y="15539726"/>
                </a:lnTo>
                <a:lnTo>
                  <a:pt x="0" y="155397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574011">
            <a:off x="-797154" y="7044140"/>
            <a:ext cx="5318158" cy="7256156"/>
          </a:xfrm>
          <a:custGeom>
            <a:avLst/>
            <a:gdLst/>
            <a:ahLst/>
            <a:cxnLst/>
            <a:rect l="l" t="t" r="r" b="b"/>
            <a:pathLst>
              <a:path w="5318158" h="7256156">
                <a:moveTo>
                  <a:pt x="0" y="0"/>
                </a:moveTo>
                <a:lnTo>
                  <a:pt x="5318158" y="0"/>
                </a:lnTo>
                <a:lnTo>
                  <a:pt x="5318158" y="7256156"/>
                </a:lnTo>
                <a:lnTo>
                  <a:pt x="0" y="7256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605978" y="733425"/>
            <a:ext cx="12708817" cy="3644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228"/>
              </a:lnSpc>
              <a:spcBef>
                <a:spcPct val="0"/>
              </a:spcBef>
            </a:pPr>
            <a:r>
              <a:rPr lang="en-US" sz="10162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DATASET DESCRIPTION</a:t>
            </a:r>
          </a:p>
        </p:txBody>
      </p:sp>
      <p:sp>
        <p:nvSpPr>
          <p:cNvPr id="5" name="Freeform 5"/>
          <p:cNvSpPr/>
          <p:nvPr/>
        </p:nvSpPr>
        <p:spPr>
          <a:xfrm>
            <a:off x="6205516" y="-2647963"/>
            <a:ext cx="16218559" cy="6663125"/>
          </a:xfrm>
          <a:custGeom>
            <a:avLst/>
            <a:gdLst/>
            <a:ahLst/>
            <a:cxnLst/>
            <a:rect l="l" t="t" r="r" b="b"/>
            <a:pathLst>
              <a:path w="16218559" h="6663125">
                <a:moveTo>
                  <a:pt x="0" y="0"/>
                </a:moveTo>
                <a:lnTo>
                  <a:pt x="16218559" y="0"/>
                </a:lnTo>
                <a:lnTo>
                  <a:pt x="16218559" y="6663124"/>
                </a:lnTo>
                <a:lnTo>
                  <a:pt x="0" y="66631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896541" y="1931543"/>
            <a:ext cx="5498560" cy="12602029"/>
          </a:xfrm>
          <a:custGeom>
            <a:avLst/>
            <a:gdLst/>
            <a:ahLst/>
            <a:cxnLst/>
            <a:rect l="l" t="t" r="r" b="b"/>
            <a:pathLst>
              <a:path w="5498560" h="12602029">
                <a:moveTo>
                  <a:pt x="0" y="0"/>
                </a:moveTo>
                <a:lnTo>
                  <a:pt x="5498560" y="0"/>
                </a:lnTo>
                <a:lnTo>
                  <a:pt x="5498560" y="12602029"/>
                </a:lnTo>
                <a:lnTo>
                  <a:pt x="0" y="126020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574011">
            <a:off x="5469149" y="-6276041"/>
            <a:ext cx="5318158" cy="7256156"/>
          </a:xfrm>
          <a:custGeom>
            <a:avLst/>
            <a:gdLst/>
            <a:ahLst/>
            <a:cxnLst/>
            <a:rect l="l" t="t" r="r" b="b"/>
            <a:pathLst>
              <a:path w="5318158" h="7256156">
                <a:moveTo>
                  <a:pt x="0" y="0"/>
                </a:moveTo>
                <a:lnTo>
                  <a:pt x="5318158" y="0"/>
                </a:lnTo>
                <a:lnTo>
                  <a:pt x="5318158" y="7256156"/>
                </a:lnTo>
                <a:lnTo>
                  <a:pt x="0" y="7256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776807" y="4330359"/>
            <a:ext cx="9119734" cy="331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1186" lvl="1" indent="-290593" algn="l">
              <a:lnSpc>
                <a:spcPts val="3768"/>
              </a:lnSpc>
              <a:spcBef>
                <a:spcPct val="0"/>
              </a:spcBef>
              <a:buFont typeface="Arial"/>
              <a:buChar char="•"/>
            </a:pPr>
            <a:r>
              <a:rPr lang="en-US" sz="2691" dirty="0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Medical images organized by class in separate folders.</a:t>
            </a:r>
          </a:p>
          <a:p>
            <a:pPr marL="581186" lvl="1" indent="-290593" algn="l">
              <a:lnSpc>
                <a:spcPts val="3768"/>
              </a:lnSpc>
              <a:spcBef>
                <a:spcPct val="0"/>
              </a:spcBef>
              <a:buFont typeface="Arial"/>
              <a:buChar char="•"/>
            </a:pPr>
            <a:r>
              <a:rPr lang="en-US" sz="2691" dirty="0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Manual allocation of 2,000 images per class for testing.</a:t>
            </a:r>
          </a:p>
          <a:p>
            <a:pPr marL="581186" lvl="1" indent="-290593" algn="l">
              <a:lnSpc>
                <a:spcPts val="3768"/>
              </a:lnSpc>
              <a:spcBef>
                <a:spcPct val="0"/>
              </a:spcBef>
              <a:buFont typeface="Arial"/>
              <a:buChar char="•"/>
            </a:pPr>
            <a:r>
              <a:rPr lang="en-US" sz="2691" dirty="0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Training data remains after splitting.</a:t>
            </a:r>
          </a:p>
          <a:p>
            <a:pPr marL="581186" lvl="1" indent="-290593" algn="l">
              <a:lnSpc>
                <a:spcPts val="3768"/>
              </a:lnSpc>
              <a:spcBef>
                <a:spcPct val="0"/>
              </a:spcBef>
              <a:buFont typeface="Arial"/>
              <a:buChar char="•"/>
            </a:pPr>
            <a:r>
              <a:rPr lang="en-US" sz="2691" dirty="0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Number of categories identified and displayed.</a:t>
            </a:r>
          </a:p>
          <a:p>
            <a:pPr algn="l">
              <a:lnSpc>
                <a:spcPts val="3768"/>
              </a:lnSpc>
              <a:spcBef>
                <a:spcPct val="0"/>
              </a:spcBef>
            </a:pPr>
            <a:endParaRPr lang="en-US" sz="2691" dirty="0">
              <a:solidFill>
                <a:srgbClr val="1F2B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30093" y="5625717"/>
            <a:ext cx="22473900" cy="7069063"/>
          </a:xfrm>
          <a:custGeom>
            <a:avLst/>
            <a:gdLst/>
            <a:ahLst/>
            <a:cxnLst/>
            <a:rect l="l" t="t" r="r" b="b"/>
            <a:pathLst>
              <a:path w="22473900" h="7069063">
                <a:moveTo>
                  <a:pt x="0" y="0"/>
                </a:moveTo>
                <a:lnTo>
                  <a:pt x="22473899" y="0"/>
                </a:lnTo>
                <a:lnTo>
                  <a:pt x="22473899" y="7069063"/>
                </a:lnTo>
                <a:lnTo>
                  <a:pt x="0" y="7069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490369" y="1815064"/>
            <a:ext cx="7431423" cy="6124315"/>
          </a:xfrm>
          <a:custGeom>
            <a:avLst/>
            <a:gdLst/>
            <a:ahLst/>
            <a:cxnLst/>
            <a:rect l="l" t="t" r="r" b="b"/>
            <a:pathLst>
              <a:path w="7431423" h="6124315">
                <a:moveTo>
                  <a:pt x="0" y="0"/>
                </a:moveTo>
                <a:lnTo>
                  <a:pt x="7431424" y="0"/>
                </a:lnTo>
                <a:lnTo>
                  <a:pt x="7431424" y="6124315"/>
                </a:lnTo>
                <a:lnTo>
                  <a:pt x="0" y="6124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834756" y="374237"/>
            <a:ext cx="11235803" cy="2703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99"/>
              </a:lnSpc>
              <a:spcBef>
                <a:spcPct val="0"/>
              </a:spcBef>
            </a:pPr>
            <a:r>
              <a:rPr lang="en-US" sz="7570" b="1" dirty="0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 IMAGE PREPROCESSING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34756" y="3302791"/>
            <a:ext cx="7799612" cy="4636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4610" lvl="1" indent="-317305" algn="l">
              <a:lnSpc>
                <a:spcPts val="4115"/>
              </a:lnSpc>
              <a:spcBef>
                <a:spcPct val="0"/>
              </a:spcBef>
              <a:buFont typeface="Arial"/>
              <a:buChar char="•"/>
            </a:pPr>
            <a:r>
              <a:rPr lang="en-US" sz="2939" dirty="0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All images scaled to the same size (64x64 pixels).</a:t>
            </a:r>
          </a:p>
          <a:p>
            <a:pPr marL="634610" lvl="1" indent="-317305" algn="l">
              <a:lnSpc>
                <a:spcPts val="4115"/>
              </a:lnSpc>
              <a:spcBef>
                <a:spcPct val="0"/>
              </a:spcBef>
              <a:buFont typeface="Arial"/>
              <a:buChar char="•"/>
            </a:pPr>
            <a:r>
              <a:rPr lang="en-US" sz="2939" dirty="0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Grayscale format used to simplify the model input.</a:t>
            </a:r>
          </a:p>
          <a:p>
            <a:pPr marL="634610" lvl="1" indent="-317305" algn="l">
              <a:lnSpc>
                <a:spcPts val="4115"/>
              </a:lnSpc>
              <a:spcBef>
                <a:spcPct val="0"/>
              </a:spcBef>
              <a:buFont typeface="Arial"/>
              <a:buChar char="•"/>
            </a:pPr>
            <a:r>
              <a:rPr lang="en-US" sz="2939" dirty="0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Pixel values normalized to enhance training performance.</a:t>
            </a:r>
          </a:p>
          <a:p>
            <a:pPr marL="634610" lvl="1" indent="-317305" algn="l">
              <a:lnSpc>
                <a:spcPts val="4115"/>
              </a:lnSpc>
              <a:spcBef>
                <a:spcPct val="0"/>
              </a:spcBef>
              <a:buFont typeface="Arial"/>
              <a:buChar char="•"/>
            </a:pPr>
            <a:r>
              <a:rPr lang="en-US" sz="2939" dirty="0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Data loaded and structured using image generators.</a:t>
            </a:r>
          </a:p>
          <a:p>
            <a:pPr algn="l">
              <a:lnSpc>
                <a:spcPts val="4115"/>
              </a:lnSpc>
              <a:spcBef>
                <a:spcPct val="0"/>
              </a:spcBef>
            </a:pPr>
            <a:endParaRPr lang="en-US" sz="2939" dirty="0">
              <a:solidFill>
                <a:srgbClr val="1F2B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02716" y="623148"/>
            <a:ext cx="6985284" cy="9663852"/>
          </a:xfrm>
          <a:custGeom>
            <a:avLst/>
            <a:gdLst/>
            <a:ahLst/>
            <a:cxnLst/>
            <a:rect l="l" t="t" r="r" b="b"/>
            <a:pathLst>
              <a:path w="6985284" h="9663852">
                <a:moveTo>
                  <a:pt x="0" y="0"/>
                </a:moveTo>
                <a:lnTo>
                  <a:pt x="6985284" y="0"/>
                </a:lnTo>
                <a:lnTo>
                  <a:pt x="6985284" y="9663852"/>
                </a:lnTo>
                <a:lnTo>
                  <a:pt x="0" y="96638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893402" y="1028700"/>
            <a:ext cx="7956059" cy="1868396"/>
            <a:chOff x="0" y="0"/>
            <a:chExt cx="1268996" cy="2980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68996" cy="298010"/>
            </a:xfrm>
            <a:custGeom>
              <a:avLst/>
              <a:gdLst/>
              <a:ahLst/>
              <a:cxnLst/>
              <a:rect l="l" t="t" r="r" b="b"/>
              <a:pathLst>
                <a:path w="1268996" h="298010">
                  <a:moveTo>
                    <a:pt x="97308" y="0"/>
                  </a:moveTo>
                  <a:lnTo>
                    <a:pt x="1171687" y="0"/>
                  </a:lnTo>
                  <a:cubicBezTo>
                    <a:pt x="1197495" y="0"/>
                    <a:pt x="1222246" y="10252"/>
                    <a:pt x="1240495" y="28501"/>
                  </a:cubicBezTo>
                  <a:cubicBezTo>
                    <a:pt x="1258744" y="46750"/>
                    <a:pt x="1268996" y="71501"/>
                    <a:pt x="1268996" y="97308"/>
                  </a:cubicBezTo>
                  <a:lnTo>
                    <a:pt x="1268996" y="200702"/>
                  </a:lnTo>
                  <a:cubicBezTo>
                    <a:pt x="1268996" y="254444"/>
                    <a:pt x="1225429" y="298010"/>
                    <a:pt x="1171687" y="298010"/>
                  </a:cubicBezTo>
                  <a:lnTo>
                    <a:pt x="97308" y="298010"/>
                  </a:lnTo>
                  <a:cubicBezTo>
                    <a:pt x="43566" y="298010"/>
                    <a:pt x="0" y="254444"/>
                    <a:pt x="0" y="200702"/>
                  </a:cubicBezTo>
                  <a:lnTo>
                    <a:pt x="0" y="97308"/>
                  </a:lnTo>
                  <a:cubicBezTo>
                    <a:pt x="0" y="43566"/>
                    <a:pt x="43566" y="0"/>
                    <a:pt x="9730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09550"/>
              <a:ext cx="1268996" cy="507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021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921239" y="84775"/>
            <a:ext cx="10457818" cy="1159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70"/>
              </a:lnSpc>
              <a:spcBef>
                <a:spcPct val="0"/>
              </a:spcBef>
            </a:pPr>
            <a:r>
              <a:rPr lang="en-US" sz="6478" b="1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CNN MODEL DESIGN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69071" y="3458357"/>
            <a:ext cx="6233645" cy="144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3"/>
              </a:lnSpc>
              <a:spcBef>
                <a:spcPct val="0"/>
              </a:spcBef>
            </a:pPr>
            <a:r>
              <a:rPr lang="en-US" sz="27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Layers include convolution, pooling, flattening, and dense layers.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21122" y="1072736"/>
            <a:ext cx="1421591" cy="1608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75"/>
              </a:lnSpc>
              <a:spcBef>
                <a:spcPct val="0"/>
              </a:spcBef>
            </a:pPr>
            <a:r>
              <a:rPr lang="en-US" sz="9625" b="1" dirty="0">
                <a:solidFill>
                  <a:srgbClr val="33709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01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3324142" y="3275104"/>
            <a:ext cx="7956059" cy="1868396"/>
            <a:chOff x="0" y="0"/>
            <a:chExt cx="1268996" cy="2980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68996" cy="298010"/>
            </a:xfrm>
            <a:custGeom>
              <a:avLst/>
              <a:gdLst/>
              <a:ahLst/>
              <a:cxnLst/>
              <a:rect l="l" t="t" r="r" b="b"/>
              <a:pathLst>
                <a:path w="1268996" h="298010">
                  <a:moveTo>
                    <a:pt x="97308" y="0"/>
                  </a:moveTo>
                  <a:lnTo>
                    <a:pt x="1171687" y="0"/>
                  </a:lnTo>
                  <a:cubicBezTo>
                    <a:pt x="1197495" y="0"/>
                    <a:pt x="1222246" y="10252"/>
                    <a:pt x="1240495" y="28501"/>
                  </a:cubicBezTo>
                  <a:cubicBezTo>
                    <a:pt x="1258744" y="46750"/>
                    <a:pt x="1268996" y="71501"/>
                    <a:pt x="1268996" y="97308"/>
                  </a:cubicBezTo>
                  <a:lnTo>
                    <a:pt x="1268996" y="200702"/>
                  </a:lnTo>
                  <a:cubicBezTo>
                    <a:pt x="1268996" y="254444"/>
                    <a:pt x="1225429" y="298010"/>
                    <a:pt x="1171687" y="298010"/>
                  </a:cubicBezTo>
                  <a:lnTo>
                    <a:pt x="97308" y="298010"/>
                  </a:lnTo>
                  <a:cubicBezTo>
                    <a:pt x="43566" y="298010"/>
                    <a:pt x="0" y="254444"/>
                    <a:pt x="0" y="200702"/>
                  </a:cubicBezTo>
                  <a:lnTo>
                    <a:pt x="0" y="97308"/>
                  </a:lnTo>
                  <a:cubicBezTo>
                    <a:pt x="0" y="43566"/>
                    <a:pt x="43566" y="0"/>
                    <a:pt x="9730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09550"/>
              <a:ext cx="1268996" cy="507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021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117455" y="8200036"/>
            <a:ext cx="6881112" cy="95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3"/>
              </a:lnSpc>
              <a:spcBef>
                <a:spcPct val="0"/>
              </a:spcBef>
            </a:pPr>
            <a:r>
              <a:rPr lang="en-US" sz="27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Model designed to learn complex image features.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76576" y="3345896"/>
            <a:ext cx="2088755" cy="1608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75"/>
              </a:lnSpc>
              <a:spcBef>
                <a:spcPct val="0"/>
              </a:spcBef>
            </a:pPr>
            <a:r>
              <a:rPr lang="en-US" sz="9625" b="1" dirty="0">
                <a:solidFill>
                  <a:srgbClr val="33709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02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-5579484" y="7773896"/>
            <a:ext cx="7956059" cy="1868396"/>
            <a:chOff x="0" y="0"/>
            <a:chExt cx="1268996" cy="29801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68996" cy="298010"/>
            </a:xfrm>
            <a:custGeom>
              <a:avLst/>
              <a:gdLst/>
              <a:ahLst/>
              <a:cxnLst/>
              <a:rect l="l" t="t" r="r" b="b"/>
              <a:pathLst>
                <a:path w="1268996" h="298010">
                  <a:moveTo>
                    <a:pt x="97308" y="0"/>
                  </a:moveTo>
                  <a:lnTo>
                    <a:pt x="1171687" y="0"/>
                  </a:lnTo>
                  <a:cubicBezTo>
                    <a:pt x="1197495" y="0"/>
                    <a:pt x="1222246" y="10252"/>
                    <a:pt x="1240495" y="28501"/>
                  </a:cubicBezTo>
                  <a:cubicBezTo>
                    <a:pt x="1258744" y="46750"/>
                    <a:pt x="1268996" y="71501"/>
                    <a:pt x="1268996" y="97308"/>
                  </a:cubicBezTo>
                  <a:lnTo>
                    <a:pt x="1268996" y="200702"/>
                  </a:lnTo>
                  <a:cubicBezTo>
                    <a:pt x="1268996" y="254444"/>
                    <a:pt x="1225429" y="298010"/>
                    <a:pt x="1171687" y="298010"/>
                  </a:cubicBezTo>
                  <a:lnTo>
                    <a:pt x="97308" y="298010"/>
                  </a:lnTo>
                  <a:cubicBezTo>
                    <a:pt x="43566" y="298010"/>
                    <a:pt x="0" y="254444"/>
                    <a:pt x="0" y="200702"/>
                  </a:cubicBezTo>
                  <a:lnTo>
                    <a:pt x="0" y="97308"/>
                  </a:lnTo>
                  <a:cubicBezTo>
                    <a:pt x="0" y="43566"/>
                    <a:pt x="43566" y="0"/>
                    <a:pt x="9730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09550"/>
              <a:ext cx="1268996" cy="507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02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4475012" y="5524500"/>
            <a:ext cx="7956059" cy="1868396"/>
            <a:chOff x="0" y="0"/>
            <a:chExt cx="1268996" cy="29801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68996" cy="298010"/>
            </a:xfrm>
            <a:custGeom>
              <a:avLst/>
              <a:gdLst/>
              <a:ahLst/>
              <a:cxnLst/>
              <a:rect l="l" t="t" r="r" b="b"/>
              <a:pathLst>
                <a:path w="1268996" h="298010">
                  <a:moveTo>
                    <a:pt x="97308" y="0"/>
                  </a:moveTo>
                  <a:lnTo>
                    <a:pt x="1171687" y="0"/>
                  </a:lnTo>
                  <a:cubicBezTo>
                    <a:pt x="1197495" y="0"/>
                    <a:pt x="1222246" y="10252"/>
                    <a:pt x="1240495" y="28501"/>
                  </a:cubicBezTo>
                  <a:cubicBezTo>
                    <a:pt x="1258744" y="46750"/>
                    <a:pt x="1268996" y="71501"/>
                    <a:pt x="1268996" y="97308"/>
                  </a:cubicBezTo>
                  <a:lnTo>
                    <a:pt x="1268996" y="200702"/>
                  </a:lnTo>
                  <a:cubicBezTo>
                    <a:pt x="1268996" y="254444"/>
                    <a:pt x="1225429" y="298010"/>
                    <a:pt x="1171687" y="298010"/>
                  </a:cubicBezTo>
                  <a:lnTo>
                    <a:pt x="97308" y="298010"/>
                  </a:lnTo>
                  <a:cubicBezTo>
                    <a:pt x="43566" y="298010"/>
                    <a:pt x="0" y="254444"/>
                    <a:pt x="0" y="200702"/>
                  </a:cubicBezTo>
                  <a:lnTo>
                    <a:pt x="0" y="97308"/>
                  </a:lnTo>
                  <a:cubicBezTo>
                    <a:pt x="0" y="43566"/>
                    <a:pt x="43566" y="0"/>
                    <a:pt x="9730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09550"/>
              <a:ext cx="1268996" cy="507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021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87821" y="7817932"/>
            <a:ext cx="2088755" cy="1608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75"/>
              </a:lnSpc>
              <a:spcBef>
                <a:spcPct val="0"/>
              </a:spcBef>
            </a:pPr>
            <a:r>
              <a:rPr lang="en-US" sz="9625" b="1" dirty="0">
                <a:solidFill>
                  <a:srgbClr val="33709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5591175"/>
            <a:ext cx="2088755" cy="1608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75"/>
              </a:lnSpc>
              <a:spcBef>
                <a:spcPct val="0"/>
              </a:spcBef>
            </a:pPr>
            <a:r>
              <a:rPr lang="en-US" sz="9625" b="1" dirty="0">
                <a:solidFill>
                  <a:srgbClr val="33709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05467" y="1236869"/>
            <a:ext cx="4697249" cy="144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3"/>
              </a:lnSpc>
              <a:spcBef>
                <a:spcPct val="0"/>
              </a:spcBef>
            </a:pPr>
            <a:r>
              <a:rPr lang="en-US" sz="27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Built a sequential Convolutional Neural Network (CNN).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21122" y="5973279"/>
            <a:ext cx="8833201" cy="95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3"/>
              </a:lnSpc>
              <a:spcBef>
                <a:spcPct val="0"/>
              </a:spcBef>
            </a:pPr>
            <a:r>
              <a:rPr lang="en-US" sz="2745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Activation functions and final classification layer for output.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5965" y="1818790"/>
            <a:ext cx="5082083" cy="654145"/>
            <a:chOff x="0" y="0"/>
            <a:chExt cx="856174" cy="1102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6174" cy="110203"/>
            </a:xfrm>
            <a:custGeom>
              <a:avLst/>
              <a:gdLst/>
              <a:ahLst/>
              <a:cxnLst/>
              <a:rect l="l" t="t" r="r" b="b"/>
              <a:pathLst>
                <a:path w="856174" h="110203">
                  <a:moveTo>
                    <a:pt x="25897" y="0"/>
                  </a:moveTo>
                  <a:lnTo>
                    <a:pt x="830277" y="0"/>
                  </a:lnTo>
                  <a:cubicBezTo>
                    <a:pt x="844579" y="0"/>
                    <a:pt x="856174" y="11595"/>
                    <a:pt x="856174" y="25897"/>
                  </a:cubicBezTo>
                  <a:lnTo>
                    <a:pt x="856174" y="84306"/>
                  </a:lnTo>
                  <a:cubicBezTo>
                    <a:pt x="856174" y="91174"/>
                    <a:pt x="853446" y="97761"/>
                    <a:pt x="848589" y="102618"/>
                  </a:cubicBezTo>
                  <a:cubicBezTo>
                    <a:pt x="843732" y="107475"/>
                    <a:pt x="837145" y="110203"/>
                    <a:pt x="830277" y="110203"/>
                  </a:cubicBezTo>
                  <a:lnTo>
                    <a:pt x="25897" y="110203"/>
                  </a:lnTo>
                  <a:cubicBezTo>
                    <a:pt x="11595" y="110203"/>
                    <a:pt x="0" y="98609"/>
                    <a:pt x="0" y="84306"/>
                  </a:cubicBezTo>
                  <a:lnTo>
                    <a:pt x="0" y="25897"/>
                  </a:lnTo>
                  <a:cubicBezTo>
                    <a:pt x="0" y="19029"/>
                    <a:pt x="2728" y="12442"/>
                    <a:pt x="7585" y="7585"/>
                  </a:cubicBezTo>
                  <a:cubicBezTo>
                    <a:pt x="12442" y="2728"/>
                    <a:pt x="19029" y="0"/>
                    <a:pt x="25897" y="0"/>
                  </a:cubicBezTo>
                  <a:close/>
                </a:path>
              </a:pathLst>
            </a:custGeom>
            <a:solidFill>
              <a:srgbClr val="3B365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6174" cy="1578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92"/>
                </a:lnSpc>
              </a:pPr>
              <a:r>
                <a:rPr lang="en-US" sz="2893" spc="283">
                  <a:solidFill>
                    <a:srgbClr val="FBFAF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Accuracy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53074" y="1777463"/>
            <a:ext cx="5082083" cy="736798"/>
            <a:chOff x="0" y="0"/>
            <a:chExt cx="856174" cy="1241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6174" cy="124128"/>
            </a:xfrm>
            <a:custGeom>
              <a:avLst/>
              <a:gdLst/>
              <a:ahLst/>
              <a:cxnLst/>
              <a:rect l="l" t="t" r="r" b="b"/>
              <a:pathLst>
                <a:path w="856174" h="124128">
                  <a:moveTo>
                    <a:pt x="25897" y="0"/>
                  </a:moveTo>
                  <a:lnTo>
                    <a:pt x="830277" y="0"/>
                  </a:lnTo>
                  <a:cubicBezTo>
                    <a:pt x="844579" y="0"/>
                    <a:pt x="856174" y="11595"/>
                    <a:pt x="856174" y="25897"/>
                  </a:cubicBezTo>
                  <a:lnTo>
                    <a:pt x="856174" y="98230"/>
                  </a:lnTo>
                  <a:cubicBezTo>
                    <a:pt x="856174" y="105099"/>
                    <a:pt x="853446" y="111686"/>
                    <a:pt x="848589" y="116542"/>
                  </a:cubicBezTo>
                  <a:cubicBezTo>
                    <a:pt x="843732" y="121399"/>
                    <a:pt x="837145" y="124128"/>
                    <a:pt x="830277" y="124128"/>
                  </a:cubicBezTo>
                  <a:lnTo>
                    <a:pt x="25897" y="124128"/>
                  </a:lnTo>
                  <a:cubicBezTo>
                    <a:pt x="19029" y="124128"/>
                    <a:pt x="12442" y="121399"/>
                    <a:pt x="7585" y="116542"/>
                  </a:cubicBezTo>
                  <a:cubicBezTo>
                    <a:pt x="2728" y="111686"/>
                    <a:pt x="0" y="105099"/>
                    <a:pt x="0" y="98230"/>
                  </a:cubicBezTo>
                  <a:lnTo>
                    <a:pt x="0" y="25897"/>
                  </a:lnTo>
                  <a:cubicBezTo>
                    <a:pt x="0" y="19029"/>
                    <a:pt x="2728" y="12442"/>
                    <a:pt x="7585" y="7585"/>
                  </a:cubicBezTo>
                  <a:cubicBezTo>
                    <a:pt x="12442" y="2728"/>
                    <a:pt x="19029" y="0"/>
                    <a:pt x="25897" y="0"/>
                  </a:cubicBezTo>
                  <a:close/>
                </a:path>
              </a:pathLst>
            </a:custGeom>
            <a:solidFill>
              <a:srgbClr val="3B365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56174" cy="171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92"/>
                </a:lnSpc>
              </a:pPr>
              <a:r>
                <a:rPr lang="en-US" sz="2893" spc="283">
                  <a:solidFill>
                    <a:srgbClr val="FBFAF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Loss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061028" y="-6319934"/>
            <a:ext cx="14697268" cy="1469726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73776" y="2520559"/>
            <a:ext cx="4700329" cy="130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86"/>
              </a:lnSpc>
              <a:spcBef>
                <a:spcPct val="0"/>
              </a:spcBef>
            </a:pPr>
            <a:r>
              <a:rPr lang="en-US" sz="727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0.9948</a:t>
            </a:r>
          </a:p>
        </p:txBody>
      </p:sp>
      <p:sp>
        <p:nvSpPr>
          <p:cNvPr id="12" name="Freeform 12"/>
          <p:cNvSpPr/>
          <p:nvPr/>
        </p:nvSpPr>
        <p:spPr>
          <a:xfrm>
            <a:off x="1366951" y="4150305"/>
            <a:ext cx="15256796" cy="4805891"/>
          </a:xfrm>
          <a:custGeom>
            <a:avLst/>
            <a:gdLst/>
            <a:ahLst/>
            <a:cxnLst/>
            <a:rect l="l" t="t" r="r" b="b"/>
            <a:pathLst>
              <a:path w="15256796" h="4805891">
                <a:moveTo>
                  <a:pt x="0" y="0"/>
                </a:moveTo>
                <a:lnTo>
                  <a:pt x="15256796" y="0"/>
                </a:lnTo>
                <a:lnTo>
                  <a:pt x="15256796" y="4805891"/>
                </a:lnTo>
                <a:lnTo>
                  <a:pt x="0" y="4805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73776" y="271696"/>
            <a:ext cx="9808544" cy="130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96"/>
              </a:lnSpc>
              <a:spcBef>
                <a:spcPct val="0"/>
              </a:spcBef>
            </a:pPr>
            <a:r>
              <a:rPr lang="en-US" sz="7282" b="1" dirty="0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MODEL EVALUATION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43951" y="2520559"/>
            <a:ext cx="4700329" cy="1300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92"/>
              </a:lnSpc>
              <a:spcBef>
                <a:spcPct val="0"/>
              </a:spcBef>
            </a:pPr>
            <a:r>
              <a:rPr lang="en-US" sz="728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0.0</a:t>
            </a:r>
            <a:r>
              <a:rPr lang="en-US" sz="7280" u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240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835157" y="414571"/>
            <a:ext cx="8024930" cy="3488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6876" lvl="1" indent="-308438" algn="l">
              <a:lnSpc>
                <a:spcPts val="4000"/>
              </a:lnSpc>
              <a:spcBef>
                <a:spcPct val="0"/>
              </a:spcBef>
              <a:buFont typeface="Arial"/>
              <a:buChar char="•"/>
            </a:pPr>
            <a:r>
              <a:rPr lang="en-US" sz="2857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Training and validation loss observed over epochs.</a:t>
            </a:r>
          </a:p>
          <a:p>
            <a:pPr marL="616876" lvl="1" indent="-308438" algn="l">
              <a:lnSpc>
                <a:spcPts val="4000"/>
              </a:lnSpc>
              <a:spcBef>
                <a:spcPct val="0"/>
              </a:spcBef>
              <a:buFont typeface="Arial"/>
              <a:buChar char="•"/>
            </a:pPr>
            <a:r>
              <a:rPr lang="en-US" sz="2857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Accuracy tracked to assess learning progression.</a:t>
            </a:r>
          </a:p>
          <a:p>
            <a:pPr marL="616876" lvl="1" indent="-308438" algn="l">
              <a:lnSpc>
                <a:spcPts val="4000"/>
              </a:lnSpc>
              <a:spcBef>
                <a:spcPct val="0"/>
              </a:spcBef>
              <a:buFont typeface="Arial"/>
              <a:buChar char="•"/>
            </a:pPr>
            <a:r>
              <a:rPr lang="en-US" sz="2857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Plotted graphs reveal how well the model generalizes.</a:t>
            </a:r>
          </a:p>
          <a:p>
            <a:pPr algn="l">
              <a:lnSpc>
                <a:spcPts val="4000"/>
              </a:lnSpc>
              <a:spcBef>
                <a:spcPct val="0"/>
              </a:spcBef>
            </a:pPr>
            <a:endParaRPr lang="en-US" sz="2857">
              <a:solidFill>
                <a:srgbClr val="1F2B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74930" y="1002749"/>
            <a:ext cx="9738141" cy="2081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24"/>
              </a:lnSpc>
              <a:spcBef>
                <a:spcPct val="0"/>
              </a:spcBef>
            </a:pPr>
            <a:r>
              <a:rPr lang="en-US" sz="5803" b="1" dirty="0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VISUALIZATION OF RESULTS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609606" y="3707434"/>
            <a:ext cx="9068789" cy="4887823"/>
            <a:chOff x="0" y="0"/>
            <a:chExt cx="1252346" cy="6749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2346" cy="674979"/>
            </a:xfrm>
            <a:custGeom>
              <a:avLst/>
              <a:gdLst/>
              <a:ahLst/>
              <a:cxnLst/>
              <a:rect l="l" t="t" r="r" b="b"/>
              <a:pathLst>
                <a:path w="1252346" h="674979">
                  <a:moveTo>
                    <a:pt x="14513" y="0"/>
                  </a:moveTo>
                  <a:lnTo>
                    <a:pt x="1237833" y="0"/>
                  </a:lnTo>
                  <a:cubicBezTo>
                    <a:pt x="1245848" y="0"/>
                    <a:pt x="1252346" y="6498"/>
                    <a:pt x="1252346" y="14513"/>
                  </a:cubicBezTo>
                  <a:lnTo>
                    <a:pt x="1252346" y="660466"/>
                  </a:lnTo>
                  <a:cubicBezTo>
                    <a:pt x="1252346" y="668482"/>
                    <a:pt x="1245848" y="674979"/>
                    <a:pt x="1237833" y="674979"/>
                  </a:cubicBezTo>
                  <a:lnTo>
                    <a:pt x="14513" y="674979"/>
                  </a:lnTo>
                  <a:cubicBezTo>
                    <a:pt x="6498" y="674979"/>
                    <a:pt x="0" y="668482"/>
                    <a:pt x="0" y="660466"/>
                  </a:cubicBezTo>
                  <a:lnTo>
                    <a:pt x="0" y="14513"/>
                  </a:lnTo>
                  <a:cubicBezTo>
                    <a:pt x="0" y="6498"/>
                    <a:pt x="6498" y="0"/>
                    <a:pt x="14513" y="0"/>
                  </a:cubicBezTo>
                  <a:close/>
                </a:path>
              </a:pathLst>
            </a:custGeom>
            <a:solidFill>
              <a:srgbClr val="E4EEFF">
                <a:alpha val="56863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252346" cy="7321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82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370329" y="4265768"/>
            <a:ext cx="7547341" cy="3714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4046" lvl="1" indent="-327023" algn="l">
              <a:lnSpc>
                <a:spcPts val="4241"/>
              </a:lnSpc>
              <a:spcBef>
                <a:spcPct val="0"/>
              </a:spcBef>
              <a:buFont typeface="Arial"/>
              <a:buChar char="•"/>
            </a:pPr>
            <a:r>
              <a:rPr lang="en-US" sz="3029" dirty="0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Visual samples of predicted vs actual categories.</a:t>
            </a:r>
          </a:p>
          <a:p>
            <a:pPr marL="654046" lvl="1" indent="-327023" algn="l">
              <a:lnSpc>
                <a:spcPts val="4241"/>
              </a:lnSpc>
              <a:spcBef>
                <a:spcPct val="0"/>
              </a:spcBef>
              <a:buFont typeface="Arial"/>
              <a:buChar char="•"/>
            </a:pPr>
            <a:r>
              <a:rPr lang="en-US" sz="3029" dirty="0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Highlights strengths and weaknesses of the model.</a:t>
            </a:r>
          </a:p>
          <a:p>
            <a:pPr marL="654046" lvl="1" indent="-327023" algn="l">
              <a:lnSpc>
                <a:spcPts val="4241"/>
              </a:lnSpc>
              <a:spcBef>
                <a:spcPct val="0"/>
              </a:spcBef>
              <a:buFont typeface="Arial"/>
              <a:buChar char="•"/>
            </a:pPr>
            <a:r>
              <a:rPr lang="en-US" sz="3029" dirty="0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Helps assess model reliability visually.</a:t>
            </a:r>
          </a:p>
          <a:p>
            <a:pPr algn="l">
              <a:lnSpc>
                <a:spcPts val="4241"/>
              </a:lnSpc>
              <a:spcBef>
                <a:spcPct val="0"/>
              </a:spcBef>
            </a:pPr>
            <a:endParaRPr lang="en-US" sz="3029" dirty="0">
              <a:solidFill>
                <a:srgbClr val="1F2B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735272" y="-889902"/>
            <a:ext cx="2630125" cy="3974090"/>
          </a:xfrm>
          <a:custGeom>
            <a:avLst/>
            <a:gdLst/>
            <a:ahLst/>
            <a:cxnLst/>
            <a:rect l="l" t="t" r="r" b="b"/>
            <a:pathLst>
              <a:path w="2630125" h="3974090">
                <a:moveTo>
                  <a:pt x="0" y="0"/>
                </a:moveTo>
                <a:lnTo>
                  <a:pt x="2630126" y="0"/>
                </a:lnTo>
                <a:lnTo>
                  <a:pt x="2630126" y="3974091"/>
                </a:lnTo>
                <a:lnTo>
                  <a:pt x="0" y="39740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704061" flipH="1" flipV="1">
            <a:off x="13824431" y="5385399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2"/>
                </a:moveTo>
                <a:lnTo>
                  <a:pt x="0" y="7541572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2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04061" flipH="1" flipV="1">
            <a:off x="13824431" y="5385399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2"/>
                </a:moveTo>
                <a:lnTo>
                  <a:pt x="0" y="7541572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2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704061" flipH="1" flipV="1">
            <a:off x="11603194" y="525483"/>
            <a:ext cx="8220239" cy="12420690"/>
          </a:xfrm>
          <a:custGeom>
            <a:avLst/>
            <a:gdLst/>
            <a:ahLst/>
            <a:cxnLst/>
            <a:rect l="l" t="t" r="r" b="b"/>
            <a:pathLst>
              <a:path w="8220239" h="12420690">
                <a:moveTo>
                  <a:pt x="8220239" y="12420690"/>
                </a:moveTo>
                <a:lnTo>
                  <a:pt x="0" y="12420690"/>
                </a:lnTo>
                <a:lnTo>
                  <a:pt x="0" y="0"/>
                </a:lnTo>
                <a:lnTo>
                  <a:pt x="8220239" y="0"/>
                </a:lnTo>
                <a:lnTo>
                  <a:pt x="8220239" y="1242069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396495" y="1353723"/>
            <a:ext cx="9846501" cy="1847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330"/>
              </a:lnSpc>
              <a:spcBef>
                <a:spcPct val="0"/>
              </a:spcBef>
            </a:pPr>
            <a:r>
              <a:rPr lang="en-US" sz="10236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YOU!</a:t>
            </a:r>
          </a:p>
        </p:txBody>
      </p:sp>
      <p:sp>
        <p:nvSpPr>
          <p:cNvPr id="5" name="Freeform 5"/>
          <p:cNvSpPr/>
          <p:nvPr/>
        </p:nvSpPr>
        <p:spPr>
          <a:xfrm>
            <a:off x="11263234" y="2890209"/>
            <a:ext cx="5996066" cy="4114800"/>
          </a:xfrm>
          <a:custGeom>
            <a:avLst/>
            <a:gdLst/>
            <a:ahLst/>
            <a:cxnLst/>
            <a:rect l="l" t="t" r="r" b="b"/>
            <a:pathLst>
              <a:path w="5996066" h="4114800">
                <a:moveTo>
                  <a:pt x="0" y="0"/>
                </a:moveTo>
                <a:lnTo>
                  <a:pt x="5996066" y="0"/>
                </a:lnTo>
                <a:lnTo>
                  <a:pt x="59960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6947859"/>
            <a:ext cx="8268945" cy="2310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46"/>
              </a:lnSpc>
            </a:pPr>
            <a:r>
              <a:rPr lang="en-US" sz="3319" dirty="0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Done By:</a:t>
            </a:r>
          </a:p>
          <a:p>
            <a:pPr algn="l">
              <a:lnSpc>
                <a:spcPts val="4646"/>
              </a:lnSpc>
            </a:pPr>
            <a:r>
              <a:rPr lang="en-US" sz="3319" dirty="0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Yara Mubaydeen 202110754</a:t>
            </a:r>
          </a:p>
          <a:p>
            <a:pPr algn="l">
              <a:lnSpc>
                <a:spcPts val="4646"/>
              </a:lnSpc>
            </a:pPr>
            <a:r>
              <a:rPr lang="en-US" sz="3319" dirty="0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Farah Masoud 202110430</a:t>
            </a:r>
          </a:p>
          <a:p>
            <a:pPr algn="l">
              <a:lnSpc>
                <a:spcPts val="4646"/>
              </a:lnSpc>
              <a:spcBef>
                <a:spcPct val="0"/>
              </a:spcBef>
            </a:pPr>
            <a:r>
              <a:rPr lang="en-US" sz="3319" dirty="0" err="1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Inrabim</a:t>
            </a:r>
            <a:r>
              <a:rPr lang="en-US" sz="3319" dirty="0">
                <a:solidFill>
                  <a:srgbClr val="1F2B5B"/>
                </a:solidFill>
                <a:latin typeface="Montserrat"/>
                <a:ea typeface="Montserrat"/>
                <a:cs typeface="Montserrat"/>
                <a:sym typeface="Montserrat"/>
              </a:rPr>
              <a:t> Al Titi 202111335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248</Words>
  <Application>Microsoft Office PowerPoint</Application>
  <PresentationFormat>Custom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Poppins Bold</vt:lpstr>
      <vt:lpstr>Poppins Ultra-Bold</vt:lpstr>
      <vt:lpstr>Poppins</vt:lpstr>
      <vt:lpstr>Montserrat</vt:lpstr>
      <vt:lpstr>Montserrat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Illustrated Medical Center Presentation</dc:title>
  <cp:lastModifiedBy>يارا نبيل طلال المبيضين</cp:lastModifiedBy>
  <cp:revision>3</cp:revision>
  <dcterms:created xsi:type="dcterms:W3CDTF">2006-08-16T00:00:00Z</dcterms:created>
  <dcterms:modified xsi:type="dcterms:W3CDTF">2025-06-15T20:43:04Z</dcterms:modified>
  <dc:identifier>DAGqc5n4aCA</dc:identifier>
</cp:coreProperties>
</file>