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384" r:id="rId18"/>
    <p:sldId id="385" r:id="rId19"/>
    <p:sldId id="386" r:id="rId20"/>
    <p:sldId id="387" r:id="rId21"/>
    <p:sldId id="388" r:id="rId22"/>
    <p:sldId id="389" r:id="rId23"/>
    <p:sldId id="390" r:id="rId24"/>
    <p:sldId id="391" r:id="rId25"/>
    <p:sldId id="392" r:id="rId26"/>
    <p:sldId id="393" r:id="rId27"/>
    <p:sldId id="394" r:id="rId28"/>
    <p:sldId id="395" r:id="rId29"/>
    <p:sldId id="396"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Lst>
  <p:sldSz cx="9144000" cy="5143500" type="screen16x9"/>
  <p:notesSz cx="6858000" cy="9144000"/>
  <p:embeddedFontLst>
    <p:embeddedFont>
      <p:font typeface="Montserrat" pitchFamily="2" charset="77"/>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5374"/>
  </p:normalViewPr>
  <p:slideViewPr>
    <p:cSldViewPr snapToGrid="0" snapToObjects="1">
      <p:cViewPr varScale="1">
        <p:scale>
          <a:sx n="108" d="100"/>
          <a:sy n="108" d="100"/>
        </p:scale>
        <p:origin x="10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cb0eb9af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cb0eb9af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cb0eb9af1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cb0eb9af1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cb0eb9af1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cb0eb9af1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cb0eb9af1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cb0eb9af1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cb0eb9af1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cb0eb9af1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cb0eb9af1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cb0eb9af1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cb0eb9af1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cb0eb9af1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JO" sz="2800" b="1" dirty="0"/>
              <a:t>Browser chache 2 – 30 min</a:t>
            </a:r>
          </a:p>
          <a:p>
            <a:r>
              <a:rPr lang="en-JO" sz="2800" b="1" dirty="0"/>
              <a:t>OS chache for windows user system call getHostByName()</a:t>
            </a:r>
          </a:p>
          <a:p>
            <a:r>
              <a:rPr lang="en-US" sz="2800" b="1" dirty="0"/>
              <a:t>R</a:t>
            </a:r>
            <a:r>
              <a:rPr lang="en-JO" sz="2800" b="1" dirty="0"/>
              <a:t>ound robin DNS and geographic DNS</a:t>
            </a:r>
          </a:p>
          <a:p>
            <a:endParaRPr lang="en-JO" dirty="0"/>
          </a:p>
        </p:txBody>
      </p:sp>
    </p:spTree>
    <p:extLst>
      <p:ext uri="{BB962C8B-B14F-4D97-AF65-F5344CB8AC3E}">
        <p14:creationId xmlns:p14="http://schemas.microsoft.com/office/powerpoint/2010/main" val="2535098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JO" dirty="0"/>
              <a:t>Browser Engine marshell actions set of API that connect Render engine with User Interaface</a:t>
            </a:r>
          </a:p>
          <a:p>
            <a:r>
              <a:rPr lang="en-US" sz="1100" b="1" i="0" u="none" strike="noStrike" cap="none" dirty="0">
                <a:solidFill>
                  <a:srgbClr val="000000"/>
                </a:solidFill>
                <a:effectLst/>
                <a:latin typeface="Arial"/>
                <a:ea typeface="Arial"/>
                <a:cs typeface="Arial"/>
                <a:sym typeface="Arial"/>
              </a:rPr>
              <a:t>The Rendering Engine</a:t>
            </a:r>
            <a:r>
              <a:rPr lang="en-US" sz="1100" b="0" i="0" u="none" strike="noStrike" cap="none" dirty="0">
                <a:solidFill>
                  <a:srgbClr val="000000"/>
                </a:solidFill>
                <a:effectLst/>
                <a:latin typeface="Arial"/>
                <a:ea typeface="Arial"/>
                <a:cs typeface="Arial"/>
                <a:sym typeface="Arial"/>
              </a:rPr>
              <a:t>: The rendering engine, as the name suggests is responsible for rendering the requested web page on the browser screen. The rendering engine interprets the HTML, XML documents and images that are formatted using CSS and generates the layout that is displayed in the User Interface. However, using plugins or extensions, it can display other types data also. Different browsers user different rendering engines:</a:t>
            </a:r>
            <a:br>
              <a:rPr lang="en-US" dirty="0"/>
            </a:br>
            <a:r>
              <a:rPr lang="en-US" sz="1100" b="0" i="0" u="none" strike="noStrike" cap="none" dirty="0">
                <a:solidFill>
                  <a:srgbClr val="000000"/>
                </a:solidFill>
                <a:effectLst/>
                <a:latin typeface="Arial"/>
                <a:ea typeface="Arial"/>
                <a:cs typeface="Arial"/>
                <a:sym typeface="Arial"/>
              </a:rPr>
              <a:t>* Internet Explorer: Trident</a:t>
            </a:r>
            <a:br>
              <a:rPr lang="en-US" dirty="0"/>
            </a:br>
            <a:r>
              <a:rPr lang="en-US" sz="1100" b="0" i="0" u="none" strike="noStrike" cap="none" dirty="0">
                <a:solidFill>
                  <a:srgbClr val="000000"/>
                </a:solidFill>
                <a:effectLst/>
                <a:latin typeface="Arial"/>
                <a:ea typeface="Arial"/>
                <a:cs typeface="Arial"/>
                <a:sym typeface="Arial"/>
              </a:rPr>
              <a:t>* Firefox &amp; other Mozilla browsers: Gecko</a:t>
            </a:r>
            <a:br>
              <a:rPr lang="en-US" dirty="0"/>
            </a:br>
            <a:r>
              <a:rPr lang="en-US" sz="1100" b="0" i="0" u="none" strike="noStrike" cap="none" dirty="0">
                <a:solidFill>
                  <a:srgbClr val="000000"/>
                </a:solidFill>
                <a:effectLst/>
                <a:latin typeface="Arial"/>
                <a:ea typeface="Arial"/>
                <a:cs typeface="Arial"/>
                <a:sym typeface="Arial"/>
              </a:rPr>
              <a:t>* Chrome &amp; Opera 15+: Blink</a:t>
            </a:r>
            <a:br>
              <a:rPr lang="en-US" dirty="0"/>
            </a:br>
            <a:r>
              <a:rPr lang="en-US" sz="1100" b="0" i="0" u="none" strike="noStrike" cap="none" dirty="0">
                <a:solidFill>
                  <a:srgbClr val="000000"/>
                </a:solidFill>
                <a:effectLst/>
                <a:latin typeface="Arial"/>
                <a:ea typeface="Arial"/>
                <a:cs typeface="Arial"/>
                <a:sym typeface="Arial"/>
              </a:rPr>
              <a:t>* Chrome (iPhone) &amp; Safari: </a:t>
            </a:r>
            <a:r>
              <a:rPr lang="en-US" sz="1100" b="0" i="0" u="none" strike="noStrike" cap="none" dirty="0" err="1">
                <a:solidFill>
                  <a:srgbClr val="000000"/>
                </a:solidFill>
                <a:effectLst/>
                <a:latin typeface="Arial"/>
                <a:ea typeface="Arial"/>
                <a:cs typeface="Arial"/>
                <a:sym typeface="Arial"/>
              </a:rPr>
              <a:t>Webkit</a:t>
            </a:r>
            <a:endParaRPr lang="en-US" sz="1100" b="0" i="0" u="none" strike="noStrike" cap="none" dirty="0">
              <a:solidFill>
                <a:srgbClr val="000000"/>
              </a:solidFill>
              <a:effectLst/>
              <a:latin typeface="Arial"/>
              <a:ea typeface="Arial"/>
              <a:cs typeface="Arial"/>
              <a:sym typeface="Arial"/>
            </a:endParaRPr>
          </a:p>
          <a:p>
            <a:r>
              <a:rPr lang="en-US" sz="1100" b="1" i="0" u="none" strike="noStrike" cap="none" dirty="0">
                <a:solidFill>
                  <a:srgbClr val="000000"/>
                </a:solidFill>
                <a:effectLst/>
                <a:latin typeface="Arial"/>
                <a:ea typeface="Arial"/>
                <a:cs typeface="Arial"/>
                <a:sym typeface="Arial"/>
              </a:rPr>
              <a:t>Networking</a:t>
            </a:r>
            <a:r>
              <a:rPr lang="en-US" sz="1100" b="0" i="0" u="none" strike="noStrike" cap="none" dirty="0">
                <a:solidFill>
                  <a:srgbClr val="000000"/>
                </a:solidFill>
                <a:effectLst/>
                <a:latin typeface="Arial"/>
                <a:ea typeface="Arial"/>
                <a:cs typeface="Arial"/>
                <a:sym typeface="Arial"/>
              </a:rPr>
              <a:t>: Component of the browser which retrieves the URLs using the common internet protocols of HTTP or FTP. The networking component handles all aspects of Internet communication and security. The network component may implement a cache of retrieved documents in order to reduce network traffic.</a:t>
            </a:r>
          </a:p>
          <a:p>
            <a:r>
              <a:rPr lang="en-US" sz="1100" b="1" i="0" u="none" strike="noStrike" cap="none" dirty="0">
                <a:solidFill>
                  <a:srgbClr val="000000"/>
                </a:solidFill>
                <a:effectLst/>
                <a:latin typeface="Arial"/>
                <a:ea typeface="Arial"/>
                <a:cs typeface="Arial"/>
                <a:sym typeface="Arial"/>
              </a:rPr>
              <a:t>JavaScript Interpreter: </a:t>
            </a:r>
            <a:r>
              <a:rPr lang="en-US" sz="1100" b="0" i="0" u="none" strike="noStrike" cap="none" dirty="0">
                <a:solidFill>
                  <a:srgbClr val="000000"/>
                </a:solidFill>
                <a:effectLst/>
                <a:latin typeface="Arial"/>
                <a:ea typeface="Arial"/>
                <a:cs typeface="Arial"/>
                <a:sym typeface="Arial"/>
              </a:rPr>
              <a:t>It is the component of the browser which interprets and executes the </a:t>
            </a:r>
            <a:r>
              <a:rPr lang="en-US" sz="1100" b="0" i="0" u="none" strike="noStrike" cap="none" dirty="0" err="1">
                <a:solidFill>
                  <a:srgbClr val="000000"/>
                </a:solidFill>
                <a:effectLst/>
                <a:latin typeface="Arial"/>
                <a:ea typeface="Arial"/>
                <a:cs typeface="Arial"/>
                <a:sym typeface="Arial"/>
              </a:rPr>
              <a:t>javascript</a:t>
            </a:r>
            <a:r>
              <a:rPr lang="en-US" sz="1100" b="0" i="0" u="none" strike="noStrike" cap="none" dirty="0">
                <a:solidFill>
                  <a:srgbClr val="000000"/>
                </a:solidFill>
                <a:effectLst/>
                <a:latin typeface="Arial"/>
                <a:ea typeface="Arial"/>
                <a:cs typeface="Arial"/>
                <a:sym typeface="Arial"/>
              </a:rPr>
              <a:t> code embedded in a website. The interpreted results are sent to the rendering engine for display. If the script is external then first the resource is fetched from the network. Parser keeps on hold until the script is executed.</a:t>
            </a:r>
          </a:p>
          <a:p>
            <a:r>
              <a:rPr lang="en-US" sz="1100" b="1" i="0" u="none" strike="noStrike" cap="none" dirty="0">
                <a:solidFill>
                  <a:srgbClr val="000000"/>
                </a:solidFill>
                <a:effectLst/>
                <a:latin typeface="Arial"/>
                <a:ea typeface="Arial"/>
                <a:cs typeface="Arial"/>
                <a:sym typeface="Arial"/>
              </a:rPr>
              <a:t>UI Backend</a:t>
            </a:r>
            <a:r>
              <a:rPr lang="en-US" sz="1100" b="0" i="0" u="none" strike="noStrike" cap="none" dirty="0">
                <a:solidFill>
                  <a:srgbClr val="000000"/>
                </a:solidFill>
                <a:effectLst/>
                <a:latin typeface="Arial"/>
                <a:ea typeface="Arial"/>
                <a:cs typeface="Arial"/>
                <a:sym typeface="Arial"/>
              </a:rPr>
              <a:t>: UI backend is used for drawing basic widgets like combo boxes and windows. This backend exposes a generic interface that is not platform specific. It underneath uses operating system user interface methods.</a:t>
            </a:r>
          </a:p>
          <a:p>
            <a:r>
              <a:rPr lang="en-US" sz="1100" b="1" i="0" u="none" strike="noStrike" cap="none" dirty="0">
                <a:solidFill>
                  <a:srgbClr val="000000"/>
                </a:solidFill>
                <a:effectLst/>
                <a:latin typeface="Arial"/>
                <a:ea typeface="Arial"/>
                <a:cs typeface="Arial"/>
                <a:sym typeface="Arial"/>
              </a:rPr>
              <a:t>Data Persistence/Storage:</a:t>
            </a:r>
            <a:r>
              <a:rPr lang="en-US" sz="1100" b="0" i="0" u="none" strike="noStrike" cap="none" dirty="0">
                <a:solidFill>
                  <a:srgbClr val="000000"/>
                </a:solidFill>
                <a:effectLst/>
                <a:latin typeface="Arial"/>
                <a:ea typeface="Arial"/>
                <a:cs typeface="Arial"/>
                <a:sym typeface="Arial"/>
              </a:rPr>
              <a:t> This is a persistence layer. Browsers support storage mechanisms such as </a:t>
            </a:r>
            <a:r>
              <a:rPr lang="en-US" sz="1100" b="0" i="0" u="none" strike="noStrike" cap="none" dirty="0" err="1">
                <a:solidFill>
                  <a:srgbClr val="000000"/>
                </a:solidFill>
                <a:effectLst/>
                <a:latin typeface="Arial"/>
                <a:ea typeface="Arial"/>
                <a:cs typeface="Arial"/>
                <a:sym typeface="Arial"/>
              </a:rPr>
              <a:t>localStorage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IndexedDB</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WebSQL</a:t>
            </a:r>
            <a:r>
              <a:rPr lang="en-US" sz="1100" b="0" i="0" u="none" strike="noStrike" cap="none" dirty="0">
                <a:solidFill>
                  <a:srgbClr val="000000"/>
                </a:solidFill>
                <a:effectLst/>
                <a:latin typeface="Arial"/>
                <a:ea typeface="Arial"/>
                <a:cs typeface="Arial"/>
                <a:sym typeface="Arial"/>
              </a:rPr>
              <a:t> and </a:t>
            </a:r>
            <a:r>
              <a:rPr lang="en-US" sz="1100" b="0" i="0" u="none" strike="noStrike" cap="none" dirty="0" err="1">
                <a:solidFill>
                  <a:srgbClr val="000000"/>
                </a:solidFill>
                <a:effectLst/>
                <a:latin typeface="Arial"/>
                <a:ea typeface="Arial"/>
                <a:cs typeface="Arial"/>
                <a:sym typeface="Arial"/>
              </a:rPr>
              <a:t>FileSystem</a:t>
            </a:r>
            <a:r>
              <a:rPr lang="en-US" sz="1100" b="0" i="0" u="none" strike="noStrike" cap="none" dirty="0">
                <a:solidFill>
                  <a:srgbClr val="000000"/>
                </a:solidFill>
                <a:effectLst/>
                <a:latin typeface="Arial"/>
                <a:ea typeface="Arial"/>
                <a:cs typeface="Arial"/>
                <a:sym typeface="Arial"/>
              </a:rPr>
              <a:t>. It is a small database created on the local drive of the computer where the browser is installed. It manages user data such as cache, cookies, bookmarks and preferences.</a:t>
            </a:r>
            <a:endParaRPr lang="en-JO" dirty="0"/>
          </a:p>
        </p:txBody>
      </p:sp>
    </p:spTree>
    <p:extLst>
      <p:ext uri="{BB962C8B-B14F-4D97-AF65-F5344CB8AC3E}">
        <p14:creationId xmlns:p14="http://schemas.microsoft.com/office/powerpoint/2010/main" val="3650541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cb0eb9af1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cb0eb9af1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cb0eb9af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cb0eb9a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cb0eb9af1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cb0eb9af1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cb0eb9af1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cb0eb9af1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cb0eb9af1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cb0eb9af1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cb0eb9af1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cb0eb9af1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cb0eb9af1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cb0eb9af1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cb0eb9af1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cb0eb9af1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cb0eb9af1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1cb0eb9af1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cb0eb9af1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cb0eb9af1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cb0eb9af1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cb0eb9af1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cb0eb9af1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cb0eb9af1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c4e07dad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c4e07dad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cb0eb9af1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cb0eb9af1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cb0eb9af1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cb0eb9af1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cb0eb9af1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1cb0eb9af1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cb0eb9af1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cb0eb9af1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cb0eb9af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cb0eb9af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cb0eb9a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cb0eb9a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cb0eb9af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cb0eb9af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cb0eb9af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cb0eb9af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cb0eb9af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cb0eb9af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cb0eb9af1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cb0eb9af1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F413729-24B9-1447-82FB-8336BB32D11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202C8CE-2F05-4249-90E6-5E1BA3932FE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C729BBDC-A663-E44E-954F-598FEAB866AF}"/>
              </a:ext>
            </a:extLst>
          </p:cNvPr>
          <p:cNvSpPr>
            <a:spLocks noGrp="1" noChangeArrowheads="1"/>
          </p:cNvSpPr>
          <p:nvPr>
            <p:ph type="sldNum" sz="quarter" idx="12"/>
          </p:nvPr>
        </p:nvSpPr>
        <p:spPr>
          <a:ln/>
        </p:spPr>
        <p:txBody>
          <a:bodyPr/>
          <a:lstStyle>
            <a:lvl1pPr>
              <a:defRPr/>
            </a:lvl1pPr>
          </a:lstStyle>
          <a:p>
            <a:pPr>
              <a:defRPr/>
            </a:pPr>
            <a:fld id="{A055C355-2C07-EE4C-9A54-823E7D808E9F}" type="slidenum">
              <a:rPr lang="en-US"/>
              <a:pPr>
                <a:defRPr/>
              </a:pPr>
              <a:t>‹#›</a:t>
            </a:fld>
            <a:endParaRPr lang="en-US"/>
          </a:p>
        </p:txBody>
      </p:sp>
    </p:spTree>
    <p:extLst>
      <p:ext uri="{BB962C8B-B14F-4D97-AF65-F5344CB8AC3E}">
        <p14:creationId xmlns:p14="http://schemas.microsoft.com/office/powerpoint/2010/main" val="370801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hyperlink" Target="https://www.html5rocks.com/en/tutorials/internals/howbrowserswork/#Resources"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latin typeface="Montserrat"/>
                <a:ea typeface="Montserrat"/>
                <a:cs typeface="Montserrat"/>
                <a:sym typeface="Montserrat"/>
              </a:rPr>
              <a:t>How The Web Works</a:t>
            </a:r>
            <a:endParaRPr b="1" dirty="0">
              <a:latin typeface="Montserrat"/>
              <a:ea typeface="Montserrat"/>
              <a:cs typeface="Montserrat"/>
              <a:sym typeface="Montserrat"/>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Let’s learn something! </a:t>
            </a:r>
            <a:endParaRPr/>
          </a:p>
        </p:txBody>
      </p:sp>
      <p:pic>
        <p:nvPicPr>
          <p:cNvPr id="6" name="Picture 1" descr="j.jpg">
            <a:extLst>
              <a:ext uri="{FF2B5EF4-FFF2-40B4-BE49-F238E27FC236}">
                <a16:creationId xmlns:a16="http://schemas.microsoft.com/office/drawing/2014/main" id="{7A593CCF-E6CC-B247-9299-2EF6E5AF54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933700"/>
            <a:ext cx="228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156" name="Google Shape;156;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Font typeface="Montserrat"/>
              <a:buChar char="●"/>
            </a:pPr>
            <a:r>
              <a:rPr lang="en" sz="3000">
                <a:latin typeface="Montserrat"/>
                <a:ea typeface="Montserrat"/>
                <a:cs typeface="Montserrat"/>
                <a:sym typeface="Montserrat"/>
              </a:rPr>
              <a:t>However a full website with content is too big to send as a single packet of data.</a:t>
            </a:r>
            <a:endParaRPr sz="3000">
              <a:latin typeface="Montserrat"/>
              <a:ea typeface="Montserrat"/>
              <a:cs typeface="Montserrat"/>
              <a:sym typeface="Montserrat"/>
            </a:endParaRPr>
          </a:p>
        </p:txBody>
      </p:sp>
      <p:pic>
        <p:nvPicPr>
          <p:cNvPr id="159" name="Google Shape;159;p22"/>
          <p:cNvPicPr preferRelativeResize="0"/>
          <p:nvPr/>
        </p:nvPicPr>
        <p:blipFill rotWithShape="1">
          <a:blip r:embed="rId3">
            <a:alphaModFix/>
          </a:blip>
          <a:srcRect t="12542" b="21061"/>
          <a:stretch/>
        </p:blipFill>
        <p:spPr>
          <a:xfrm>
            <a:off x="1166700" y="2892300"/>
            <a:ext cx="1799975" cy="1266550"/>
          </a:xfrm>
          <a:prstGeom prst="rect">
            <a:avLst/>
          </a:prstGeom>
          <a:noFill/>
          <a:ln>
            <a:noFill/>
          </a:ln>
        </p:spPr>
      </p:pic>
      <p:sp>
        <p:nvSpPr>
          <p:cNvPr id="160" name="Google Shape;160;p22"/>
          <p:cNvSpPr txBox="1"/>
          <p:nvPr/>
        </p:nvSpPr>
        <p:spPr>
          <a:xfrm>
            <a:off x="1643625" y="3160975"/>
            <a:ext cx="1511400" cy="4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www.abc.com</a:t>
            </a:r>
            <a:endParaRPr sz="1200"/>
          </a:p>
        </p:txBody>
      </p:sp>
      <p:cxnSp>
        <p:nvCxnSpPr>
          <p:cNvPr id="161" name="Google Shape;161;p22"/>
          <p:cNvCxnSpPr/>
          <p:nvPr/>
        </p:nvCxnSpPr>
        <p:spPr>
          <a:xfrm>
            <a:off x="2989100" y="3450025"/>
            <a:ext cx="1526400" cy="0"/>
          </a:xfrm>
          <a:prstGeom prst="straightConnector1">
            <a:avLst/>
          </a:prstGeom>
          <a:noFill/>
          <a:ln w="28575" cap="flat" cmpd="sng">
            <a:solidFill>
              <a:srgbClr val="FF9900"/>
            </a:solidFill>
            <a:prstDash val="solid"/>
            <a:round/>
            <a:headEnd type="none" w="med" len="med"/>
            <a:tailEnd type="none" w="med" len="med"/>
          </a:ln>
        </p:spPr>
      </p:cxnSp>
      <p:cxnSp>
        <p:nvCxnSpPr>
          <p:cNvPr id="162" name="Google Shape;162;p22"/>
          <p:cNvCxnSpPr/>
          <p:nvPr/>
        </p:nvCxnSpPr>
        <p:spPr>
          <a:xfrm>
            <a:off x="4515500" y="3450025"/>
            <a:ext cx="719100" cy="377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163" name="Google Shape;163;p22"/>
          <p:cNvCxnSpPr/>
          <p:nvPr/>
        </p:nvCxnSpPr>
        <p:spPr>
          <a:xfrm rot="-5400000">
            <a:off x="4876525" y="3183275"/>
            <a:ext cx="1004700" cy="299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164" name="Google Shape;164;p22"/>
          <p:cNvCxnSpPr/>
          <p:nvPr/>
        </p:nvCxnSpPr>
        <p:spPr>
          <a:xfrm>
            <a:off x="5528700" y="2830850"/>
            <a:ext cx="486900" cy="225300"/>
          </a:xfrm>
          <a:prstGeom prst="bentConnector3">
            <a:avLst>
              <a:gd name="adj1" fmla="val 50729"/>
            </a:avLst>
          </a:prstGeom>
          <a:noFill/>
          <a:ln w="28575" cap="flat" cmpd="sng">
            <a:solidFill>
              <a:schemeClr val="dk2"/>
            </a:solidFill>
            <a:prstDash val="solid"/>
            <a:round/>
            <a:headEnd type="none" w="med" len="med"/>
            <a:tailEnd type="none" w="med" len="med"/>
          </a:ln>
        </p:spPr>
      </p:cxnSp>
      <p:pic>
        <p:nvPicPr>
          <p:cNvPr id="165" name="Google Shape;165;p22"/>
          <p:cNvPicPr preferRelativeResize="0"/>
          <p:nvPr/>
        </p:nvPicPr>
        <p:blipFill>
          <a:blip r:embed="rId4">
            <a:alphaModFix/>
          </a:blip>
          <a:stretch>
            <a:fillRect/>
          </a:stretch>
        </p:blipFill>
        <p:spPr>
          <a:xfrm>
            <a:off x="6233150" y="2638950"/>
            <a:ext cx="1383350" cy="1692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171" name="Google Shape;171;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Font typeface="Montserrat"/>
              <a:buChar char="●"/>
            </a:pPr>
            <a:r>
              <a:rPr lang="en" sz="3000">
                <a:latin typeface="Montserrat"/>
                <a:ea typeface="Montserrat"/>
                <a:cs typeface="Montserrat"/>
                <a:sym typeface="Montserrat"/>
              </a:rPr>
              <a:t>To solve this, the server sends back the website split up into many packets</a:t>
            </a:r>
            <a:endParaRPr sz="3000">
              <a:latin typeface="Montserrat"/>
              <a:ea typeface="Montserrat"/>
              <a:cs typeface="Montserrat"/>
              <a:sym typeface="Montserrat"/>
            </a:endParaRPr>
          </a:p>
        </p:txBody>
      </p:sp>
      <p:pic>
        <p:nvPicPr>
          <p:cNvPr id="174" name="Google Shape;174;p23"/>
          <p:cNvPicPr preferRelativeResize="0"/>
          <p:nvPr/>
        </p:nvPicPr>
        <p:blipFill rotWithShape="1">
          <a:blip r:embed="rId3">
            <a:alphaModFix/>
          </a:blip>
          <a:srcRect t="12542" b="21061"/>
          <a:stretch/>
        </p:blipFill>
        <p:spPr>
          <a:xfrm>
            <a:off x="1166700" y="2892300"/>
            <a:ext cx="1799975" cy="1266550"/>
          </a:xfrm>
          <a:prstGeom prst="rect">
            <a:avLst/>
          </a:prstGeom>
          <a:noFill/>
          <a:ln>
            <a:noFill/>
          </a:ln>
        </p:spPr>
      </p:pic>
      <p:sp>
        <p:nvSpPr>
          <p:cNvPr id="175" name="Google Shape;175;p23"/>
          <p:cNvSpPr txBox="1"/>
          <p:nvPr/>
        </p:nvSpPr>
        <p:spPr>
          <a:xfrm>
            <a:off x="1643625" y="3160975"/>
            <a:ext cx="1511400" cy="4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www.abc.com</a:t>
            </a:r>
            <a:endParaRPr sz="1200"/>
          </a:p>
        </p:txBody>
      </p:sp>
      <p:cxnSp>
        <p:nvCxnSpPr>
          <p:cNvPr id="176" name="Google Shape;176;p23"/>
          <p:cNvCxnSpPr/>
          <p:nvPr/>
        </p:nvCxnSpPr>
        <p:spPr>
          <a:xfrm>
            <a:off x="2989100" y="3450025"/>
            <a:ext cx="1526400" cy="0"/>
          </a:xfrm>
          <a:prstGeom prst="straightConnector1">
            <a:avLst/>
          </a:prstGeom>
          <a:noFill/>
          <a:ln w="28575" cap="flat" cmpd="sng">
            <a:solidFill>
              <a:srgbClr val="FF9900"/>
            </a:solidFill>
            <a:prstDash val="solid"/>
            <a:round/>
            <a:headEnd type="none" w="med" len="med"/>
            <a:tailEnd type="none" w="med" len="med"/>
          </a:ln>
        </p:spPr>
      </p:cxnSp>
      <p:cxnSp>
        <p:nvCxnSpPr>
          <p:cNvPr id="177" name="Google Shape;177;p23"/>
          <p:cNvCxnSpPr/>
          <p:nvPr/>
        </p:nvCxnSpPr>
        <p:spPr>
          <a:xfrm>
            <a:off x="4515500" y="3450025"/>
            <a:ext cx="719100" cy="377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178" name="Google Shape;178;p23"/>
          <p:cNvCxnSpPr/>
          <p:nvPr/>
        </p:nvCxnSpPr>
        <p:spPr>
          <a:xfrm rot="-5400000">
            <a:off x="4876525" y="3183275"/>
            <a:ext cx="1004700" cy="299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179" name="Google Shape;179;p23"/>
          <p:cNvCxnSpPr/>
          <p:nvPr/>
        </p:nvCxnSpPr>
        <p:spPr>
          <a:xfrm>
            <a:off x="5528700" y="2830850"/>
            <a:ext cx="486900" cy="225300"/>
          </a:xfrm>
          <a:prstGeom prst="bentConnector3">
            <a:avLst>
              <a:gd name="adj1" fmla="val 50729"/>
            </a:avLst>
          </a:prstGeom>
          <a:noFill/>
          <a:ln w="28575" cap="flat" cmpd="sng">
            <a:solidFill>
              <a:schemeClr val="dk2"/>
            </a:solidFill>
            <a:prstDash val="solid"/>
            <a:round/>
            <a:headEnd type="none" w="med" len="med"/>
            <a:tailEnd type="none" w="med" len="med"/>
          </a:ln>
        </p:spPr>
      </p:cxnSp>
      <p:pic>
        <p:nvPicPr>
          <p:cNvPr id="180" name="Google Shape;180;p23"/>
          <p:cNvPicPr preferRelativeResize="0"/>
          <p:nvPr/>
        </p:nvPicPr>
        <p:blipFill>
          <a:blip r:embed="rId4">
            <a:alphaModFix/>
          </a:blip>
          <a:stretch>
            <a:fillRect/>
          </a:stretch>
        </p:blipFill>
        <p:spPr>
          <a:xfrm>
            <a:off x="6233150" y="2638950"/>
            <a:ext cx="1383350" cy="1692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4"/>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186" name="Google Shape;186;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Font typeface="Montserrat"/>
              <a:buChar char="●"/>
            </a:pPr>
            <a:r>
              <a:rPr lang="en" sz="3000">
                <a:latin typeface="Montserrat"/>
                <a:ea typeface="Montserrat"/>
                <a:cs typeface="Montserrat"/>
                <a:sym typeface="Montserrat"/>
              </a:rPr>
              <a:t>The packets come with instructions on how to get back to you and reassemble once they reach you.</a:t>
            </a:r>
            <a:endParaRPr sz="3000">
              <a:latin typeface="Montserrat"/>
              <a:ea typeface="Montserrat"/>
              <a:cs typeface="Montserrat"/>
              <a:sym typeface="Montserrat"/>
            </a:endParaRPr>
          </a:p>
        </p:txBody>
      </p:sp>
      <p:pic>
        <p:nvPicPr>
          <p:cNvPr id="189" name="Google Shape;189;p24"/>
          <p:cNvPicPr preferRelativeResize="0"/>
          <p:nvPr/>
        </p:nvPicPr>
        <p:blipFill rotWithShape="1">
          <a:blip r:embed="rId3">
            <a:alphaModFix/>
          </a:blip>
          <a:srcRect t="12542" b="21061"/>
          <a:stretch/>
        </p:blipFill>
        <p:spPr>
          <a:xfrm>
            <a:off x="1166700" y="2892300"/>
            <a:ext cx="1799975" cy="1266550"/>
          </a:xfrm>
          <a:prstGeom prst="rect">
            <a:avLst/>
          </a:prstGeom>
          <a:noFill/>
          <a:ln>
            <a:noFill/>
          </a:ln>
        </p:spPr>
      </p:pic>
      <p:sp>
        <p:nvSpPr>
          <p:cNvPr id="190" name="Google Shape;190;p24"/>
          <p:cNvSpPr txBox="1"/>
          <p:nvPr/>
        </p:nvSpPr>
        <p:spPr>
          <a:xfrm>
            <a:off x="1643625" y="3160975"/>
            <a:ext cx="1511400" cy="4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www.abc.com</a:t>
            </a:r>
            <a:endParaRPr sz="1200"/>
          </a:p>
        </p:txBody>
      </p:sp>
      <p:cxnSp>
        <p:nvCxnSpPr>
          <p:cNvPr id="191" name="Google Shape;191;p24"/>
          <p:cNvCxnSpPr/>
          <p:nvPr/>
        </p:nvCxnSpPr>
        <p:spPr>
          <a:xfrm>
            <a:off x="2989100" y="3450025"/>
            <a:ext cx="1526400" cy="0"/>
          </a:xfrm>
          <a:prstGeom prst="straightConnector1">
            <a:avLst/>
          </a:prstGeom>
          <a:noFill/>
          <a:ln w="28575" cap="flat" cmpd="sng">
            <a:solidFill>
              <a:srgbClr val="FF9900"/>
            </a:solidFill>
            <a:prstDash val="solid"/>
            <a:round/>
            <a:headEnd type="none" w="med" len="med"/>
            <a:tailEnd type="none" w="med" len="med"/>
          </a:ln>
        </p:spPr>
      </p:cxnSp>
      <p:sp>
        <p:nvSpPr>
          <p:cNvPr id="192" name="Google Shape;192;p24"/>
          <p:cNvSpPr/>
          <p:nvPr/>
        </p:nvSpPr>
        <p:spPr>
          <a:xfrm>
            <a:off x="1522650" y="4113450"/>
            <a:ext cx="1383300" cy="34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t>Home IP Address</a:t>
            </a:r>
            <a:endParaRPr sz="1100"/>
          </a:p>
        </p:txBody>
      </p:sp>
      <p:cxnSp>
        <p:nvCxnSpPr>
          <p:cNvPr id="193" name="Google Shape;193;p24"/>
          <p:cNvCxnSpPr/>
          <p:nvPr/>
        </p:nvCxnSpPr>
        <p:spPr>
          <a:xfrm>
            <a:off x="4515500" y="3450025"/>
            <a:ext cx="719100" cy="377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194" name="Google Shape;194;p24"/>
          <p:cNvCxnSpPr/>
          <p:nvPr/>
        </p:nvCxnSpPr>
        <p:spPr>
          <a:xfrm rot="-5400000">
            <a:off x="4876525" y="3183275"/>
            <a:ext cx="1004700" cy="299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195" name="Google Shape;195;p24"/>
          <p:cNvCxnSpPr/>
          <p:nvPr/>
        </p:nvCxnSpPr>
        <p:spPr>
          <a:xfrm>
            <a:off x="5528700" y="2830850"/>
            <a:ext cx="486900" cy="225300"/>
          </a:xfrm>
          <a:prstGeom prst="bentConnector3">
            <a:avLst>
              <a:gd name="adj1" fmla="val 50729"/>
            </a:avLst>
          </a:prstGeom>
          <a:noFill/>
          <a:ln w="28575" cap="flat" cmpd="sng">
            <a:solidFill>
              <a:schemeClr val="dk2"/>
            </a:solidFill>
            <a:prstDash val="solid"/>
            <a:round/>
            <a:headEnd type="none" w="med" len="med"/>
            <a:tailEnd type="none" w="med" len="med"/>
          </a:ln>
        </p:spPr>
      </p:cxnSp>
      <p:pic>
        <p:nvPicPr>
          <p:cNvPr id="196" name="Google Shape;196;p24"/>
          <p:cNvPicPr preferRelativeResize="0"/>
          <p:nvPr/>
        </p:nvPicPr>
        <p:blipFill>
          <a:blip r:embed="rId4">
            <a:alphaModFix/>
          </a:blip>
          <a:stretch>
            <a:fillRect/>
          </a:stretch>
        </p:blipFill>
        <p:spPr>
          <a:xfrm>
            <a:off x="6233150" y="2638950"/>
            <a:ext cx="1383350" cy="1692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202" name="Google Shape;202;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Font typeface="Montserrat"/>
              <a:buChar char="●"/>
            </a:pPr>
            <a:r>
              <a:rPr lang="en" sz="3000">
                <a:latin typeface="Montserrat"/>
                <a:ea typeface="Montserrat"/>
                <a:cs typeface="Montserrat"/>
                <a:sym typeface="Montserrat"/>
              </a:rPr>
              <a:t>The packets don’t care how they get to you, just the final location.</a:t>
            </a:r>
            <a:endParaRPr sz="3000">
              <a:latin typeface="Montserrat"/>
              <a:ea typeface="Montserrat"/>
              <a:cs typeface="Montserrat"/>
              <a:sym typeface="Montserrat"/>
            </a:endParaRPr>
          </a:p>
        </p:txBody>
      </p:sp>
      <p:pic>
        <p:nvPicPr>
          <p:cNvPr id="204" name="Google Shape;204;p25" descr="watermark.jpg"/>
          <p:cNvPicPr preferRelativeResize="0"/>
          <p:nvPr/>
        </p:nvPicPr>
        <p:blipFill rotWithShape="1">
          <a:blip r:embed="rId3">
            <a:alphaModFix/>
          </a:blip>
          <a:srcRect l="-230" t="8854" r="230" b="38442"/>
          <a:stretch/>
        </p:blipFill>
        <p:spPr>
          <a:xfrm>
            <a:off x="-76200" y="4801375"/>
            <a:ext cx="2315821" cy="342126"/>
          </a:xfrm>
          <a:prstGeom prst="rect">
            <a:avLst/>
          </a:prstGeom>
          <a:noFill/>
          <a:ln>
            <a:noFill/>
          </a:ln>
        </p:spPr>
      </p:pic>
      <p:pic>
        <p:nvPicPr>
          <p:cNvPr id="205" name="Google Shape;205;p25"/>
          <p:cNvPicPr preferRelativeResize="0"/>
          <p:nvPr/>
        </p:nvPicPr>
        <p:blipFill rotWithShape="1">
          <a:blip r:embed="rId4">
            <a:alphaModFix/>
          </a:blip>
          <a:srcRect t="12542" b="21061"/>
          <a:stretch/>
        </p:blipFill>
        <p:spPr>
          <a:xfrm>
            <a:off x="1166700" y="2892300"/>
            <a:ext cx="1799975" cy="1266550"/>
          </a:xfrm>
          <a:prstGeom prst="rect">
            <a:avLst/>
          </a:prstGeom>
          <a:noFill/>
          <a:ln>
            <a:noFill/>
          </a:ln>
        </p:spPr>
      </p:pic>
      <p:sp>
        <p:nvSpPr>
          <p:cNvPr id="206" name="Google Shape;206;p25"/>
          <p:cNvSpPr txBox="1"/>
          <p:nvPr/>
        </p:nvSpPr>
        <p:spPr>
          <a:xfrm>
            <a:off x="1643625" y="3160975"/>
            <a:ext cx="1511400" cy="4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www.abc.com</a:t>
            </a:r>
            <a:endParaRPr sz="1200"/>
          </a:p>
        </p:txBody>
      </p:sp>
      <p:cxnSp>
        <p:nvCxnSpPr>
          <p:cNvPr id="207" name="Google Shape;207;p25"/>
          <p:cNvCxnSpPr/>
          <p:nvPr/>
        </p:nvCxnSpPr>
        <p:spPr>
          <a:xfrm>
            <a:off x="2989100" y="3450025"/>
            <a:ext cx="1526400" cy="0"/>
          </a:xfrm>
          <a:prstGeom prst="straightConnector1">
            <a:avLst/>
          </a:prstGeom>
          <a:noFill/>
          <a:ln w="28575" cap="flat" cmpd="sng">
            <a:solidFill>
              <a:srgbClr val="1155CC"/>
            </a:solidFill>
            <a:prstDash val="solid"/>
            <a:round/>
            <a:headEnd type="triangle" w="med" len="med"/>
            <a:tailEnd type="none" w="med" len="med"/>
          </a:ln>
        </p:spPr>
      </p:cxnSp>
      <p:cxnSp>
        <p:nvCxnSpPr>
          <p:cNvPr id="208" name="Google Shape;208;p25"/>
          <p:cNvCxnSpPr/>
          <p:nvPr/>
        </p:nvCxnSpPr>
        <p:spPr>
          <a:xfrm>
            <a:off x="4515500" y="3450025"/>
            <a:ext cx="719100" cy="377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209" name="Google Shape;209;p25"/>
          <p:cNvCxnSpPr/>
          <p:nvPr/>
        </p:nvCxnSpPr>
        <p:spPr>
          <a:xfrm rot="-5400000">
            <a:off x="4876525" y="3183275"/>
            <a:ext cx="1004700" cy="299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210" name="Google Shape;210;p25"/>
          <p:cNvCxnSpPr/>
          <p:nvPr/>
        </p:nvCxnSpPr>
        <p:spPr>
          <a:xfrm>
            <a:off x="5528700" y="2830850"/>
            <a:ext cx="486900" cy="225300"/>
          </a:xfrm>
          <a:prstGeom prst="bentConnector3">
            <a:avLst>
              <a:gd name="adj1" fmla="val 50729"/>
            </a:avLst>
          </a:prstGeom>
          <a:noFill/>
          <a:ln w="28575" cap="flat" cmpd="sng">
            <a:solidFill>
              <a:schemeClr val="dk2"/>
            </a:solidFill>
            <a:prstDash val="solid"/>
            <a:round/>
            <a:headEnd type="none" w="med" len="med"/>
            <a:tailEnd type="none" w="med" len="med"/>
          </a:ln>
        </p:spPr>
      </p:cxnSp>
      <p:pic>
        <p:nvPicPr>
          <p:cNvPr id="211" name="Google Shape;211;p25"/>
          <p:cNvPicPr preferRelativeResize="0"/>
          <p:nvPr/>
        </p:nvPicPr>
        <p:blipFill>
          <a:blip r:embed="rId5">
            <a:alphaModFix/>
          </a:blip>
          <a:stretch>
            <a:fillRect/>
          </a:stretch>
        </p:blipFill>
        <p:spPr>
          <a:xfrm>
            <a:off x="6233150" y="2638950"/>
            <a:ext cx="1383350" cy="1692925"/>
          </a:xfrm>
          <a:prstGeom prst="rect">
            <a:avLst/>
          </a:prstGeom>
          <a:noFill/>
          <a:ln>
            <a:noFill/>
          </a:ln>
        </p:spPr>
      </p:pic>
      <p:cxnSp>
        <p:nvCxnSpPr>
          <p:cNvPr id="212" name="Google Shape;212;p25"/>
          <p:cNvCxnSpPr/>
          <p:nvPr/>
        </p:nvCxnSpPr>
        <p:spPr>
          <a:xfrm>
            <a:off x="4624275" y="3946425"/>
            <a:ext cx="719100" cy="377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213" name="Google Shape;213;p25"/>
          <p:cNvCxnSpPr/>
          <p:nvPr/>
        </p:nvCxnSpPr>
        <p:spPr>
          <a:xfrm rot="-5400000">
            <a:off x="4985300" y="3679675"/>
            <a:ext cx="1004700" cy="299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214" name="Google Shape;214;p25"/>
          <p:cNvCxnSpPr/>
          <p:nvPr/>
        </p:nvCxnSpPr>
        <p:spPr>
          <a:xfrm>
            <a:off x="5637475" y="3327250"/>
            <a:ext cx="486900" cy="225300"/>
          </a:xfrm>
          <a:prstGeom prst="bentConnector3">
            <a:avLst>
              <a:gd name="adj1" fmla="val 50729"/>
            </a:avLst>
          </a:prstGeom>
          <a:noFill/>
          <a:ln w="28575" cap="flat" cmpd="sng">
            <a:solidFill>
              <a:schemeClr val="dk2"/>
            </a:solidFill>
            <a:prstDash val="solid"/>
            <a:round/>
            <a:headEnd type="none" w="med" len="med"/>
            <a:tailEnd type="none" w="med" len="med"/>
          </a:ln>
        </p:spPr>
      </p:cxnSp>
      <p:cxnSp>
        <p:nvCxnSpPr>
          <p:cNvPr id="215" name="Google Shape;215;p25"/>
          <p:cNvCxnSpPr/>
          <p:nvPr/>
        </p:nvCxnSpPr>
        <p:spPr>
          <a:xfrm>
            <a:off x="4701275" y="4442900"/>
            <a:ext cx="719100" cy="377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216" name="Google Shape;216;p25"/>
          <p:cNvCxnSpPr/>
          <p:nvPr/>
        </p:nvCxnSpPr>
        <p:spPr>
          <a:xfrm rot="-5400000">
            <a:off x="5062300" y="4176150"/>
            <a:ext cx="1004700" cy="299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217" name="Google Shape;217;p25"/>
          <p:cNvCxnSpPr/>
          <p:nvPr/>
        </p:nvCxnSpPr>
        <p:spPr>
          <a:xfrm>
            <a:off x="5714475" y="3823725"/>
            <a:ext cx="486900" cy="225300"/>
          </a:xfrm>
          <a:prstGeom prst="bentConnector3">
            <a:avLst>
              <a:gd name="adj1" fmla="val 50729"/>
            </a:avLst>
          </a:prstGeom>
          <a:noFill/>
          <a:ln w="28575" cap="flat" cmpd="sng">
            <a:solidFill>
              <a:schemeClr val="dk2"/>
            </a:solidFill>
            <a:prstDash val="solid"/>
            <a:round/>
            <a:headEnd type="none" w="med" len="med"/>
            <a:tailEnd type="none" w="med" len="med"/>
          </a:ln>
        </p:spPr>
      </p:cxnSp>
      <p:cxnSp>
        <p:nvCxnSpPr>
          <p:cNvPr id="218" name="Google Shape;218;p25"/>
          <p:cNvCxnSpPr/>
          <p:nvPr/>
        </p:nvCxnSpPr>
        <p:spPr>
          <a:xfrm>
            <a:off x="2985875" y="3695250"/>
            <a:ext cx="1695600" cy="251100"/>
          </a:xfrm>
          <a:prstGeom prst="straightConnector1">
            <a:avLst/>
          </a:prstGeom>
          <a:noFill/>
          <a:ln w="28575" cap="flat" cmpd="sng">
            <a:solidFill>
              <a:srgbClr val="1155CC"/>
            </a:solidFill>
            <a:prstDash val="solid"/>
            <a:round/>
            <a:headEnd type="triangle" w="med" len="med"/>
            <a:tailEnd type="none" w="med" len="med"/>
          </a:ln>
        </p:spPr>
      </p:cxnSp>
      <p:cxnSp>
        <p:nvCxnSpPr>
          <p:cNvPr id="219" name="Google Shape;219;p25"/>
          <p:cNvCxnSpPr/>
          <p:nvPr/>
        </p:nvCxnSpPr>
        <p:spPr>
          <a:xfrm>
            <a:off x="3007650" y="3964050"/>
            <a:ext cx="1754700" cy="479100"/>
          </a:xfrm>
          <a:prstGeom prst="straightConnector1">
            <a:avLst/>
          </a:prstGeom>
          <a:noFill/>
          <a:ln w="28575" cap="flat" cmpd="sng">
            <a:solidFill>
              <a:srgbClr val="1155CC"/>
            </a:solidFill>
            <a:prstDash val="solid"/>
            <a:round/>
            <a:headEnd type="triangle" w="med" len="med"/>
            <a:tailEnd type="none" w="med" len="med"/>
          </a:ln>
        </p:spPr>
      </p:cxnSp>
      <p:sp>
        <p:nvSpPr>
          <p:cNvPr id="220" name="Google Shape;220;p25"/>
          <p:cNvSpPr/>
          <p:nvPr/>
        </p:nvSpPr>
        <p:spPr>
          <a:xfrm>
            <a:off x="1522650" y="4113450"/>
            <a:ext cx="1383300" cy="34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t>Home IP Address</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6"/>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226" name="Google Shape;226;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Font typeface="Montserrat"/>
              <a:buChar char="●"/>
            </a:pPr>
            <a:r>
              <a:rPr lang="en" sz="3000">
                <a:latin typeface="Montserrat"/>
                <a:ea typeface="Montserrat"/>
                <a:cs typeface="Montserrat"/>
                <a:sym typeface="Montserrat"/>
              </a:rPr>
              <a:t>Once the packets reach you, they are reassembled to show the page.</a:t>
            </a:r>
            <a:endParaRPr sz="3000">
              <a:latin typeface="Montserrat"/>
              <a:ea typeface="Montserrat"/>
              <a:cs typeface="Montserrat"/>
              <a:sym typeface="Montserrat"/>
            </a:endParaRPr>
          </a:p>
        </p:txBody>
      </p:sp>
      <p:pic>
        <p:nvPicPr>
          <p:cNvPr id="229" name="Google Shape;229;p26"/>
          <p:cNvPicPr preferRelativeResize="0"/>
          <p:nvPr/>
        </p:nvPicPr>
        <p:blipFill rotWithShape="1">
          <a:blip r:embed="rId3">
            <a:alphaModFix/>
          </a:blip>
          <a:srcRect t="12542" b="21061"/>
          <a:stretch/>
        </p:blipFill>
        <p:spPr>
          <a:xfrm>
            <a:off x="1166700" y="2892300"/>
            <a:ext cx="1799975" cy="1266550"/>
          </a:xfrm>
          <a:prstGeom prst="rect">
            <a:avLst/>
          </a:prstGeom>
          <a:noFill/>
          <a:ln>
            <a:noFill/>
          </a:ln>
        </p:spPr>
      </p:pic>
      <p:cxnSp>
        <p:nvCxnSpPr>
          <p:cNvPr id="230" name="Google Shape;230;p26"/>
          <p:cNvCxnSpPr/>
          <p:nvPr/>
        </p:nvCxnSpPr>
        <p:spPr>
          <a:xfrm>
            <a:off x="2989100" y="3450025"/>
            <a:ext cx="1526400" cy="0"/>
          </a:xfrm>
          <a:prstGeom prst="straightConnector1">
            <a:avLst/>
          </a:prstGeom>
          <a:noFill/>
          <a:ln w="28575" cap="flat" cmpd="sng">
            <a:solidFill>
              <a:srgbClr val="1155CC"/>
            </a:solidFill>
            <a:prstDash val="solid"/>
            <a:round/>
            <a:headEnd type="triangle" w="med" len="med"/>
            <a:tailEnd type="none" w="med" len="med"/>
          </a:ln>
        </p:spPr>
      </p:cxnSp>
      <p:cxnSp>
        <p:nvCxnSpPr>
          <p:cNvPr id="231" name="Google Shape;231;p26"/>
          <p:cNvCxnSpPr/>
          <p:nvPr/>
        </p:nvCxnSpPr>
        <p:spPr>
          <a:xfrm>
            <a:off x="4515500" y="3450025"/>
            <a:ext cx="719100" cy="377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232" name="Google Shape;232;p26"/>
          <p:cNvCxnSpPr/>
          <p:nvPr/>
        </p:nvCxnSpPr>
        <p:spPr>
          <a:xfrm rot="-5400000">
            <a:off x="4876525" y="3183275"/>
            <a:ext cx="1004700" cy="299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233" name="Google Shape;233;p26"/>
          <p:cNvCxnSpPr/>
          <p:nvPr/>
        </p:nvCxnSpPr>
        <p:spPr>
          <a:xfrm>
            <a:off x="5528700" y="2830850"/>
            <a:ext cx="486900" cy="225300"/>
          </a:xfrm>
          <a:prstGeom prst="bentConnector3">
            <a:avLst>
              <a:gd name="adj1" fmla="val 50729"/>
            </a:avLst>
          </a:prstGeom>
          <a:noFill/>
          <a:ln w="28575" cap="flat" cmpd="sng">
            <a:solidFill>
              <a:schemeClr val="dk2"/>
            </a:solidFill>
            <a:prstDash val="solid"/>
            <a:round/>
            <a:headEnd type="none" w="med" len="med"/>
            <a:tailEnd type="none" w="med" len="med"/>
          </a:ln>
        </p:spPr>
      </p:cxnSp>
      <p:pic>
        <p:nvPicPr>
          <p:cNvPr id="234" name="Google Shape;234;p26"/>
          <p:cNvPicPr preferRelativeResize="0"/>
          <p:nvPr/>
        </p:nvPicPr>
        <p:blipFill>
          <a:blip r:embed="rId4">
            <a:alphaModFix/>
          </a:blip>
          <a:stretch>
            <a:fillRect/>
          </a:stretch>
        </p:blipFill>
        <p:spPr>
          <a:xfrm>
            <a:off x="6233150" y="2638950"/>
            <a:ext cx="1383350" cy="1692925"/>
          </a:xfrm>
          <a:prstGeom prst="rect">
            <a:avLst/>
          </a:prstGeom>
          <a:noFill/>
          <a:ln>
            <a:noFill/>
          </a:ln>
        </p:spPr>
      </p:pic>
      <p:cxnSp>
        <p:nvCxnSpPr>
          <p:cNvPr id="235" name="Google Shape;235;p26"/>
          <p:cNvCxnSpPr/>
          <p:nvPr/>
        </p:nvCxnSpPr>
        <p:spPr>
          <a:xfrm>
            <a:off x="4624275" y="3946425"/>
            <a:ext cx="719100" cy="377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236" name="Google Shape;236;p26"/>
          <p:cNvCxnSpPr/>
          <p:nvPr/>
        </p:nvCxnSpPr>
        <p:spPr>
          <a:xfrm rot="-5400000">
            <a:off x="4985300" y="3679675"/>
            <a:ext cx="1004700" cy="299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237" name="Google Shape;237;p26"/>
          <p:cNvCxnSpPr/>
          <p:nvPr/>
        </p:nvCxnSpPr>
        <p:spPr>
          <a:xfrm>
            <a:off x="5637475" y="3327250"/>
            <a:ext cx="486900" cy="225300"/>
          </a:xfrm>
          <a:prstGeom prst="bentConnector3">
            <a:avLst>
              <a:gd name="adj1" fmla="val 50729"/>
            </a:avLst>
          </a:prstGeom>
          <a:noFill/>
          <a:ln w="28575" cap="flat" cmpd="sng">
            <a:solidFill>
              <a:schemeClr val="dk2"/>
            </a:solidFill>
            <a:prstDash val="solid"/>
            <a:round/>
            <a:headEnd type="none" w="med" len="med"/>
            <a:tailEnd type="none" w="med" len="med"/>
          </a:ln>
        </p:spPr>
      </p:cxnSp>
      <p:cxnSp>
        <p:nvCxnSpPr>
          <p:cNvPr id="238" name="Google Shape;238;p26"/>
          <p:cNvCxnSpPr/>
          <p:nvPr/>
        </p:nvCxnSpPr>
        <p:spPr>
          <a:xfrm>
            <a:off x="4701275" y="4442900"/>
            <a:ext cx="719100" cy="377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239" name="Google Shape;239;p26"/>
          <p:cNvCxnSpPr/>
          <p:nvPr/>
        </p:nvCxnSpPr>
        <p:spPr>
          <a:xfrm rot="-5400000">
            <a:off x="5062300" y="4176150"/>
            <a:ext cx="1004700" cy="299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240" name="Google Shape;240;p26"/>
          <p:cNvCxnSpPr/>
          <p:nvPr/>
        </p:nvCxnSpPr>
        <p:spPr>
          <a:xfrm>
            <a:off x="5714475" y="3823725"/>
            <a:ext cx="486900" cy="225300"/>
          </a:xfrm>
          <a:prstGeom prst="bentConnector3">
            <a:avLst>
              <a:gd name="adj1" fmla="val 50729"/>
            </a:avLst>
          </a:prstGeom>
          <a:noFill/>
          <a:ln w="28575" cap="flat" cmpd="sng">
            <a:solidFill>
              <a:schemeClr val="dk2"/>
            </a:solidFill>
            <a:prstDash val="solid"/>
            <a:round/>
            <a:headEnd type="none" w="med" len="med"/>
            <a:tailEnd type="none" w="med" len="med"/>
          </a:ln>
        </p:spPr>
      </p:cxnSp>
      <p:cxnSp>
        <p:nvCxnSpPr>
          <p:cNvPr id="241" name="Google Shape;241;p26"/>
          <p:cNvCxnSpPr/>
          <p:nvPr/>
        </p:nvCxnSpPr>
        <p:spPr>
          <a:xfrm>
            <a:off x="2985875" y="3695250"/>
            <a:ext cx="1695600" cy="251100"/>
          </a:xfrm>
          <a:prstGeom prst="straightConnector1">
            <a:avLst/>
          </a:prstGeom>
          <a:noFill/>
          <a:ln w="28575" cap="flat" cmpd="sng">
            <a:solidFill>
              <a:srgbClr val="1155CC"/>
            </a:solidFill>
            <a:prstDash val="solid"/>
            <a:round/>
            <a:headEnd type="triangle" w="med" len="med"/>
            <a:tailEnd type="none" w="med" len="med"/>
          </a:ln>
        </p:spPr>
      </p:cxnSp>
      <p:cxnSp>
        <p:nvCxnSpPr>
          <p:cNvPr id="242" name="Google Shape;242;p26"/>
          <p:cNvCxnSpPr/>
          <p:nvPr/>
        </p:nvCxnSpPr>
        <p:spPr>
          <a:xfrm>
            <a:off x="3007650" y="3964050"/>
            <a:ext cx="1754700" cy="479100"/>
          </a:xfrm>
          <a:prstGeom prst="straightConnector1">
            <a:avLst/>
          </a:prstGeom>
          <a:noFill/>
          <a:ln w="28575" cap="flat" cmpd="sng">
            <a:solidFill>
              <a:srgbClr val="1155CC"/>
            </a:solidFill>
            <a:prstDash val="solid"/>
            <a:round/>
            <a:headEnd type="triangle" w="med" len="med"/>
            <a:tailEnd type="none" w="med" len="med"/>
          </a:ln>
        </p:spPr>
      </p:cxnSp>
      <p:sp>
        <p:nvSpPr>
          <p:cNvPr id="243" name="Google Shape;243;p26"/>
          <p:cNvSpPr/>
          <p:nvPr/>
        </p:nvSpPr>
        <p:spPr>
          <a:xfrm>
            <a:off x="1522650" y="4113450"/>
            <a:ext cx="1383300" cy="34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t>Home IP Address</a:t>
            </a:r>
            <a:endParaRPr sz="1100"/>
          </a:p>
        </p:txBody>
      </p:sp>
      <p:sp>
        <p:nvSpPr>
          <p:cNvPr id="244" name="Google Shape;244;p26"/>
          <p:cNvSpPr/>
          <p:nvPr/>
        </p:nvSpPr>
        <p:spPr>
          <a:xfrm>
            <a:off x="1787175" y="3143100"/>
            <a:ext cx="820800" cy="479100"/>
          </a:xfrm>
          <a:prstGeom prst="roundRect">
            <a:avLst>
              <a:gd name="adj" fmla="val 16667"/>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6"/>
          <p:cNvSpPr/>
          <p:nvPr/>
        </p:nvSpPr>
        <p:spPr>
          <a:xfrm>
            <a:off x="1910675" y="3230300"/>
            <a:ext cx="581100" cy="283200"/>
          </a:xfrm>
          <a:prstGeom prst="ribbon2">
            <a:avLst>
              <a:gd name="adj1" fmla="val 16667"/>
              <a:gd name="adj2" fmla="val 50000"/>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7"/>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251" name="Google Shape;251;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Font typeface="Montserrat"/>
              <a:buChar char="●"/>
            </a:pPr>
            <a:r>
              <a:rPr lang="en" sz="3000">
                <a:latin typeface="Montserrat"/>
                <a:ea typeface="Montserrat"/>
                <a:cs typeface="Montserrat"/>
                <a:sym typeface="Montserrat"/>
              </a:rPr>
              <a:t>All of this moves at close to the speed of light, so it happens very fast.</a:t>
            </a:r>
            <a:endParaRPr sz="3000">
              <a:latin typeface="Montserrat"/>
              <a:ea typeface="Montserrat"/>
              <a:cs typeface="Montserrat"/>
              <a:sym typeface="Montserrat"/>
            </a:endParaRPr>
          </a:p>
        </p:txBody>
      </p:sp>
      <p:pic>
        <p:nvPicPr>
          <p:cNvPr id="254" name="Google Shape;254;p27"/>
          <p:cNvPicPr preferRelativeResize="0"/>
          <p:nvPr/>
        </p:nvPicPr>
        <p:blipFill rotWithShape="1">
          <a:blip r:embed="rId3">
            <a:alphaModFix/>
          </a:blip>
          <a:srcRect t="12542" b="21061"/>
          <a:stretch/>
        </p:blipFill>
        <p:spPr>
          <a:xfrm>
            <a:off x="1166700" y="2892300"/>
            <a:ext cx="1799975" cy="1266550"/>
          </a:xfrm>
          <a:prstGeom prst="rect">
            <a:avLst/>
          </a:prstGeom>
          <a:noFill/>
          <a:ln>
            <a:noFill/>
          </a:ln>
        </p:spPr>
      </p:pic>
      <p:cxnSp>
        <p:nvCxnSpPr>
          <p:cNvPr id="255" name="Google Shape;255;p27"/>
          <p:cNvCxnSpPr/>
          <p:nvPr/>
        </p:nvCxnSpPr>
        <p:spPr>
          <a:xfrm>
            <a:off x="2989100" y="3450025"/>
            <a:ext cx="1526400" cy="0"/>
          </a:xfrm>
          <a:prstGeom prst="straightConnector1">
            <a:avLst/>
          </a:prstGeom>
          <a:noFill/>
          <a:ln w="28575" cap="flat" cmpd="sng">
            <a:solidFill>
              <a:srgbClr val="1155CC"/>
            </a:solidFill>
            <a:prstDash val="solid"/>
            <a:round/>
            <a:headEnd type="triangle" w="med" len="med"/>
            <a:tailEnd type="none" w="med" len="med"/>
          </a:ln>
        </p:spPr>
      </p:cxnSp>
      <p:cxnSp>
        <p:nvCxnSpPr>
          <p:cNvPr id="256" name="Google Shape;256;p27"/>
          <p:cNvCxnSpPr/>
          <p:nvPr/>
        </p:nvCxnSpPr>
        <p:spPr>
          <a:xfrm>
            <a:off x="4515500" y="3450025"/>
            <a:ext cx="719100" cy="377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257" name="Google Shape;257;p27"/>
          <p:cNvCxnSpPr/>
          <p:nvPr/>
        </p:nvCxnSpPr>
        <p:spPr>
          <a:xfrm rot="-5400000">
            <a:off x="4876525" y="3183275"/>
            <a:ext cx="1004700" cy="299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258" name="Google Shape;258;p27"/>
          <p:cNvCxnSpPr/>
          <p:nvPr/>
        </p:nvCxnSpPr>
        <p:spPr>
          <a:xfrm>
            <a:off x="5528700" y="2830850"/>
            <a:ext cx="486900" cy="225300"/>
          </a:xfrm>
          <a:prstGeom prst="bentConnector3">
            <a:avLst>
              <a:gd name="adj1" fmla="val 50729"/>
            </a:avLst>
          </a:prstGeom>
          <a:noFill/>
          <a:ln w="28575" cap="flat" cmpd="sng">
            <a:solidFill>
              <a:schemeClr val="dk2"/>
            </a:solidFill>
            <a:prstDash val="solid"/>
            <a:round/>
            <a:headEnd type="none" w="med" len="med"/>
            <a:tailEnd type="none" w="med" len="med"/>
          </a:ln>
        </p:spPr>
      </p:cxnSp>
      <p:pic>
        <p:nvPicPr>
          <p:cNvPr id="259" name="Google Shape;259;p27"/>
          <p:cNvPicPr preferRelativeResize="0"/>
          <p:nvPr/>
        </p:nvPicPr>
        <p:blipFill>
          <a:blip r:embed="rId4">
            <a:alphaModFix/>
          </a:blip>
          <a:stretch>
            <a:fillRect/>
          </a:stretch>
        </p:blipFill>
        <p:spPr>
          <a:xfrm>
            <a:off x="6233150" y="2638950"/>
            <a:ext cx="1383350" cy="1692925"/>
          </a:xfrm>
          <a:prstGeom prst="rect">
            <a:avLst/>
          </a:prstGeom>
          <a:noFill/>
          <a:ln>
            <a:noFill/>
          </a:ln>
        </p:spPr>
      </p:pic>
      <p:cxnSp>
        <p:nvCxnSpPr>
          <p:cNvPr id="260" name="Google Shape;260;p27"/>
          <p:cNvCxnSpPr/>
          <p:nvPr/>
        </p:nvCxnSpPr>
        <p:spPr>
          <a:xfrm>
            <a:off x="4624275" y="3946425"/>
            <a:ext cx="719100" cy="377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261" name="Google Shape;261;p27"/>
          <p:cNvCxnSpPr/>
          <p:nvPr/>
        </p:nvCxnSpPr>
        <p:spPr>
          <a:xfrm rot="-5400000">
            <a:off x="4985300" y="3679675"/>
            <a:ext cx="1004700" cy="299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262" name="Google Shape;262;p27"/>
          <p:cNvCxnSpPr/>
          <p:nvPr/>
        </p:nvCxnSpPr>
        <p:spPr>
          <a:xfrm>
            <a:off x="5637475" y="3327250"/>
            <a:ext cx="486900" cy="225300"/>
          </a:xfrm>
          <a:prstGeom prst="bentConnector3">
            <a:avLst>
              <a:gd name="adj1" fmla="val 50729"/>
            </a:avLst>
          </a:prstGeom>
          <a:noFill/>
          <a:ln w="28575" cap="flat" cmpd="sng">
            <a:solidFill>
              <a:schemeClr val="dk2"/>
            </a:solidFill>
            <a:prstDash val="solid"/>
            <a:round/>
            <a:headEnd type="none" w="med" len="med"/>
            <a:tailEnd type="none" w="med" len="med"/>
          </a:ln>
        </p:spPr>
      </p:cxnSp>
      <p:cxnSp>
        <p:nvCxnSpPr>
          <p:cNvPr id="263" name="Google Shape;263;p27"/>
          <p:cNvCxnSpPr/>
          <p:nvPr/>
        </p:nvCxnSpPr>
        <p:spPr>
          <a:xfrm>
            <a:off x="4701275" y="4442900"/>
            <a:ext cx="719100" cy="377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264" name="Google Shape;264;p27"/>
          <p:cNvCxnSpPr/>
          <p:nvPr/>
        </p:nvCxnSpPr>
        <p:spPr>
          <a:xfrm rot="-5400000">
            <a:off x="5062300" y="4176150"/>
            <a:ext cx="1004700" cy="299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265" name="Google Shape;265;p27"/>
          <p:cNvCxnSpPr/>
          <p:nvPr/>
        </p:nvCxnSpPr>
        <p:spPr>
          <a:xfrm>
            <a:off x="5714475" y="3823725"/>
            <a:ext cx="486900" cy="225300"/>
          </a:xfrm>
          <a:prstGeom prst="bentConnector3">
            <a:avLst>
              <a:gd name="adj1" fmla="val 50729"/>
            </a:avLst>
          </a:prstGeom>
          <a:noFill/>
          <a:ln w="28575" cap="flat" cmpd="sng">
            <a:solidFill>
              <a:schemeClr val="dk2"/>
            </a:solidFill>
            <a:prstDash val="solid"/>
            <a:round/>
            <a:headEnd type="none" w="med" len="med"/>
            <a:tailEnd type="none" w="med" len="med"/>
          </a:ln>
        </p:spPr>
      </p:cxnSp>
      <p:cxnSp>
        <p:nvCxnSpPr>
          <p:cNvPr id="266" name="Google Shape;266;p27"/>
          <p:cNvCxnSpPr/>
          <p:nvPr/>
        </p:nvCxnSpPr>
        <p:spPr>
          <a:xfrm>
            <a:off x="2985875" y="3695250"/>
            <a:ext cx="1695600" cy="251100"/>
          </a:xfrm>
          <a:prstGeom prst="straightConnector1">
            <a:avLst/>
          </a:prstGeom>
          <a:noFill/>
          <a:ln w="28575" cap="flat" cmpd="sng">
            <a:solidFill>
              <a:srgbClr val="1155CC"/>
            </a:solidFill>
            <a:prstDash val="solid"/>
            <a:round/>
            <a:headEnd type="triangle" w="med" len="med"/>
            <a:tailEnd type="none" w="med" len="med"/>
          </a:ln>
        </p:spPr>
      </p:cxnSp>
      <p:cxnSp>
        <p:nvCxnSpPr>
          <p:cNvPr id="267" name="Google Shape;267;p27"/>
          <p:cNvCxnSpPr/>
          <p:nvPr/>
        </p:nvCxnSpPr>
        <p:spPr>
          <a:xfrm>
            <a:off x="3007650" y="3964050"/>
            <a:ext cx="1754700" cy="479100"/>
          </a:xfrm>
          <a:prstGeom prst="straightConnector1">
            <a:avLst/>
          </a:prstGeom>
          <a:noFill/>
          <a:ln w="28575" cap="flat" cmpd="sng">
            <a:solidFill>
              <a:srgbClr val="1155CC"/>
            </a:solidFill>
            <a:prstDash val="solid"/>
            <a:round/>
            <a:headEnd type="triangle" w="med" len="med"/>
            <a:tailEnd type="none" w="med" len="med"/>
          </a:ln>
        </p:spPr>
      </p:cxnSp>
      <p:sp>
        <p:nvSpPr>
          <p:cNvPr id="268" name="Google Shape;268;p27"/>
          <p:cNvSpPr/>
          <p:nvPr/>
        </p:nvSpPr>
        <p:spPr>
          <a:xfrm>
            <a:off x="1522650" y="4113450"/>
            <a:ext cx="1383300" cy="34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t>Home IP Address</a:t>
            </a:r>
            <a:endParaRPr sz="1100"/>
          </a:p>
        </p:txBody>
      </p:sp>
      <p:sp>
        <p:nvSpPr>
          <p:cNvPr id="269" name="Google Shape;269;p27"/>
          <p:cNvSpPr/>
          <p:nvPr/>
        </p:nvSpPr>
        <p:spPr>
          <a:xfrm>
            <a:off x="1787175" y="3143100"/>
            <a:ext cx="820800" cy="479100"/>
          </a:xfrm>
          <a:prstGeom prst="roundRect">
            <a:avLst>
              <a:gd name="adj" fmla="val 16667"/>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7"/>
          <p:cNvSpPr/>
          <p:nvPr/>
        </p:nvSpPr>
        <p:spPr>
          <a:xfrm>
            <a:off x="1910675" y="3230300"/>
            <a:ext cx="581100" cy="283200"/>
          </a:xfrm>
          <a:prstGeom prst="ribbon2">
            <a:avLst>
              <a:gd name="adj1" fmla="val 16667"/>
              <a:gd name="adj2" fmla="val 50000"/>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8"/>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US" altLang="en-US" b="1" dirty="0"/>
              <a:t>What really happens when you navigate to a URL</a:t>
            </a:r>
            <a:endParaRPr b="1" dirty="0">
              <a:latin typeface="Montserrat"/>
              <a:ea typeface="Montserrat"/>
              <a:cs typeface="Montserrat"/>
              <a:sym typeface="Montserrat"/>
            </a:endParaRPr>
          </a:p>
        </p:txBody>
      </p:sp>
      <p:sp>
        <p:nvSpPr>
          <p:cNvPr id="276" name="Google Shape;27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Font typeface="Montserrat"/>
              <a:buChar char="●"/>
            </a:pPr>
            <a:r>
              <a:rPr lang="en" sz="3000" dirty="0">
                <a:latin typeface="Montserrat"/>
                <a:ea typeface="Montserrat"/>
                <a:cs typeface="Montserrat"/>
                <a:sym typeface="Montserrat"/>
              </a:rPr>
              <a:t>This is a </a:t>
            </a:r>
            <a:r>
              <a:rPr lang="en-US" sz="3000" dirty="0">
                <a:latin typeface="Montserrat"/>
                <a:ea typeface="Montserrat"/>
                <a:cs typeface="Montserrat"/>
                <a:sym typeface="Montserrat"/>
              </a:rPr>
              <a:t>higher-level</a:t>
            </a:r>
            <a:r>
              <a:rPr lang="en" sz="3000" dirty="0">
                <a:latin typeface="Montserrat"/>
                <a:ea typeface="Montserrat"/>
                <a:cs typeface="Montserrat"/>
                <a:sym typeface="Montserrat"/>
              </a:rPr>
              <a:t> explanation, </a:t>
            </a:r>
            <a:r>
              <a:rPr lang="en-US" sz="3000" dirty="0">
                <a:latin typeface="Montserrat"/>
                <a:ea typeface="Montserrat"/>
                <a:cs typeface="Montserrat"/>
                <a:sym typeface="Montserrat"/>
              </a:rPr>
              <a:t>So we will dive in details</a:t>
            </a:r>
            <a:endParaRPr sz="3000" dirty="0">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789A1534-0296-5E49-8275-BFA91A63992F}"/>
              </a:ext>
            </a:extLst>
          </p:cNvPr>
          <p:cNvSpPr>
            <a:spLocks noGrp="1"/>
          </p:cNvSpPr>
          <p:nvPr>
            <p:ph type="title"/>
          </p:nvPr>
        </p:nvSpPr>
        <p:spPr/>
        <p:txBody>
          <a:bodyPr/>
          <a:lstStyle/>
          <a:p>
            <a:r>
              <a:rPr lang="en-US" altLang="en-US"/>
              <a:t>URL in Address Bar</a:t>
            </a:r>
            <a:br>
              <a:rPr lang="en-US" altLang="en-US"/>
            </a:br>
            <a:endParaRPr lang="en-US" altLang="en-US"/>
          </a:p>
        </p:txBody>
      </p:sp>
      <p:pic>
        <p:nvPicPr>
          <p:cNvPr id="20482" name="Content Placeholder 4">
            <a:extLst>
              <a:ext uri="{FF2B5EF4-FFF2-40B4-BE49-F238E27FC236}">
                <a16:creationId xmlns:a16="http://schemas.microsoft.com/office/drawing/2014/main" id="{85F7451D-3999-4F4C-B7D2-E4C968925A4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76488" y="1439466"/>
            <a:ext cx="4391025" cy="3009900"/>
          </a:xfrm>
        </p:spPr>
      </p:pic>
      <p:sp>
        <p:nvSpPr>
          <p:cNvPr id="4" name="Rectangle 3">
            <a:extLst>
              <a:ext uri="{FF2B5EF4-FFF2-40B4-BE49-F238E27FC236}">
                <a16:creationId xmlns:a16="http://schemas.microsoft.com/office/drawing/2014/main" id="{663D4CEB-5A9B-644D-9654-A4AC88CD2E25}"/>
              </a:ext>
            </a:extLst>
          </p:cNvPr>
          <p:cNvSpPr>
            <a:spLocks noChangeArrowheads="1"/>
          </p:cNvSpPr>
          <p:nvPr/>
        </p:nvSpPr>
        <p:spPr bwMode="auto">
          <a:xfrm>
            <a:off x="3486150" y="3257550"/>
            <a:ext cx="2514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anose="020B0604020202020204" pitchFamily="34" charset="0"/>
                <a:ea typeface="MS PGothic" panose="020B0600070205080204" pitchFamily="34" charset="-128"/>
              </a:defRPr>
            </a:lvl1pPr>
            <a:lvl2pPr marL="742950" indent="-285750">
              <a:defRPr baseline="-25000">
                <a:solidFill>
                  <a:schemeClr val="tx1"/>
                </a:solidFill>
                <a:latin typeface="Arial" panose="020B0604020202020204" pitchFamily="34" charset="0"/>
                <a:ea typeface="MS PGothic" panose="020B0600070205080204" pitchFamily="34" charset="-128"/>
              </a:defRPr>
            </a:lvl2pPr>
            <a:lvl3pPr marL="1143000" indent="-228600">
              <a:defRPr baseline="-25000">
                <a:solidFill>
                  <a:schemeClr val="tx1"/>
                </a:solidFill>
                <a:latin typeface="Arial" panose="020B0604020202020204" pitchFamily="34" charset="0"/>
                <a:ea typeface="MS PGothic" panose="020B0600070205080204" pitchFamily="34" charset="-128"/>
              </a:defRPr>
            </a:lvl3pPr>
            <a:lvl4pPr marL="1600200" indent="-228600">
              <a:defRPr baseline="-25000">
                <a:solidFill>
                  <a:schemeClr val="tx1"/>
                </a:solidFill>
                <a:latin typeface="Arial" panose="020B0604020202020204" pitchFamily="34" charset="0"/>
                <a:ea typeface="MS PGothic" panose="020B0600070205080204" pitchFamily="34" charset="-128"/>
              </a:defRPr>
            </a:lvl4pPr>
            <a:lvl5pPr marL="2057400" indent="-228600">
              <a:defRPr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9pPr>
          </a:lstStyle>
          <a:p>
            <a:r>
              <a:rPr lang="en-US" altLang="en-US" sz="2250" b="1"/>
              <a:t>http://www.albanna.com</a:t>
            </a:r>
          </a:p>
        </p:txBody>
      </p:sp>
    </p:spTree>
    <p:extLst>
      <p:ext uri="{BB962C8B-B14F-4D97-AF65-F5344CB8AC3E}">
        <p14:creationId xmlns:p14="http://schemas.microsoft.com/office/powerpoint/2010/main" val="1734480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DAAA6C07-7EA9-F349-AAB1-8DCC0D3E80A2}"/>
              </a:ext>
            </a:extLst>
          </p:cNvPr>
          <p:cNvSpPr>
            <a:spLocks noGrp="1"/>
          </p:cNvSpPr>
          <p:nvPr>
            <p:ph type="title"/>
          </p:nvPr>
        </p:nvSpPr>
        <p:spPr/>
        <p:txBody>
          <a:bodyPr/>
          <a:lstStyle/>
          <a:p>
            <a:r>
              <a:rPr lang="en-US" altLang="en-US"/>
              <a:t>Domain Name System</a:t>
            </a:r>
            <a:br>
              <a:rPr lang="en-US" altLang="en-US"/>
            </a:br>
            <a:endParaRPr lang="en-US" altLang="en-US"/>
          </a:p>
        </p:txBody>
      </p:sp>
      <p:pic>
        <p:nvPicPr>
          <p:cNvPr id="21506" name="Content Placeholder 3">
            <a:extLst>
              <a:ext uri="{FF2B5EF4-FFF2-40B4-BE49-F238E27FC236}">
                <a16:creationId xmlns:a16="http://schemas.microsoft.com/office/drawing/2014/main" id="{B870EC44-84FD-734A-BA2F-46D5F3781E2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85900" y="1824038"/>
            <a:ext cx="6172200" cy="2239566"/>
          </a:xfrm>
        </p:spPr>
      </p:pic>
    </p:spTree>
    <p:extLst>
      <p:ext uri="{BB962C8B-B14F-4D97-AF65-F5344CB8AC3E}">
        <p14:creationId xmlns:p14="http://schemas.microsoft.com/office/powerpoint/2010/main" val="365598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D90127E0-9C47-6740-AE60-6DCC49C33847}"/>
              </a:ext>
            </a:extLst>
          </p:cNvPr>
          <p:cNvSpPr>
            <a:spLocks noGrp="1"/>
          </p:cNvSpPr>
          <p:nvPr>
            <p:ph type="title"/>
          </p:nvPr>
        </p:nvSpPr>
        <p:spPr/>
        <p:txBody>
          <a:bodyPr/>
          <a:lstStyle/>
          <a:p>
            <a:r>
              <a:rPr lang="en-US" altLang="en-US"/>
              <a:t>Domain Name System</a:t>
            </a:r>
            <a:br>
              <a:rPr lang="en-US" altLang="en-US"/>
            </a:br>
            <a:endParaRPr lang="en-US" altLang="en-US"/>
          </a:p>
        </p:txBody>
      </p:sp>
      <p:pic>
        <p:nvPicPr>
          <p:cNvPr id="22530" name="Content Placeholder 4">
            <a:extLst>
              <a:ext uri="{FF2B5EF4-FFF2-40B4-BE49-F238E27FC236}">
                <a16:creationId xmlns:a16="http://schemas.microsoft.com/office/drawing/2014/main" id="{F22F7786-F7BE-BB41-ACFF-8A142D3A7C8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85900" y="1813322"/>
            <a:ext cx="6172200" cy="2262188"/>
          </a:xfrm>
        </p:spPr>
      </p:pic>
    </p:spTree>
    <p:extLst>
      <p:ext uri="{BB962C8B-B14F-4D97-AF65-F5344CB8AC3E}">
        <p14:creationId xmlns:p14="http://schemas.microsoft.com/office/powerpoint/2010/main" val="184520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Font typeface="Montserrat"/>
              <a:buChar char="●"/>
            </a:pPr>
            <a:r>
              <a:rPr lang="en" sz="3000">
                <a:latin typeface="Montserrat"/>
                <a:ea typeface="Montserrat"/>
                <a:cs typeface="Montserrat"/>
                <a:sym typeface="Montserrat"/>
              </a:rPr>
              <a:t>This lecture will discuss the following:</a:t>
            </a:r>
            <a:endParaRPr sz="3000">
              <a:latin typeface="Montserrat"/>
              <a:ea typeface="Montserrat"/>
              <a:cs typeface="Montserrat"/>
              <a:sym typeface="Montserrat"/>
            </a:endParaRPr>
          </a:p>
          <a:p>
            <a:pPr marL="1371600" lvl="1" indent="-419100" algn="l" rtl="0">
              <a:spcBef>
                <a:spcPts val="0"/>
              </a:spcBef>
              <a:spcAft>
                <a:spcPts val="0"/>
              </a:spcAft>
              <a:buSzPts val="3000"/>
              <a:buFont typeface="Montserrat"/>
              <a:buChar char="○"/>
            </a:pPr>
            <a:r>
              <a:rPr lang="en" sz="3000">
                <a:latin typeface="Montserrat"/>
                <a:ea typeface="Montserrat"/>
                <a:cs typeface="Montserrat"/>
                <a:sym typeface="Montserrat"/>
              </a:rPr>
              <a:t>How the web works</a:t>
            </a:r>
            <a:endParaRPr sz="3000">
              <a:latin typeface="Montserrat"/>
              <a:ea typeface="Montserrat"/>
              <a:cs typeface="Montserrat"/>
              <a:sym typeface="Montserrat"/>
            </a:endParaRPr>
          </a:p>
          <a:p>
            <a:pPr marL="1371600" lvl="1" indent="-419100" algn="l" rtl="0">
              <a:spcBef>
                <a:spcPts val="0"/>
              </a:spcBef>
              <a:spcAft>
                <a:spcPts val="0"/>
              </a:spcAft>
              <a:buSzPts val="3000"/>
              <a:buFont typeface="Montserrat"/>
              <a:buChar char="○"/>
            </a:pPr>
            <a:r>
              <a:rPr lang="en" sz="3000">
                <a:latin typeface="Montserrat"/>
                <a:ea typeface="Montserrat"/>
                <a:cs typeface="Montserrat"/>
                <a:sym typeface="Montserrat"/>
              </a:rPr>
              <a:t>What do we mean by “Full-Stack”</a:t>
            </a:r>
            <a:endParaRPr sz="3000">
              <a:latin typeface="Montserrat"/>
              <a:ea typeface="Montserrat"/>
              <a:cs typeface="Montserrat"/>
              <a:sym typeface="Montserrat"/>
            </a:endParaRPr>
          </a:p>
          <a:p>
            <a:pPr marL="1371600" lvl="1" indent="-419100" algn="l" rtl="0">
              <a:spcBef>
                <a:spcPts val="0"/>
              </a:spcBef>
              <a:spcAft>
                <a:spcPts val="0"/>
              </a:spcAft>
              <a:buSzPts val="3000"/>
              <a:buFont typeface="Montserrat"/>
              <a:buChar char="○"/>
            </a:pPr>
            <a:r>
              <a:rPr lang="en" sz="3000">
                <a:latin typeface="Montserrat"/>
                <a:ea typeface="Montserrat"/>
                <a:cs typeface="Montserrat"/>
                <a:sym typeface="Montserrat"/>
              </a:rPr>
              <a:t>A brief overview of the course tech</a:t>
            </a:r>
            <a:endParaRPr sz="3000">
              <a:latin typeface="Montserrat"/>
              <a:ea typeface="Montserrat"/>
              <a:cs typeface="Montserrat"/>
              <a:sym typeface="Montserrat"/>
            </a:endParaRPr>
          </a:p>
          <a:p>
            <a:pPr marL="1371600" lvl="1" indent="-419100" algn="l" rtl="0">
              <a:spcBef>
                <a:spcPts val="0"/>
              </a:spcBef>
              <a:spcAft>
                <a:spcPts val="0"/>
              </a:spcAft>
              <a:buSzPts val="3000"/>
              <a:buFont typeface="Montserrat"/>
              <a:buChar char="○"/>
            </a:pPr>
            <a:r>
              <a:rPr lang="en" sz="3000">
                <a:latin typeface="Montserrat"/>
                <a:ea typeface="Montserrat"/>
                <a:cs typeface="Montserrat"/>
                <a:sym typeface="Montserrat"/>
              </a:rPr>
              <a:t>Why we chose Django for the course</a:t>
            </a:r>
            <a:endParaRPr sz="3000">
              <a:latin typeface="Montserrat"/>
              <a:ea typeface="Montserrat"/>
              <a:cs typeface="Montserrat"/>
              <a:sym typeface="Montserrat"/>
            </a:endParaRPr>
          </a:p>
          <a:p>
            <a:pPr marL="914400" lvl="0" indent="-419100" algn="l" rtl="0">
              <a:spcBef>
                <a:spcPts val="0"/>
              </a:spcBef>
              <a:spcAft>
                <a:spcPts val="0"/>
              </a:spcAft>
              <a:buSzPts val="3000"/>
              <a:buFont typeface="Montserrat"/>
              <a:buChar char="●"/>
            </a:pPr>
            <a:r>
              <a:rPr lang="en" sz="3000">
                <a:latin typeface="Montserrat"/>
                <a:ea typeface="Montserrat"/>
                <a:cs typeface="Montserrat"/>
                <a:sym typeface="Montserrat"/>
              </a:rPr>
              <a:t>Let’s get started!</a:t>
            </a:r>
            <a:endParaRPr sz="3000">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A1DD621B-251A-8240-8CD4-E598B726DCBE}"/>
              </a:ext>
            </a:extLst>
          </p:cNvPr>
          <p:cNvSpPr>
            <a:spLocks noGrp="1"/>
          </p:cNvSpPr>
          <p:nvPr>
            <p:ph type="title"/>
          </p:nvPr>
        </p:nvSpPr>
        <p:spPr/>
        <p:txBody>
          <a:bodyPr/>
          <a:lstStyle/>
          <a:p>
            <a:r>
              <a:rPr lang="en-US" altLang="en-US"/>
              <a:t>Domain Name System</a:t>
            </a:r>
            <a:br>
              <a:rPr lang="en-US" altLang="en-US"/>
            </a:br>
            <a:endParaRPr lang="en-US" altLang="en-US"/>
          </a:p>
        </p:txBody>
      </p:sp>
      <p:pic>
        <p:nvPicPr>
          <p:cNvPr id="23554" name="Content Placeholder 5">
            <a:extLst>
              <a:ext uri="{FF2B5EF4-FFF2-40B4-BE49-F238E27FC236}">
                <a16:creationId xmlns:a16="http://schemas.microsoft.com/office/drawing/2014/main" id="{68FD0D1F-6632-3149-AB97-BB0A26A002A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85900" y="1824038"/>
            <a:ext cx="6172200" cy="2239566"/>
          </a:xfrm>
        </p:spPr>
      </p:pic>
      <p:sp>
        <p:nvSpPr>
          <p:cNvPr id="23555" name="Rectangle 1">
            <a:extLst>
              <a:ext uri="{FF2B5EF4-FFF2-40B4-BE49-F238E27FC236}">
                <a16:creationId xmlns:a16="http://schemas.microsoft.com/office/drawing/2014/main" id="{AFCCE8B5-5954-1C4B-9568-2721753ADA18}"/>
              </a:ext>
            </a:extLst>
          </p:cNvPr>
          <p:cNvSpPr>
            <a:spLocks noChangeArrowheads="1"/>
          </p:cNvSpPr>
          <p:nvPr/>
        </p:nvSpPr>
        <p:spPr bwMode="auto">
          <a:xfrm>
            <a:off x="5356623" y="4208860"/>
            <a:ext cx="183575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aseline="-25000">
                <a:solidFill>
                  <a:schemeClr val="tx1"/>
                </a:solidFill>
                <a:latin typeface="Arial" panose="020B0604020202020204" pitchFamily="34" charset="0"/>
                <a:ea typeface="MS PGothic" panose="020B0600070205080204" pitchFamily="34" charset="-128"/>
              </a:defRPr>
            </a:lvl1pPr>
            <a:lvl2pPr marL="742950" indent="-285750">
              <a:defRPr baseline="-25000">
                <a:solidFill>
                  <a:schemeClr val="tx1"/>
                </a:solidFill>
                <a:latin typeface="Arial" panose="020B0604020202020204" pitchFamily="34" charset="0"/>
                <a:ea typeface="MS PGothic" panose="020B0600070205080204" pitchFamily="34" charset="-128"/>
              </a:defRPr>
            </a:lvl2pPr>
            <a:lvl3pPr marL="1143000" indent="-228600">
              <a:defRPr baseline="-25000">
                <a:solidFill>
                  <a:schemeClr val="tx1"/>
                </a:solidFill>
                <a:latin typeface="Arial" panose="020B0604020202020204" pitchFamily="34" charset="0"/>
                <a:ea typeface="MS PGothic" panose="020B0600070205080204" pitchFamily="34" charset="-128"/>
              </a:defRPr>
            </a:lvl3pPr>
            <a:lvl4pPr marL="1600200" indent="-228600">
              <a:defRPr baseline="-25000">
                <a:solidFill>
                  <a:schemeClr val="tx1"/>
                </a:solidFill>
                <a:latin typeface="Arial" panose="020B0604020202020204" pitchFamily="34" charset="0"/>
                <a:ea typeface="MS PGothic" panose="020B0600070205080204" pitchFamily="34" charset="-128"/>
              </a:defRPr>
            </a:lvl4pPr>
            <a:lvl5pPr marL="2057400" indent="-228600">
              <a:defRPr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9pPr>
          </a:lstStyle>
          <a:p>
            <a:r>
              <a:rPr lang="en-US" altLang="en-US" sz="2250" b="1"/>
              <a:t>ipconfig /flushdns</a:t>
            </a:r>
          </a:p>
        </p:txBody>
      </p:sp>
      <p:sp>
        <p:nvSpPr>
          <p:cNvPr id="23556" name="Rectangle 2">
            <a:extLst>
              <a:ext uri="{FF2B5EF4-FFF2-40B4-BE49-F238E27FC236}">
                <a16:creationId xmlns:a16="http://schemas.microsoft.com/office/drawing/2014/main" id="{9E82EEB0-9946-3342-A551-1A6598BAA0B0}"/>
              </a:ext>
            </a:extLst>
          </p:cNvPr>
          <p:cNvSpPr>
            <a:spLocks noChangeArrowheads="1"/>
          </p:cNvSpPr>
          <p:nvPr/>
        </p:nvSpPr>
        <p:spPr bwMode="auto">
          <a:xfrm>
            <a:off x="5033962" y="4601766"/>
            <a:ext cx="269336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aseline="-25000">
                <a:solidFill>
                  <a:schemeClr val="tx1"/>
                </a:solidFill>
                <a:latin typeface="Arial" panose="020B0604020202020204" pitchFamily="34" charset="0"/>
                <a:ea typeface="MS PGothic" panose="020B0600070205080204" pitchFamily="34" charset="-128"/>
              </a:defRPr>
            </a:lvl1pPr>
            <a:lvl2pPr marL="742950" indent="-285750">
              <a:defRPr baseline="-25000">
                <a:solidFill>
                  <a:schemeClr val="tx1"/>
                </a:solidFill>
                <a:latin typeface="Arial" panose="020B0604020202020204" pitchFamily="34" charset="0"/>
                <a:ea typeface="MS PGothic" panose="020B0600070205080204" pitchFamily="34" charset="-128"/>
              </a:defRPr>
            </a:lvl2pPr>
            <a:lvl3pPr marL="1143000" indent="-228600">
              <a:defRPr baseline="-25000">
                <a:solidFill>
                  <a:schemeClr val="tx1"/>
                </a:solidFill>
                <a:latin typeface="Arial" panose="020B0604020202020204" pitchFamily="34" charset="0"/>
                <a:ea typeface="MS PGothic" panose="020B0600070205080204" pitchFamily="34" charset="-128"/>
              </a:defRPr>
            </a:lvl3pPr>
            <a:lvl4pPr marL="1600200" indent="-228600">
              <a:defRPr baseline="-25000">
                <a:solidFill>
                  <a:schemeClr val="tx1"/>
                </a:solidFill>
                <a:latin typeface="Arial" panose="020B0604020202020204" pitchFamily="34" charset="0"/>
                <a:ea typeface="MS PGothic" panose="020B0600070205080204" pitchFamily="34" charset="-128"/>
              </a:defRPr>
            </a:lvl4pPr>
            <a:lvl5pPr marL="2057400" indent="-228600">
              <a:defRPr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9pPr>
          </a:lstStyle>
          <a:p>
            <a:r>
              <a:rPr lang="en-US" altLang="en-US" sz="2250" b="1"/>
              <a:t>sudo /etc/init.d/nscd restart</a:t>
            </a:r>
          </a:p>
        </p:txBody>
      </p:sp>
      <p:sp>
        <p:nvSpPr>
          <p:cNvPr id="23557" name="Rectangle 3">
            <a:extLst>
              <a:ext uri="{FF2B5EF4-FFF2-40B4-BE49-F238E27FC236}">
                <a16:creationId xmlns:a16="http://schemas.microsoft.com/office/drawing/2014/main" id="{0B72A9A9-306B-2742-B769-1F68363AFF85}"/>
              </a:ext>
            </a:extLst>
          </p:cNvPr>
          <p:cNvSpPr>
            <a:spLocks noChangeArrowheads="1"/>
          </p:cNvSpPr>
          <p:nvPr/>
        </p:nvSpPr>
        <p:spPr bwMode="auto">
          <a:xfrm>
            <a:off x="4712494" y="4416029"/>
            <a:ext cx="33361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aseline="-25000">
                <a:solidFill>
                  <a:schemeClr val="tx1"/>
                </a:solidFill>
                <a:latin typeface="Arial" panose="020B0604020202020204" pitchFamily="34" charset="0"/>
                <a:ea typeface="MS PGothic" panose="020B0600070205080204" pitchFamily="34" charset="-128"/>
              </a:defRPr>
            </a:lvl1pPr>
            <a:lvl2pPr marL="742950" indent="-285750">
              <a:defRPr baseline="-25000">
                <a:solidFill>
                  <a:schemeClr val="tx1"/>
                </a:solidFill>
                <a:latin typeface="Arial" panose="020B0604020202020204" pitchFamily="34" charset="0"/>
                <a:ea typeface="MS PGothic" panose="020B0600070205080204" pitchFamily="34" charset="-128"/>
              </a:defRPr>
            </a:lvl2pPr>
            <a:lvl3pPr marL="1143000" indent="-228600">
              <a:defRPr baseline="-25000">
                <a:solidFill>
                  <a:schemeClr val="tx1"/>
                </a:solidFill>
                <a:latin typeface="Arial" panose="020B0604020202020204" pitchFamily="34" charset="0"/>
                <a:ea typeface="MS PGothic" panose="020B0600070205080204" pitchFamily="34" charset="-128"/>
              </a:defRPr>
            </a:lvl3pPr>
            <a:lvl4pPr marL="1600200" indent="-228600">
              <a:defRPr baseline="-25000">
                <a:solidFill>
                  <a:schemeClr val="tx1"/>
                </a:solidFill>
                <a:latin typeface="Arial" panose="020B0604020202020204" pitchFamily="34" charset="0"/>
                <a:ea typeface="MS PGothic" panose="020B0600070205080204" pitchFamily="34" charset="-128"/>
              </a:defRPr>
            </a:lvl4pPr>
            <a:lvl5pPr marL="2057400" indent="-228600">
              <a:defRPr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MS PGothic" panose="020B0600070205080204" pitchFamily="34" charset="-128"/>
              </a:defRPr>
            </a:lvl9pPr>
          </a:lstStyle>
          <a:p>
            <a:r>
              <a:rPr lang="en-US" altLang="en-US" sz="2250" b="1"/>
              <a:t>sudo killall -HUP mDNSResponder</a:t>
            </a:r>
          </a:p>
        </p:txBody>
      </p:sp>
    </p:spTree>
    <p:extLst>
      <p:ext uri="{BB962C8B-B14F-4D97-AF65-F5344CB8AC3E}">
        <p14:creationId xmlns:p14="http://schemas.microsoft.com/office/powerpoint/2010/main" val="2924765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6EA03B08-EC2B-9D45-BDEF-BA7CEDE3AA28}"/>
              </a:ext>
            </a:extLst>
          </p:cNvPr>
          <p:cNvSpPr>
            <a:spLocks noGrp="1"/>
          </p:cNvSpPr>
          <p:nvPr>
            <p:ph type="title"/>
          </p:nvPr>
        </p:nvSpPr>
        <p:spPr/>
        <p:txBody>
          <a:bodyPr/>
          <a:lstStyle/>
          <a:p>
            <a:r>
              <a:rPr lang="en-US" altLang="en-US"/>
              <a:t>Http Request</a:t>
            </a:r>
            <a:br>
              <a:rPr lang="en-US" altLang="en-US"/>
            </a:br>
            <a:endParaRPr lang="en-US" altLang="en-US"/>
          </a:p>
        </p:txBody>
      </p:sp>
      <p:pic>
        <p:nvPicPr>
          <p:cNvPr id="24578" name="Content Placeholder 3">
            <a:extLst>
              <a:ext uri="{FF2B5EF4-FFF2-40B4-BE49-F238E27FC236}">
                <a16:creationId xmlns:a16="http://schemas.microsoft.com/office/drawing/2014/main" id="{A50CAE41-9446-4642-A84A-ADD618850CB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60923" y="1289447"/>
            <a:ext cx="5822156" cy="3308747"/>
          </a:xfrm>
        </p:spPr>
      </p:pic>
    </p:spTree>
    <p:extLst>
      <p:ext uri="{BB962C8B-B14F-4D97-AF65-F5344CB8AC3E}">
        <p14:creationId xmlns:p14="http://schemas.microsoft.com/office/powerpoint/2010/main" val="472679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F074C782-3998-9046-ABD1-AEF95C071DEE}"/>
              </a:ext>
            </a:extLst>
          </p:cNvPr>
          <p:cNvSpPr>
            <a:spLocks noGrp="1"/>
          </p:cNvSpPr>
          <p:nvPr>
            <p:ph type="title"/>
          </p:nvPr>
        </p:nvSpPr>
        <p:spPr/>
        <p:txBody>
          <a:bodyPr/>
          <a:lstStyle/>
          <a:p>
            <a:r>
              <a:rPr lang="en-US" altLang="en-US"/>
              <a:t>Http Request</a:t>
            </a:r>
            <a:br>
              <a:rPr lang="en-US" altLang="en-US"/>
            </a:br>
            <a:endParaRPr lang="en-US" altLang="en-US"/>
          </a:p>
        </p:txBody>
      </p:sp>
      <p:pic>
        <p:nvPicPr>
          <p:cNvPr id="25602" name="Content Placeholder 4">
            <a:extLst>
              <a:ext uri="{FF2B5EF4-FFF2-40B4-BE49-F238E27FC236}">
                <a16:creationId xmlns:a16="http://schemas.microsoft.com/office/drawing/2014/main" id="{B82760ED-7E98-AF41-9D64-B2544610825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85900" y="1420416"/>
            <a:ext cx="6172200" cy="3046809"/>
          </a:xfrm>
        </p:spPr>
      </p:pic>
    </p:spTree>
    <p:extLst>
      <p:ext uri="{BB962C8B-B14F-4D97-AF65-F5344CB8AC3E}">
        <p14:creationId xmlns:p14="http://schemas.microsoft.com/office/powerpoint/2010/main" val="2935239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B4B38D91-C7E3-134F-87C1-E7D148CEF494}"/>
              </a:ext>
            </a:extLst>
          </p:cNvPr>
          <p:cNvSpPr>
            <a:spLocks noGrp="1"/>
          </p:cNvSpPr>
          <p:nvPr>
            <p:ph type="title"/>
          </p:nvPr>
        </p:nvSpPr>
        <p:spPr/>
        <p:txBody>
          <a:bodyPr/>
          <a:lstStyle/>
          <a:p>
            <a:r>
              <a:rPr lang="en-US" altLang="en-US"/>
              <a:t>Http Response</a:t>
            </a:r>
            <a:br>
              <a:rPr lang="en-US" altLang="en-US"/>
            </a:br>
            <a:endParaRPr lang="en-US" altLang="en-US"/>
          </a:p>
        </p:txBody>
      </p:sp>
      <p:pic>
        <p:nvPicPr>
          <p:cNvPr id="26626" name="Content Placeholder 3">
            <a:extLst>
              <a:ext uri="{FF2B5EF4-FFF2-40B4-BE49-F238E27FC236}">
                <a16:creationId xmlns:a16="http://schemas.microsoft.com/office/drawing/2014/main" id="{3508C421-DFAD-5145-B1DF-C3CFFF10642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85900" y="1943100"/>
            <a:ext cx="6172200" cy="2001441"/>
          </a:xfrm>
        </p:spPr>
      </p:pic>
    </p:spTree>
    <p:extLst>
      <p:ext uri="{BB962C8B-B14F-4D97-AF65-F5344CB8AC3E}">
        <p14:creationId xmlns:p14="http://schemas.microsoft.com/office/powerpoint/2010/main" val="1137285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AEBC7480-54C7-B34E-8CF2-10174FF700FA}"/>
              </a:ext>
            </a:extLst>
          </p:cNvPr>
          <p:cNvSpPr>
            <a:spLocks noGrp="1"/>
          </p:cNvSpPr>
          <p:nvPr>
            <p:ph type="title"/>
          </p:nvPr>
        </p:nvSpPr>
        <p:spPr/>
        <p:txBody>
          <a:bodyPr/>
          <a:lstStyle/>
          <a:p>
            <a:r>
              <a:rPr lang="en-US" altLang="en-US"/>
              <a:t>HTML Rendering</a:t>
            </a:r>
            <a:br>
              <a:rPr lang="en-US" altLang="en-US"/>
            </a:br>
            <a:endParaRPr lang="en-US" altLang="en-US"/>
          </a:p>
        </p:txBody>
      </p:sp>
      <p:pic>
        <p:nvPicPr>
          <p:cNvPr id="27650" name="Content Placeholder 4">
            <a:extLst>
              <a:ext uri="{FF2B5EF4-FFF2-40B4-BE49-F238E27FC236}">
                <a16:creationId xmlns:a16="http://schemas.microsoft.com/office/drawing/2014/main" id="{E230DFA2-AB64-794A-8C1B-191352EE802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85900" y="1932385"/>
            <a:ext cx="6172200" cy="2022872"/>
          </a:xfrm>
        </p:spPr>
      </p:pic>
    </p:spTree>
    <p:extLst>
      <p:ext uri="{BB962C8B-B14F-4D97-AF65-F5344CB8AC3E}">
        <p14:creationId xmlns:p14="http://schemas.microsoft.com/office/powerpoint/2010/main" val="1191197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60C9319C-FDD7-4A4F-8E54-DC8D621FCFD8}"/>
              </a:ext>
            </a:extLst>
          </p:cNvPr>
          <p:cNvSpPr>
            <a:spLocks noGrp="1"/>
          </p:cNvSpPr>
          <p:nvPr>
            <p:ph type="title"/>
          </p:nvPr>
        </p:nvSpPr>
        <p:spPr/>
        <p:txBody>
          <a:bodyPr/>
          <a:lstStyle/>
          <a:p>
            <a:r>
              <a:rPr lang="en-US" altLang="en-US"/>
              <a:t>Brower Components</a:t>
            </a:r>
          </a:p>
        </p:txBody>
      </p:sp>
      <p:pic>
        <p:nvPicPr>
          <p:cNvPr id="20482" name="Content Placeholder 2">
            <a:extLst>
              <a:ext uri="{FF2B5EF4-FFF2-40B4-BE49-F238E27FC236}">
                <a16:creationId xmlns:a16="http://schemas.microsoft.com/office/drawing/2014/main" id="{21364BEC-33FF-3B45-960A-63152695665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657475" y="1543050"/>
            <a:ext cx="3314700" cy="2295525"/>
          </a:xfrm>
        </p:spPr>
      </p:pic>
    </p:spTree>
    <p:extLst>
      <p:ext uri="{BB962C8B-B14F-4D97-AF65-F5344CB8AC3E}">
        <p14:creationId xmlns:p14="http://schemas.microsoft.com/office/powerpoint/2010/main" val="3319714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3BB6EA41-F5C0-354B-B17D-411E1AFE90F1}"/>
              </a:ext>
            </a:extLst>
          </p:cNvPr>
          <p:cNvSpPr>
            <a:spLocks noGrp="1"/>
          </p:cNvSpPr>
          <p:nvPr>
            <p:ph type="title"/>
          </p:nvPr>
        </p:nvSpPr>
        <p:spPr/>
        <p:txBody>
          <a:bodyPr/>
          <a:lstStyle/>
          <a:p>
            <a:r>
              <a:rPr lang="en-US" altLang="en-US"/>
              <a:t>Render Main Flow</a:t>
            </a:r>
            <a:br>
              <a:rPr lang="en-US" altLang="en-US"/>
            </a:br>
            <a:endParaRPr lang="en-US" altLang="en-US"/>
          </a:p>
        </p:txBody>
      </p:sp>
      <p:sp>
        <p:nvSpPr>
          <p:cNvPr id="21506" name="Content Placeholder 3">
            <a:extLst>
              <a:ext uri="{FF2B5EF4-FFF2-40B4-BE49-F238E27FC236}">
                <a16:creationId xmlns:a16="http://schemas.microsoft.com/office/drawing/2014/main" id="{B26B3695-DFB2-074F-98AA-25E02C26C7EB}"/>
              </a:ext>
            </a:extLst>
          </p:cNvPr>
          <p:cNvSpPr>
            <a:spLocks noGrp="1"/>
          </p:cNvSpPr>
          <p:nvPr>
            <p:ph idx="1"/>
          </p:nvPr>
        </p:nvSpPr>
        <p:spPr/>
        <p:txBody>
          <a:bodyPr/>
          <a:lstStyle/>
          <a:p>
            <a:r>
              <a:rPr lang="en-US" altLang="en-JO"/>
              <a:t>Loading the resources</a:t>
            </a:r>
          </a:p>
          <a:p>
            <a:r>
              <a:rPr lang="en-US" altLang="en-JO"/>
              <a:t>Parsing the HTML</a:t>
            </a:r>
          </a:p>
          <a:p>
            <a:r>
              <a:rPr lang="en-US" altLang="en-JO"/>
              <a:t>Create render tree</a:t>
            </a:r>
          </a:p>
          <a:p>
            <a:r>
              <a:rPr lang="en-US" altLang="en-JO"/>
              <a:t>Layout the render tree</a:t>
            </a:r>
          </a:p>
          <a:p>
            <a:r>
              <a:rPr lang="en-US" altLang="en-JO"/>
              <a:t>Painting</a:t>
            </a:r>
          </a:p>
        </p:txBody>
      </p:sp>
    </p:spTree>
    <p:extLst>
      <p:ext uri="{BB962C8B-B14F-4D97-AF65-F5344CB8AC3E}">
        <p14:creationId xmlns:p14="http://schemas.microsoft.com/office/powerpoint/2010/main" val="613061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873277DB-4399-3A42-AEA9-F3C2916885C1}"/>
              </a:ext>
            </a:extLst>
          </p:cNvPr>
          <p:cNvSpPr>
            <a:spLocks noGrp="1"/>
          </p:cNvSpPr>
          <p:nvPr>
            <p:ph type="title"/>
          </p:nvPr>
        </p:nvSpPr>
        <p:spPr/>
        <p:txBody>
          <a:bodyPr/>
          <a:lstStyle/>
          <a:p>
            <a:r>
              <a:rPr lang="en-US" altLang="en-US"/>
              <a:t>Render Main Flow</a:t>
            </a:r>
            <a:br>
              <a:rPr lang="en-US" altLang="en-US"/>
            </a:br>
            <a:endParaRPr lang="en-US" altLang="en-US"/>
          </a:p>
        </p:txBody>
      </p:sp>
      <p:pic>
        <p:nvPicPr>
          <p:cNvPr id="22530" name="Content Placeholder 2">
            <a:extLst>
              <a:ext uri="{FF2B5EF4-FFF2-40B4-BE49-F238E27FC236}">
                <a16:creationId xmlns:a16="http://schemas.microsoft.com/office/drawing/2014/main" id="{8B687797-4CAD-A045-A15F-6A4546338FD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85900" y="2575322"/>
            <a:ext cx="6172200" cy="736997"/>
          </a:xfrm>
        </p:spPr>
      </p:pic>
    </p:spTree>
    <p:extLst>
      <p:ext uri="{BB962C8B-B14F-4D97-AF65-F5344CB8AC3E}">
        <p14:creationId xmlns:p14="http://schemas.microsoft.com/office/powerpoint/2010/main" val="4151756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811D50CE-6858-EC43-AA53-2465A7D2989B}"/>
              </a:ext>
            </a:extLst>
          </p:cNvPr>
          <p:cNvSpPr>
            <a:spLocks noGrp="1"/>
          </p:cNvSpPr>
          <p:nvPr>
            <p:ph type="title"/>
          </p:nvPr>
        </p:nvSpPr>
        <p:spPr/>
        <p:txBody>
          <a:bodyPr/>
          <a:lstStyle/>
          <a:p>
            <a:r>
              <a:rPr lang="en-US" altLang="en-US" dirty="0"/>
              <a:t>Render Main Flow</a:t>
            </a:r>
            <a:br>
              <a:rPr lang="en-US" altLang="en-US" dirty="0"/>
            </a:br>
            <a:endParaRPr lang="en-US" altLang="en-US" dirty="0"/>
          </a:p>
        </p:txBody>
      </p:sp>
      <p:pic>
        <p:nvPicPr>
          <p:cNvPr id="23554" name="Content Placeholder 5">
            <a:extLst>
              <a:ext uri="{FF2B5EF4-FFF2-40B4-BE49-F238E27FC236}">
                <a16:creationId xmlns:a16="http://schemas.microsoft.com/office/drawing/2014/main" id="{A1705D4B-A7BB-2A4C-9D53-D9E550DD292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1700" y="1116281"/>
            <a:ext cx="7979121" cy="3439690"/>
          </a:xfrm>
        </p:spPr>
      </p:pic>
    </p:spTree>
    <p:extLst>
      <p:ext uri="{BB962C8B-B14F-4D97-AF65-F5344CB8AC3E}">
        <p14:creationId xmlns:p14="http://schemas.microsoft.com/office/powerpoint/2010/main" val="738283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FAB8-4AFA-EA4E-A0DA-99635CD5030E}"/>
              </a:ext>
            </a:extLst>
          </p:cNvPr>
          <p:cNvSpPr>
            <a:spLocks noGrp="1"/>
          </p:cNvSpPr>
          <p:nvPr>
            <p:ph type="title"/>
          </p:nvPr>
        </p:nvSpPr>
        <p:spPr/>
        <p:txBody>
          <a:bodyPr/>
          <a:lstStyle/>
          <a:p>
            <a:r>
              <a:rPr lang="en" b="1" dirty="0">
                <a:latin typeface="Montserrat"/>
                <a:ea typeface="Montserrat"/>
                <a:cs typeface="Montserrat"/>
                <a:sym typeface="Montserrat"/>
              </a:rPr>
              <a:t>How The Web Works</a:t>
            </a:r>
            <a:endParaRPr lang="en-JO" dirty="0"/>
          </a:p>
        </p:txBody>
      </p:sp>
      <p:sp>
        <p:nvSpPr>
          <p:cNvPr id="3" name="Content Placeholder 2">
            <a:extLst>
              <a:ext uri="{FF2B5EF4-FFF2-40B4-BE49-F238E27FC236}">
                <a16:creationId xmlns:a16="http://schemas.microsoft.com/office/drawing/2014/main" id="{5FE20F60-5CC3-A442-A7C3-59037E593CE1}"/>
              </a:ext>
            </a:extLst>
          </p:cNvPr>
          <p:cNvSpPr>
            <a:spLocks noGrp="1"/>
          </p:cNvSpPr>
          <p:nvPr>
            <p:ph idx="1"/>
          </p:nvPr>
        </p:nvSpPr>
        <p:spPr/>
        <p:txBody>
          <a:bodyPr/>
          <a:lstStyle/>
          <a:p>
            <a:r>
              <a:rPr lang="en-US" dirty="0">
                <a:hlinkClick r:id="rId2"/>
              </a:rPr>
              <a:t>https://www.html5rocks.com/en/tutorials/internals/howbrowserswork/#Resources</a:t>
            </a:r>
            <a:endParaRPr lang="en-JO" dirty="0"/>
          </a:p>
        </p:txBody>
      </p:sp>
    </p:spTree>
    <p:extLst>
      <p:ext uri="{BB962C8B-B14F-4D97-AF65-F5344CB8AC3E}">
        <p14:creationId xmlns:p14="http://schemas.microsoft.com/office/powerpoint/2010/main" val="1076683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71" name="Google Shape;71;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Font typeface="Montserrat"/>
              <a:buChar char="●"/>
            </a:pPr>
            <a:r>
              <a:rPr lang="en" sz="3000">
                <a:latin typeface="Montserrat"/>
                <a:ea typeface="Montserrat"/>
                <a:cs typeface="Montserrat"/>
                <a:sym typeface="Montserrat"/>
              </a:rPr>
              <a:t>Before we can begin to learn about all the technologies in this course, we need to understand how the web works and what constitutes the “Full-Stack”</a:t>
            </a:r>
            <a:endParaRPr sz="3000">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9"/>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284" name="Google Shape;284;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Font typeface="Montserrat"/>
              <a:buChar char="●"/>
            </a:pPr>
            <a:r>
              <a:rPr lang="en" sz="3000">
                <a:latin typeface="Montserrat"/>
                <a:ea typeface="Montserrat"/>
                <a:cs typeface="Montserrat"/>
                <a:sym typeface="Montserrat"/>
              </a:rPr>
              <a:t>There are two main components of a website</a:t>
            </a:r>
            <a:endParaRPr sz="3000">
              <a:latin typeface="Montserrat"/>
              <a:ea typeface="Montserrat"/>
              <a:cs typeface="Montserrat"/>
              <a:sym typeface="Montserrat"/>
            </a:endParaRPr>
          </a:p>
          <a:p>
            <a:pPr marL="1371600" lvl="1" indent="-419100" algn="l" rtl="0">
              <a:spcBef>
                <a:spcPts val="0"/>
              </a:spcBef>
              <a:spcAft>
                <a:spcPts val="0"/>
              </a:spcAft>
              <a:buSzPts val="3000"/>
              <a:buFont typeface="Montserrat"/>
              <a:buChar char="○"/>
            </a:pPr>
            <a:r>
              <a:rPr lang="en" sz="3000">
                <a:latin typeface="Montserrat"/>
                <a:ea typeface="Montserrat"/>
                <a:cs typeface="Montserrat"/>
                <a:sym typeface="Montserrat"/>
              </a:rPr>
              <a:t>The Front-End</a:t>
            </a:r>
            <a:endParaRPr sz="3000">
              <a:latin typeface="Montserrat"/>
              <a:ea typeface="Montserrat"/>
              <a:cs typeface="Montserrat"/>
              <a:sym typeface="Montserrat"/>
            </a:endParaRPr>
          </a:p>
          <a:p>
            <a:pPr marL="1371600" lvl="1" indent="-419100" algn="l" rtl="0">
              <a:spcBef>
                <a:spcPts val="0"/>
              </a:spcBef>
              <a:spcAft>
                <a:spcPts val="0"/>
              </a:spcAft>
              <a:buSzPts val="3000"/>
              <a:buFont typeface="Montserrat"/>
              <a:buChar char="○"/>
            </a:pPr>
            <a:r>
              <a:rPr lang="en" sz="3000">
                <a:latin typeface="Montserrat"/>
                <a:ea typeface="Montserrat"/>
                <a:cs typeface="Montserrat"/>
                <a:sym typeface="Montserrat"/>
              </a:rPr>
              <a:t>The Back-End</a:t>
            </a:r>
            <a:endParaRPr sz="3000">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0"/>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292" name="Google Shape;292;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419100" algn="l" rtl="0">
              <a:lnSpc>
                <a:spcPct val="115000"/>
              </a:lnSpc>
              <a:spcBef>
                <a:spcPts val="0"/>
              </a:spcBef>
              <a:spcAft>
                <a:spcPts val="0"/>
              </a:spcAft>
              <a:buClr>
                <a:schemeClr val="dk2"/>
              </a:buClr>
              <a:buSzPts val="3000"/>
              <a:buFont typeface="Montserrat"/>
              <a:buChar char="●"/>
            </a:pPr>
            <a:r>
              <a:rPr lang="en" sz="3000">
                <a:latin typeface="Montserrat"/>
                <a:ea typeface="Montserrat"/>
                <a:cs typeface="Montserrat"/>
                <a:sym typeface="Montserrat"/>
              </a:rPr>
              <a:t>The Front-End is what you see as a user on the website. </a:t>
            </a:r>
            <a:endParaRPr sz="3000">
              <a:latin typeface="Montserrat"/>
              <a:ea typeface="Montserrat"/>
              <a:cs typeface="Montserrat"/>
              <a:sym typeface="Montserrat"/>
            </a:endParaRPr>
          </a:p>
          <a:p>
            <a:pPr marL="457200" marR="0" lvl="0" indent="-419100" algn="l" rtl="0">
              <a:lnSpc>
                <a:spcPct val="115000"/>
              </a:lnSpc>
              <a:spcBef>
                <a:spcPts val="0"/>
              </a:spcBef>
              <a:spcAft>
                <a:spcPts val="0"/>
              </a:spcAft>
              <a:buSzPts val="3000"/>
              <a:buFont typeface="Montserrat"/>
              <a:buChar char="●"/>
            </a:pPr>
            <a:r>
              <a:rPr lang="en" sz="3000">
                <a:latin typeface="Montserrat"/>
                <a:ea typeface="Montserrat"/>
                <a:cs typeface="Montserrat"/>
                <a:sym typeface="Montserrat"/>
              </a:rPr>
              <a:t>The Back-End is the technology used to actually decide what to show you on the Front-End.</a:t>
            </a:r>
            <a:endParaRPr sz="3000">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1"/>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300" name="Google Shape;300;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419100" algn="l" rtl="0">
              <a:lnSpc>
                <a:spcPct val="115000"/>
              </a:lnSpc>
              <a:spcBef>
                <a:spcPts val="0"/>
              </a:spcBef>
              <a:spcAft>
                <a:spcPts val="0"/>
              </a:spcAft>
              <a:buClr>
                <a:schemeClr val="dk2"/>
              </a:buClr>
              <a:buSzPts val="3000"/>
              <a:buFont typeface="Montserrat"/>
              <a:buChar char="●"/>
            </a:pPr>
            <a:r>
              <a:rPr lang="en" sz="3000">
                <a:latin typeface="Montserrat"/>
                <a:ea typeface="Montserrat"/>
                <a:cs typeface="Montserrat"/>
                <a:sym typeface="Montserrat"/>
              </a:rPr>
              <a:t>The Front-End revolves around three technologies:</a:t>
            </a:r>
            <a:endParaRPr sz="3000">
              <a:latin typeface="Montserrat"/>
              <a:ea typeface="Montserrat"/>
              <a:cs typeface="Montserrat"/>
              <a:sym typeface="Montserrat"/>
            </a:endParaRPr>
          </a:p>
          <a:p>
            <a:pPr marL="1371600" marR="0" lvl="1" indent="-419100" algn="l" rtl="0">
              <a:lnSpc>
                <a:spcPct val="115000"/>
              </a:lnSpc>
              <a:spcBef>
                <a:spcPts val="0"/>
              </a:spcBef>
              <a:spcAft>
                <a:spcPts val="0"/>
              </a:spcAft>
              <a:buSzPts val="3000"/>
              <a:buFont typeface="Montserrat"/>
              <a:buChar char="○"/>
            </a:pPr>
            <a:r>
              <a:rPr lang="en" sz="3000">
                <a:latin typeface="Montserrat"/>
                <a:ea typeface="Montserrat"/>
                <a:cs typeface="Montserrat"/>
                <a:sym typeface="Montserrat"/>
              </a:rPr>
              <a:t>HTML</a:t>
            </a:r>
            <a:endParaRPr sz="3000">
              <a:latin typeface="Montserrat"/>
              <a:ea typeface="Montserrat"/>
              <a:cs typeface="Montserrat"/>
              <a:sym typeface="Montserrat"/>
            </a:endParaRPr>
          </a:p>
          <a:p>
            <a:pPr marL="1371600" marR="0" lvl="1" indent="-419100" algn="l" rtl="0">
              <a:lnSpc>
                <a:spcPct val="115000"/>
              </a:lnSpc>
              <a:spcBef>
                <a:spcPts val="0"/>
              </a:spcBef>
              <a:spcAft>
                <a:spcPts val="0"/>
              </a:spcAft>
              <a:buSzPts val="3000"/>
              <a:buFont typeface="Montserrat"/>
              <a:buChar char="○"/>
            </a:pPr>
            <a:r>
              <a:rPr lang="en" sz="3000">
                <a:latin typeface="Montserrat"/>
                <a:ea typeface="Montserrat"/>
                <a:cs typeface="Montserrat"/>
                <a:sym typeface="Montserrat"/>
              </a:rPr>
              <a:t>CSS</a:t>
            </a:r>
            <a:endParaRPr sz="3000">
              <a:latin typeface="Montserrat"/>
              <a:ea typeface="Montserrat"/>
              <a:cs typeface="Montserrat"/>
              <a:sym typeface="Montserrat"/>
            </a:endParaRPr>
          </a:p>
          <a:p>
            <a:pPr marL="1371600" marR="0" lvl="1" indent="-419100" algn="l" rtl="0">
              <a:lnSpc>
                <a:spcPct val="115000"/>
              </a:lnSpc>
              <a:spcBef>
                <a:spcPts val="0"/>
              </a:spcBef>
              <a:spcAft>
                <a:spcPts val="0"/>
              </a:spcAft>
              <a:buSzPts val="3000"/>
              <a:buFont typeface="Montserrat"/>
              <a:buChar char="○"/>
            </a:pPr>
            <a:r>
              <a:rPr lang="en" sz="3000">
                <a:latin typeface="Montserrat"/>
                <a:ea typeface="Montserrat"/>
                <a:cs typeface="Montserrat"/>
                <a:sym typeface="Montserrat"/>
              </a:rPr>
              <a:t>Javascript</a:t>
            </a:r>
            <a:endParaRPr sz="3000">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2"/>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308" name="Google Shape;308;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419100" algn="l" rtl="0">
              <a:lnSpc>
                <a:spcPct val="115000"/>
              </a:lnSpc>
              <a:spcBef>
                <a:spcPts val="0"/>
              </a:spcBef>
              <a:spcAft>
                <a:spcPts val="0"/>
              </a:spcAft>
              <a:buClr>
                <a:schemeClr val="dk2"/>
              </a:buClr>
              <a:buSzPts val="3000"/>
              <a:buFont typeface="Montserrat"/>
              <a:buChar char="●"/>
            </a:pPr>
            <a:r>
              <a:rPr lang="en" sz="3000">
                <a:latin typeface="Montserrat"/>
                <a:ea typeface="Montserrat"/>
                <a:cs typeface="Montserrat"/>
                <a:sym typeface="Montserrat"/>
              </a:rPr>
              <a:t>You will hear about Front-End technologies such as jQuery and Bootstrap, but those are all built using the previous three.</a:t>
            </a:r>
            <a:endParaRPr sz="3000">
              <a:latin typeface="Montserrat"/>
              <a:ea typeface="Montserrat"/>
              <a:cs typeface="Montserrat"/>
              <a:sym typeface="Montserra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3"/>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316" name="Google Shape;316;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419100" algn="l" rtl="0">
              <a:lnSpc>
                <a:spcPct val="115000"/>
              </a:lnSpc>
              <a:spcBef>
                <a:spcPts val="0"/>
              </a:spcBef>
              <a:spcAft>
                <a:spcPts val="0"/>
              </a:spcAft>
              <a:buClr>
                <a:schemeClr val="dk2"/>
              </a:buClr>
              <a:buSzPts val="3000"/>
              <a:buFont typeface="Montserrat"/>
              <a:buChar char="●"/>
            </a:pPr>
            <a:r>
              <a:rPr lang="en" sz="3000">
                <a:latin typeface="Montserrat"/>
                <a:ea typeface="Montserrat"/>
                <a:cs typeface="Montserrat"/>
                <a:sym typeface="Montserrat"/>
              </a:rPr>
              <a:t>HTML - HyperText Markup language</a:t>
            </a:r>
            <a:endParaRPr sz="3000">
              <a:latin typeface="Montserrat"/>
              <a:ea typeface="Montserrat"/>
              <a:cs typeface="Montserrat"/>
              <a:sym typeface="Montserrat"/>
            </a:endParaRPr>
          </a:p>
          <a:p>
            <a:pPr marL="457200" marR="0" lvl="0" indent="-419100" algn="l" rtl="0">
              <a:lnSpc>
                <a:spcPct val="115000"/>
              </a:lnSpc>
              <a:spcBef>
                <a:spcPts val="0"/>
              </a:spcBef>
              <a:spcAft>
                <a:spcPts val="0"/>
              </a:spcAft>
              <a:buSzPts val="3000"/>
              <a:buFont typeface="Montserrat"/>
              <a:buChar char="●"/>
            </a:pPr>
            <a:r>
              <a:rPr lang="en" sz="3000">
                <a:latin typeface="Montserrat"/>
                <a:ea typeface="Montserrat"/>
                <a:cs typeface="Montserrat"/>
                <a:sym typeface="Montserrat"/>
              </a:rPr>
              <a:t>Every website will have HTML, it is the structure of a page.</a:t>
            </a:r>
            <a:endParaRPr sz="3000">
              <a:latin typeface="Montserrat"/>
              <a:ea typeface="Montserrat"/>
              <a:cs typeface="Montserrat"/>
              <a:sym typeface="Montserrat"/>
            </a:endParaRPr>
          </a:p>
          <a:p>
            <a:pPr marL="457200" marR="0" lvl="0" indent="-419100" algn="l" rtl="0">
              <a:lnSpc>
                <a:spcPct val="115000"/>
              </a:lnSpc>
              <a:spcBef>
                <a:spcPts val="0"/>
              </a:spcBef>
              <a:spcAft>
                <a:spcPts val="0"/>
              </a:spcAft>
              <a:buSzPts val="3000"/>
              <a:buFont typeface="Montserrat"/>
              <a:buChar char="●"/>
            </a:pPr>
            <a:r>
              <a:rPr lang="en" sz="3000">
                <a:latin typeface="Montserrat"/>
                <a:ea typeface="Montserrat"/>
                <a:cs typeface="Montserrat"/>
                <a:sym typeface="Montserrat"/>
              </a:rPr>
              <a:t>You can view it by right-clicking and selecting “View Page Source”</a:t>
            </a:r>
            <a:endParaRPr sz="3000">
              <a:latin typeface="Montserrat"/>
              <a:ea typeface="Montserrat"/>
              <a:cs typeface="Montserrat"/>
              <a:sym typeface="Montserrat"/>
            </a:endParaRPr>
          </a:p>
          <a:p>
            <a:pPr marL="457200" marR="0" lvl="0" indent="0" algn="l" rtl="0">
              <a:lnSpc>
                <a:spcPct val="115000"/>
              </a:lnSpc>
              <a:spcBef>
                <a:spcPts val="1600"/>
              </a:spcBef>
              <a:spcAft>
                <a:spcPts val="0"/>
              </a:spcAft>
              <a:buNone/>
            </a:pPr>
            <a:endParaRPr sz="3000">
              <a:latin typeface="Montserrat"/>
              <a:ea typeface="Montserrat"/>
              <a:cs typeface="Montserrat"/>
              <a:sym typeface="Montserrat"/>
            </a:endParaRPr>
          </a:p>
          <a:p>
            <a:pPr marL="0" marR="0" lvl="0" indent="0" algn="l" rtl="0">
              <a:lnSpc>
                <a:spcPct val="115000"/>
              </a:lnSpc>
              <a:spcBef>
                <a:spcPts val="1600"/>
              </a:spcBef>
              <a:spcAft>
                <a:spcPts val="0"/>
              </a:spcAft>
              <a:buNone/>
            </a:pPr>
            <a:endParaRPr sz="3000">
              <a:latin typeface="Montserrat"/>
              <a:ea typeface="Montserrat"/>
              <a:cs typeface="Montserrat"/>
              <a:sym typeface="Montserrat"/>
            </a:endParaRPr>
          </a:p>
          <a:p>
            <a:pPr marL="0" marR="0" lvl="0" indent="0" algn="l" rtl="0">
              <a:lnSpc>
                <a:spcPct val="115000"/>
              </a:lnSpc>
              <a:spcBef>
                <a:spcPts val="1600"/>
              </a:spcBef>
              <a:spcAft>
                <a:spcPts val="1600"/>
              </a:spcAft>
              <a:buNone/>
            </a:pPr>
            <a:endParaRPr sz="3000">
              <a:latin typeface="Montserrat"/>
              <a:ea typeface="Montserrat"/>
              <a:cs typeface="Montserrat"/>
              <a:sym typeface="Montserra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4"/>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324" name="Google Shape;324;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419100" algn="l" rtl="0">
              <a:lnSpc>
                <a:spcPct val="115000"/>
              </a:lnSpc>
              <a:spcBef>
                <a:spcPts val="0"/>
              </a:spcBef>
              <a:spcAft>
                <a:spcPts val="0"/>
              </a:spcAft>
              <a:buSzPts val="3000"/>
              <a:buFont typeface="Montserrat"/>
              <a:buChar char="●"/>
            </a:pPr>
            <a:r>
              <a:rPr lang="en" sz="3000">
                <a:latin typeface="Montserrat"/>
                <a:ea typeface="Montserrat"/>
                <a:cs typeface="Montserrat"/>
                <a:sym typeface="Montserrat"/>
              </a:rPr>
              <a:t>CSS - Cascading Style Sheets</a:t>
            </a:r>
            <a:endParaRPr sz="3000">
              <a:latin typeface="Montserrat"/>
              <a:ea typeface="Montserrat"/>
              <a:cs typeface="Montserrat"/>
              <a:sym typeface="Montserrat"/>
            </a:endParaRPr>
          </a:p>
          <a:p>
            <a:pPr marL="457200" marR="0" lvl="0" indent="-419100" algn="l" rtl="0">
              <a:lnSpc>
                <a:spcPct val="115000"/>
              </a:lnSpc>
              <a:spcBef>
                <a:spcPts val="0"/>
              </a:spcBef>
              <a:spcAft>
                <a:spcPts val="0"/>
              </a:spcAft>
              <a:buSzPts val="3000"/>
              <a:buFont typeface="Montserrat"/>
              <a:buChar char="●"/>
            </a:pPr>
            <a:r>
              <a:rPr lang="en" sz="3000">
                <a:latin typeface="Montserrat"/>
                <a:ea typeface="Montserrat"/>
                <a:cs typeface="Montserrat"/>
                <a:sym typeface="Montserrat"/>
              </a:rPr>
              <a:t>CSS is the actual styling of the website.</a:t>
            </a:r>
            <a:endParaRPr sz="3000">
              <a:latin typeface="Montserrat"/>
              <a:ea typeface="Montserrat"/>
              <a:cs typeface="Montserrat"/>
              <a:sym typeface="Montserrat"/>
            </a:endParaRPr>
          </a:p>
          <a:p>
            <a:pPr marL="457200" marR="0" lvl="0" indent="-419100" algn="l" rtl="0">
              <a:lnSpc>
                <a:spcPct val="115000"/>
              </a:lnSpc>
              <a:spcBef>
                <a:spcPts val="0"/>
              </a:spcBef>
              <a:spcAft>
                <a:spcPts val="0"/>
              </a:spcAft>
              <a:buSzPts val="3000"/>
              <a:buFont typeface="Montserrat"/>
              <a:buChar char="●"/>
            </a:pPr>
            <a:r>
              <a:rPr lang="en" sz="3000">
                <a:latin typeface="Montserrat"/>
                <a:ea typeface="Montserrat"/>
                <a:cs typeface="Montserrat"/>
                <a:sym typeface="Montserrat"/>
              </a:rPr>
              <a:t>Colors, fonts, borders, etc is all defined by CSS.</a:t>
            </a:r>
            <a:endParaRPr sz="3000">
              <a:latin typeface="Montserrat"/>
              <a:ea typeface="Montserrat"/>
              <a:cs typeface="Montserrat"/>
              <a:sym typeface="Montserrat"/>
            </a:endParaRPr>
          </a:p>
          <a:p>
            <a:pPr marL="457200" marR="0" lvl="0" indent="-419100" algn="l" rtl="0">
              <a:lnSpc>
                <a:spcPct val="115000"/>
              </a:lnSpc>
              <a:spcBef>
                <a:spcPts val="0"/>
              </a:spcBef>
              <a:spcAft>
                <a:spcPts val="0"/>
              </a:spcAft>
              <a:buSzPts val="3000"/>
              <a:buFont typeface="Montserrat"/>
              <a:buChar char="●"/>
            </a:pPr>
            <a:r>
              <a:rPr lang="en" sz="3000">
                <a:latin typeface="Montserrat"/>
                <a:ea typeface="Montserrat"/>
                <a:cs typeface="Montserrat"/>
                <a:sym typeface="Montserrat"/>
              </a:rPr>
              <a:t>CSS is not mandatory, but almost all sites have it.</a:t>
            </a:r>
            <a:endParaRPr sz="3000">
              <a:latin typeface="Montserrat"/>
              <a:ea typeface="Montserrat"/>
              <a:cs typeface="Montserrat"/>
              <a:sym typeface="Montserrat"/>
            </a:endParaRPr>
          </a:p>
          <a:p>
            <a:pPr marL="457200" marR="0" lvl="0" indent="0" algn="l" rtl="0">
              <a:lnSpc>
                <a:spcPct val="115000"/>
              </a:lnSpc>
              <a:spcBef>
                <a:spcPts val="1600"/>
              </a:spcBef>
              <a:spcAft>
                <a:spcPts val="0"/>
              </a:spcAft>
              <a:buNone/>
            </a:pPr>
            <a:endParaRPr sz="3000">
              <a:latin typeface="Montserrat"/>
              <a:ea typeface="Montserrat"/>
              <a:cs typeface="Montserrat"/>
              <a:sym typeface="Montserrat"/>
            </a:endParaRPr>
          </a:p>
          <a:p>
            <a:pPr marL="0" marR="0" lvl="0" indent="0" algn="l" rtl="0">
              <a:lnSpc>
                <a:spcPct val="115000"/>
              </a:lnSpc>
              <a:spcBef>
                <a:spcPts val="1600"/>
              </a:spcBef>
              <a:spcAft>
                <a:spcPts val="0"/>
              </a:spcAft>
              <a:buNone/>
            </a:pPr>
            <a:endParaRPr sz="3000">
              <a:latin typeface="Montserrat"/>
              <a:ea typeface="Montserrat"/>
              <a:cs typeface="Montserrat"/>
              <a:sym typeface="Montserrat"/>
            </a:endParaRPr>
          </a:p>
          <a:p>
            <a:pPr marL="0" marR="0" lvl="0" indent="0" algn="l" rtl="0">
              <a:lnSpc>
                <a:spcPct val="115000"/>
              </a:lnSpc>
              <a:spcBef>
                <a:spcPts val="1600"/>
              </a:spcBef>
              <a:spcAft>
                <a:spcPts val="1600"/>
              </a:spcAft>
              <a:buNone/>
            </a:pPr>
            <a:endParaRPr sz="3000">
              <a:latin typeface="Montserrat"/>
              <a:ea typeface="Montserrat"/>
              <a:cs typeface="Montserrat"/>
              <a:sym typeface="Montserra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5"/>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332" name="Google Shape;332;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419100" algn="l" rtl="0">
              <a:lnSpc>
                <a:spcPct val="115000"/>
              </a:lnSpc>
              <a:spcBef>
                <a:spcPts val="0"/>
              </a:spcBef>
              <a:spcAft>
                <a:spcPts val="0"/>
              </a:spcAft>
              <a:buSzPts val="3000"/>
              <a:buFont typeface="Montserrat"/>
              <a:buChar char="●"/>
            </a:pPr>
            <a:r>
              <a:rPr lang="en" sz="3000">
                <a:latin typeface="Montserrat"/>
                <a:ea typeface="Montserrat"/>
                <a:cs typeface="Montserrat"/>
                <a:sym typeface="Montserrat"/>
              </a:rPr>
              <a:t>Javascript allows you to add interactivity to the website, including programming logic.</a:t>
            </a:r>
            <a:endParaRPr sz="3000">
              <a:latin typeface="Montserrat"/>
              <a:ea typeface="Montserrat"/>
              <a:cs typeface="Montserrat"/>
              <a:sym typeface="Montserrat"/>
            </a:endParaRPr>
          </a:p>
          <a:p>
            <a:pPr marL="457200" marR="0" lvl="0" indent="-419100" algn="l" rtl="0">
              <a:lnSpc>
                <a:spcPct val="115000"/>
              </a:lnSpc>
              <a:spcBef>
                <a:spcPts val="0"/>
              </a:spcBef>
              <a:spcAft>
                <a:spcPts val="0"/>
              </a:spcAft>
              <a:buSzPts val="3000"/>
              <a:buFont typeface="Montserrat"/>
              <a:buChar char="●"/>
            </a:pPr>
            <a:r>
              <a:rPr lang="en" sz="3000">
                <a:latin typeface="Montserrat"/>
                <a:ea typeface="Montserrat"/>
                <a:cs typeface="Montserrat"/>
                <a:sym typeface="Montserrat"/>
              </a:rPr>
              <a:t>Any site with interactivity uses Javascript in some way, otherwise the site is “static”.</a:t>
            </a:r>
            <a:endParaRPr sz="3000">
              <a:latin typeface="Montserrat"/>
              <a:ea typeface="Montserrat"/>
              <a:cs typeface="Montserrat"/>
              <a:sym typeface="Montserrat"/>
            </a:endParaRPr>
          </a:p>
          <a:p>
            <a:pPr marL="457200" marR="0" lvl="0" indent="0" algn="l" rtl="0">
              <a:lnSpc>
                <a:spcPct val="115000"/>
              </a:lnSpc>
              <a:spcBef>
                <a:spcPts val="1600"/>
              </a:spcBef>
              <a:spcAft>
                <a:spcPts val="0"/>
              </a:spcAft>
              <a:buNone/>
            </a:pPr>
            <a:endParaRPr sz="3000">
              <a:latin typeface="Montserrat"/>
              <a:ea typeface="Montserrat"/>
              <a:cs typeface="Montserrat"/>
              <a:sym typeface="Montserrat"/>
            </a:endParaRPr>
          </a:p>
          <a:p>
            <a:pPr marL="0" marR="0" lvl="0" indent="0" algn="l" rtl="0">
              <a:lnSpc>
                <a:spcPct val="115000"/>
              </a:lnSpc>
              <a:spcBef>
                <a:spcPts val="1600"/>
              </a:spcBef>
              <a:spcAft>
                <a:spcPts val="0"/>
              </a:spcAft>
              <a:buNone/>
            </a:pPr>
            <a:endParaRPr sz="3000">
              <a:latin typeface="Montserrat"/>
              <a:ea typeface="Montserrat"/>
              <a:cs typeface="Montserrat"/>
              <a:sym typeface="Montserrat"/>
            </a:endParaRPr>
          </a:p>
          <a:p>
            <a:pPr marL="0" marR="0" lvl="0" indent="0" algn="l" rtl="0">
              <a:lnSpc>
                <a:spcPct val="115000"/>
              </a:lnSpc>
              <a:spcBef>
                <a:spcPts val="1600"/>
              </a:spcBef>
              <a:spcAft>
                <a:spcPts val="1600"/>
              </a:spcAft>
              <a:buNone/>
            </a:pPr>
            <a:endParaRPr sz="3000">
              <a:latin typeface="Montserrat"/>
              <a:ea typeface="Montserrat"/>
              <a:cs typeface="Montserrat"/>
              <a:sym typeface="Montserra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6"/>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340" name="Google Shape;340;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419100" algn="l" rtl="0">
              <a:lnSpc>
                <a:spcPct val="115000"/>
              </a:lnSpc>
              <a:spcBef>
                <a:spcPts val="0"/>
              </a:spcBef>
              <a:spcAft>
                <a:spcPts val="0"/>
              </a:spcAft>
              <a:buSzPts val="3000"/>
              <a:buFont typeface="Montserrat"/>
              <a:buChar char="●"/>
            </a:pPr>
            <a:r>
              <a:rPr lang="en" sz="3000">
                <a:latin typeface="Montserrat"/>
                <a:ea typeface="Montserrat"/>
                <a:cs typeface="Montserrat"/>
                <a:sym typeface="Montserrat"/>
              </a:rPr>
              <a:t>The first half of the course focuses on the Front-End.</a:t>
            </a:r>
            <a:endParaRPr sz="3000">
              <a:latin typeface="Montserrat"/>
              <a:ea typeface="Montserrat"/>
              <a:cs typeface="Montserrat"/>
              <a:sym typeface="Montserrat"/>
            </a:endParaRPr>
          </a:p>
          <a:p>
            <a:pPr marL="457200" marR="0" lvl="0" indent="-419100" algn="l" rtl="0">
              <a:lnSpc>
                <a:spcPct val="115000"/>
              </a:lnSpc>
              <a:spcBef>
                <a:spcPts val="0"/>
              </a:spcBef>
              <a:spcAft>
                <a:spcPts val="0"/>
              </a:spcAft>
              <a:buSzPts val="3000"/>
              <a:buFont typeface="Montserrat"/>
              <a:buChar char="●"/>
            </a:pPr>
            <a:r>
              <a:rPr lang="en" sz="3000">
                <a:latin typeface="Montserrat"/>
                <a:ea typeface="Montserrat"/>
                <a:cs typeface="Montserrat"/>
                <a:sym typeface="Montserrat"/>
              </a:rPr>
              <a:t>The Front-End always uses those three technologies.</a:t>
            </a:r>
            <a:endParaRPr sz="3000">
              <a:latin typeface="Montserrat"/>
              <a:ea typeface="Montserrat"/>
              <a:cs typeface="Montserrat"/>
              <a:sym typeface="Montserrat"/>
            </a:endParaRPr>
          </a:p>
          <a:p>
            <a:pPr marL="457200" marR="0" lvl="0" indent="-419100" algn="l" rtl="0">
              <a:lnSpc>
                <a:spcPct val="115000"/>
              </a:lnSpc>
              <a:spcBef>
                <a:spcPts val="0"/>
              </a:spcBef>
              <a:spcAft>
                <a:spcPts val="0"/>
              </a:spcAft>
              <a:buSzPts val="3000"/>
              <a:buFont typeface="Montserrat"/>
              <a:buChar char="●"/>
            </a:pPr>
            <a:r>
              <a:rPr lang="en" sz="3000">
                <a:latin typeface="Montserrat"/>
                <a:ea typeface="Montserrat"/>
                <a:cs typeface="Montserrat"/>
                <a:sym typeface="Montserrat"/>
              </a:rPr>
              <a:t>However the Back-End is where a multitude of options come up!</a:t>
            </a:r>
            <a:endParaRPr sz="3000">
              <a:latin typeface="Montserrat"/>
              <a:ea typeface="Montserrat"/>
              <a:cs typeface="Montserrat"/>
              <a:sym typeface="Montserrat"/>
            </a:endParaRPr>
          </a:p>
          <a:p>
            <a:pPr marL="457200" marR="0" lvl="0" indent="0" algn="l" rtl="0">
              <a:lnSpc>
                <a:spcPct val="115000"/>
              </a:lnSpc>
              <a:spcBef>
                <a:spcPts val="1600"/>
              </a:spcBef>
              <a:spcAft>
                <a:spcPts val="0"/>
              </a:spcAft>
              <a:buNone/>
            </a:pPr>
            <a:endParaRPr sz="3000">
              <a:latin typeface="Montserrat"/>
              <a:ea typeface="Montserrat"/>
              <a:cs typeface="Montserrat"/>
              <a:sym typeface="Montserrat"/>
            </a:endParaRPr>
          </a:p>
          <a:p>
            <a:pPr marL="0" marR="0" lvl="0" indent="0" algn="l" rtl="0">
              <a:lnSpc>
                <a:spcPct val="115000"/>
              </a:lnSpc>
              <a:spcBef>
                <a:spcPts val="1600"/>
              </a:spcBef>
              <a:spcAft>
                <a:spcPts val="0"/>
              </a:spcAft>
              <a:buNone/>
            </a:pPr>
            <a:endParaRPr sz="3000">
              <a:latin typeface="Montserrat"/>
              <a:ea typeface="Montserrat"/>
              <a:cs typeface="Montserrat"/>
              <a:sym typeface="Montserrat"/>
            </a:endParaRPr>
          </a:p>
          <a:p>
            <a:pPr marL="0" marR="0" lvl="0" indent="0" algn="l" rtl="0">
              <a:lnSpc>
                <a:spcPct val="115000"/>
              </a:lnSpc>
              <a:spcBef>
                <a:spcPts val="1600"/>
              </a:spcBef>
              <a:spcAft>
                <a:spcPts val="1600"/>
              </a:spcAft>
              <a:buNone/>
            </a:pPr>
            <a:endParaRPr sz="3000">
              <a:latin typeface="Montserrat"/>
              <a:ea typeface="Montserrat"/>
              <a:cs typeface="Montserrat"/>
              <a:sym typeface="Montserra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7"/>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348" name="Google Shape;348;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419100" algn="l" rtl="0">
              <a:lnSpc>
                <a:spcPct val="115000"/>
              </a:lnSpc>
              <a:spcBef>
                <a:spcPts val="0"/>
              </a:spcBef>
              <a:spcAft>
                <a:spcPts val="0"/>
              </a:spcAft>
              <a:buSzPts val="3000"/>
              <a:buFont typeface="Montserrat"/>
              <a:buChar char="●"/>
            </a:pPr>
            <a:r>
              <a:rPr lang="en" sz="3000" dirty="0">
                <a:latin typeface="Montserrat"/>
                <a:ea typeface="Montserrat"/>
                <a:cs typeface="Montserrat"/>
                <a:sym typeface="Montserrat"/>
              </a:rPr>
              <a:t>The Back-End of a site has three components:</a:t>
            </a:r>
            <a:endParaRPr sz="3000" dirty="0">
              <a:latin typeface="Montserrat"/>
              <a:ea typeface="Montserrat"/>
              <a:cs typeface="Montserrat"/>
              <a:sym typeface="Montserrat"/>
            </a:endParaRPr>
          </a:p>
          <a:p>
            <a:pPr marL="1371600" marR="0" lvl="1" indent="-419100" algn="l" rtl="0">
              <a:lnSpc>
                <a:spcPct val="115000"/>
              </a:lnSpc>
              <a:spcBef>
                <a:spcPts val="0"/>
              </a:spcBef>
              <a:spcAft>
                <a:spcPts val="0"/>
              </a:spcAft>
              <a:buSzPts val="3000"/>
              <a:buFont typeface="Montserrat"/>
              <a:buChar char="○"/>
            </a:pPr>
            <a:r>
              <a:rPr lang="en" sz="3000" dirty="0">
                <a:latin typeface="Montserrat"/>
                <a:ea typeface="Montserrat"/>
                <a:cs typeface="Montserrat"/>
                <a:sym typeface="Montserrat"/>
              </a:rPr>
              <a:t>The Language</a:t>
            </a:r>
            <a:endParaRPr sz="3000" dirty="0">
              <a:latin typeface="Montserrat"/>
              <a:ea typeface="Montserrat"/>
              <a:cs typeface="Montserrat"/>
              <a:sym typeface="Montserrat"/>
            </a:endParaRPr>
          </a:p>
          <a:p>
            <a:pPr marL="1371600" marR="0" lvl="1" indent="-419100" algn="l" rtl="0">
              <a:lnSpc>
                <a:spcPct val="115000"/>
              </a:lnSpc>
              <a:spcBef>
                <a:spcPts val="0"/>
              </a:spcBef>
              <a:spcAft>
                <a:spcPts val="0"/>
              </a:spcAft>
              <a:buSzPts val="3000"/>
              <a:buFont typeface="Montserrat"/>
              <a:buChar char="○"/>
            </a:pPr>
            <a:r>
              <a:rPr lang="en" sz="3000" dirty="0">
                <a:latin typeface="Montserrat"/>
                <a:ea typeface="Montserrat"/>
                <a:cs typeface="Montserrat"/>
                <a:sym typeface="Montserrat"/>
              </a:rPr>
              <a:t>The Framework</a:t>
            </a:r>
            <a:endParaRPr sz="3000" dirty="0">
              <a:latin typeface="Montserrat"/>
              <a:ea typeface="Montserrat"/>
              <a:cs typeface="Montserrat"/>
              <a:sym typeface="Montserrat"/>
            </a:endParaRPr>
          </a:p>
          <a:p>
            <a:pPr marL="1371600" marR="0" lvl="1" indent="-419100" algn="l" rtl="0">
              <a:lnSpc>
                <a:spcPct val="115000"/>
              </a:lnSpc>
              <a:spcBef>
                <a:spcPts val="0"/>
              </a:spcBef>
              <a:spcAft>
                <a:spcPts val="0"/>
              </a:spcAft>
              <a:buSzPts val="3000"/>
              <a:buFont typeface="Montserrat"/>
              <a:buChar char="○"/>
            </a:pPr>
            <a:r>
              <a:rPr lang="en" sz="3000" dirty="0">
                <a:latin typeface="Montserrat"/>
                <a:ea typeface="Montserrat"/>
                <a:cs typeface="Montserrat"/>
                <a:sym typeface="Montserrat"/>
              </a:rPr>
              <a:t>The Database</a:t>
            </a:r>
            <a:endParaRPr sz="3000" dirty="0">
              <a:latin typeface="Montserrat"/>
              <a:ea typeface="Montserrat"/>
              <a:cs typeface="Montserrat"/>
              <a:sym typeface="Montserrat"/>
            </a:endParaRPr>
          </a:p>
          <a:p>
            <a:pPr marL="457200" marR="0" lvl="0" indent="0" algn="l" rtl="0">
              <a:lnSpc>
                <a:spcPct val="115000"/>
              </a:lnSpc>
              <a:spcBef>
                <a:spcPts val="1600"/>
              </a:spcBef>
              <a:spcAft>
                <a:spcPts val="0"/>
              </a:spcAft>
              <a:buNone/>
            </a:pPr>
            <a:endParaRPr sz="3000" dirty="0">
              <a:latin typeface="Montserrat"/>
              <a:ea typeface="Montserrat"/>
              <a:cs typeface="Montserrat"/>
              <a:sym typeface="Montserrat"/>
            </a:endParaRPr>
          </a:p>
          <a:p>
            <a:pPr marL="0" marR="0" lvl="0" indent="0" algn="l" rtl="0">
              <a:lnSpc>
                <a:spcPct val="115000"/>
              </a:lnSpc>
              <a:spcBef>
                <a:spcPts val="1600"/>
              </a:spcBef>
              <a:spcAft>
                <a:spcPts val="0"/>
              </a:spcAft>
              <a:buNone/>
            </a:pPr>
            <a:endParaRPr sz="3000" dirty="0">
              <a:latin typeface="Montserrat"/>
              <a:ea typeface="Montserrat"/>
              <a:cs typeface="Montserrat"/>
              <a:sym typeface="Montserrat"/>
            </a:endParaRPr>
          </a:p>
          <a:p>
            <a:pPr marL="0" marR="0" lvl="0" indent="0" algn="l" rtl="0">
              <a:lnSpc>
                <a:spcPct val="115000"/>
              </a:lnSpc>
              <a:spcBef>
                <a:spcPts val="1600"/>
              </a:spcBef>
              <a:spcAft>
                <a:spcPts val="1600"/>
              </a:spcAft>
              <a:buNone/>
            </a:pPr>
            <a:endParaRPr sz="3000" dirty="0">
              <a:latin typeface="Montserrat"/>
              <a:ea typeface="Montserrat"/>
              <a:cs typeface="Montserrat"/>
              <a:sym typeface="Montserra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8"/>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356" name="Google Shape;356;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419100" algn="l" rtl="0">
              <a:lnSpc>
                <a:spcPct val="115000"/>
              </a:lnSpc>
              <a:spcBef>
                <a:spcPts val="0"/>
              </a:spcBef>
              <a:spcAft>
                <a:spcPts val="0"/>
              </a:spcAft>
              <a:buSzPts val="3000"/>
              <a:buFont typeface="Montserrat"/>
              <a:buChar char="●"/>
            </a:pPr>
            <a:r>
              <a:rPr lang="en" sz="3000">
                <a:latin typeface="Montserrat"/>
                <a:ea typeface="Montserrat"/>
                <a:cs typeface="Montserrat"/>
                <a:sym typeface="Montserrat"/>
              </a:rPr>
              <a:t>Technologies such as Php, Node.js, Ruby/Rails, Java, Python, etc. are all viable options for a website.</a:t>
            </a:r>
            <a:endParaRPr sz="3000">
              <a:latin typeface="Montserrat"/>
              <a:ea typeface="Montserrat"/>
              <a:cs typeface="Montserrat"/>
              <a:sym typeface="Montserrat"/>
            </a:endParaRPr>
          </a:p>
          <a:p>
            <a:pPr marL="457200" marR="0" lvl="0" indent="-419100" algn="l" rtl="0">
              <a:lnSpc>
                <a:spcPct val="115000"/>
              </a:lnSpc>
              <a:spcBef>
                <a:spcPts val="0"/>
              </a:spcBef>
              <a:spcAft>
                <a:spcPts val="0"/>
              </a:spcAft>
              <a:buSzPts val="3000"/>
              <a:buFont typeface="Montserrat"/>
              <a:buChar char="●"/>
            </a:pPr>
            <a:r>
              <a:rPr lang="en" sz="3000">
                <a:latin typeface="Montserrat"/>
                <a:ea typeface="Montserrat"/>
                <a:cs typeface="Montserrat"/>
                <a:sym typeface="Montserrat"/>
              </a:rPr>
              <a:t>So how do we decide which to choose?</a:t>
            </a:r>
            <a:endParaRPr sz="3000">
              <a:latin typeface="Montserrat"/>
              <a:ea typeface="Montserrat"/>
              <a:cs typeface="Montserrat"/>
              <a:sym typeface="Montserrat"/>
            </a:endParaRPr>
          </a:p>
          <a:p>
            <a:pPr marL="457200" marR="0" lvl="0" indent="0" algn="l" rtl="0">
              <a:lnSpc>
                <a:spcPct val="115000"/>
              </a:lnSpc>
              <a:spcBef>
                <a:spcPts val="1600"/>
              </a:spcBef>
              <a:spcAft>
                <a:spcPts val="0"/>
              </a:spcAft>
              <a:buNone/>
            </a:pPr>
            <a:endParaRPr sz="3000">
              <a:latin typeface="Montserrat"/>
              <a:ea typeface="Montserrat"/>
              <a:cs typeface="Montserrat"/>
              <a:sym typeface="Montserrat"/>
            </a:endParaRPr>
          </a:p>
          <a:p>
            <a:pPr marL="0" marR="0" lvl="0" indent="0" algn="l" rtl="0">
              <a:lnSpc>
                <a:spcPct val="115000"/>
              </a:lnSpc>
              <a:spcBef>
                <a:spcPts val="1600"/>
              </a:spcBef>
              <a:spcAft>
                <a:spcPts val="0"/>
              </a:spcAft>
              <a:buNone/>
            </a:pPr>
            <a:endParaRPr sz="3000">
              <a:latin typeface="Montserrat"/>
              <a:ea typeface="Montserrat"/>
              <a:cs typeface="Montserrat"/>
              <a:sym typeface="Montserrat"/>
            </a:endParaRPr>
          </a:p>
          <a:p>
            <a:pPr marL="0" marR="0" lvl="0" indent="0" algn="l" rtl="0">
              <a:lnSpc>
                <a:spcPct val="115000"/>
              </a:lnSpc>
              <a:spcBef>
                <a:spcPts val="1600"/>
              </a:spcBef>
              <a:spcAft>
                <a:spcPts val="1600"/>
              </a:spcAft>
              <a:buNone/>
            </a:pPr>
            <a:endParaRPr sz="30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79" name="Google Shape;7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Font typeface="Montserrat"/>
              <a:buChar char="●"/>
            </a:pPr>
            <a:r>
              <a:rPr lang="en" sz="3000">
                <a:latin typeface="Montserrat"/>
                <a:ea typeface="Montserrat"/>
                <a:cs typeface="Montserrat"/>
                <a:sym typeface="Montserrat"/>
              </a:rPr>
              <a:t>So what happens when your at home and you open up your browser and visit a website?</a:t>
            </a:r>
            <a:endParaRPr sz="3000">
              <a:latin typeface="Montserrat"/>
              <a:ea typeface="Montserrat"/>
              <a:cs typeface="Montserrat"/>
              <a:sym typeface="Montserrat"/>
            </a:endParaRPr>
          </a:p>
          <a:p>
            <a:pPr marL="457200" lvl="0" indent="-419100" algn="l" rtl="0">
              <a:spcBef>
                <a:spcPts val="0"/>
              </a:spcBef>
              <a:spcAft>
                <a:spcPts val="0"/>
              </a:spcAft>
              <a:buSzPts val="3000"/>
              <a:buFont typeface="Montserrat"/>
              <a:buChar char="●"/>
            </a:pPr>
            <a:r>
              <a:rPr lang="en" sz="3000">
                <a:latin typeface="Montserrat"/>
                <a:ea typeface="Montserrat"/>
                <a:cs typeface="Montserrat"/>
                <a:sym typeface="Montserrat"/>
              </a:rPr>
              <a:t>Let’s breakdown the basic steps!</a:t>
            </a:r>
            <a:endParaRPr sz="3000">
              <a:latin typeface="Montserrat"/>
              <a:ea typeface="Montserrat"/>
              <a:cs typeface="Montserrat"/>
              <a:sym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9"/>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364" name="Google Shape;364;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419100" algn="l" rtl="0">
              <a:lnSpc>
                <a:spcPct val="115000"/>
              </a:lnSpc>
              <a:spcBef>
                <a:spcPts val="0"/>
              </a:spcBef>
              <a:spcAft>
                <a:spcPts val="0"/>
              </a:spcAft>
              <a:buSzPts val="3000"/>
              <a:buFont typeface="Montserrat"/>
              <a:buChar char="●"/>
            </a:pPr>
            <a:r>
              <a:rPr lang="en" sz="3000">
                <a:latin typeface="Montserrat"/>
                <a:ea typeface="Montserrat"/>
                <a:cs typeface="Montserrat"/>
                <a:sym typeface="Montserrat"/>
              </a:rPr>
              <a:t>Our course Back-End uses:</a:t>
            </a:r>
            <a:endParaRPr sz="3000">
              <a:latin typeface="Montserrat"/>
              <a:ea typeface="Montserrat"/>
              <a:cs typeface="Montserrat"/>
              <a:sym typeface="Montserrat"/>
            </a:endParaRPr>
          </a:p>
          <a:p>
            <a:pPr marL="1371600" marR="0" lvl="1" indent="-419100" algn="l" rtl="0">
              <a:lnSpc>
                <a:spcPct val="115000"/>
              </a:lnSpc>
              <a:spcBef>
                <a:spcPts val="0"/>
              </a:spcBef>
              <a:spcAft>
                <a:spcPts val="0"/>
              </a:spcAft>
              <a:buSzPts val="3000"/>
              <a:buFont typeface="Montserrat"/>
              <a:buChar char="○"/>
            </a:pPr>
            <a:r>
              <a:rPr lang="en" sz="3000">
                <a:latin typeface="Montserrat"/>
                <a:ea typeface="Montserrat"/>
                <a:cs typeface="Montserrat"/>
                <a:sym typeface="Montserrat"/>
              </a:rPr>
              <a:t>Python as the language</a:t>
            </a:r>
            <a:endParaRPr sz="3000">
              <a:latin typeface="Montserrat"/>
              <a:ea typeface="Montserrat"/>
              <a:cs typeface="Montserrat"/>
              <a:sym typeface="Montserrat"/>
            </a:endParaRPr>
          </a:p>
          <a:p>
            <a:pPr marL="1371600" marR="0" lvl="1" indent="-419100" algn="l" rtl="0">
              <a:lnSpc>
                <a:spcPct val="115000"/>
              </a:lnSpc>
              <a:spcBef>
                <a:spcPts val="0"/>
              </a:spcBef>
              <a:spcAft>
                <a:spcPts val="0"/>
              </a:spcAft>
              <a:buSzPts val="3000"/>
              <a:buFont typeface="Montserrat"/>
              <a:buChar char="○"/>
            </a:pPr>
            <a:r>
              <a:rPr lang="en" sz="3000">
                <a:latin typeface="Montserrat"/>
                <a:ea typeface="Montserrat"/>
                <a:cs typeface="Montserrat"/>
                <a:sym typeface="Montserrat"/>
              </a:rPr>
              <a:t>Django as the Framework</a:t>
            </a:r>
            <a:endParaRPr sz="3000">
              <a:latin typeface="Montserrat"/>
              <a:ea typeface="Montserrat"/>
              <a:cs typeface="Montserrat"/>
              <a:sym typeface="Montserrat"/>
            </a:endParaRPr>
          </a:p>
          <a:p>
            <a:pPr marL="1371600" marR="0" lvl="1" indent="-419100" algn="l" rtl="0">
              <a:lnSpc>
                <a:spcPct val="115000"/>
              </a:lnSpc>
              <a:spcBef>
                <a:spcPts val="0"/>
              </a:spcBef>
              <a:spcAft>
                <a:spcPts val="0"/>
              </a:spcAft>
              <a:buSzPts val="3000"/>
              <a:buFont typeface="Montserrat"/>
              <a:buChar char="○"/>
            </a:pPr>
            <a:r>
              <a:rPr lang="en" sz="3000">
                <a:latin typeface="Montserrat"/>
                <a:ea typeface="Montserrat"/>
                <a:cs typeface="Montserrat"/>
                <a:sym typeface="Montserrat"/>
              </a:rPr>
              <a:t>SQLite as the Database</a:t>
            </a:r>
            <a:endParaRPr sz="3000">
              <a:latin typeface="Montserrat"/>
              <a:ea typeface="Montserrat"/>
              <a:cs typeface="Montserrat"/>
              <a:sym typeface="Montserrat"/>
            </a:endParaRPr>
          </a:p>
          <a:p>
            <a:pPr marL="457200" marR="0" lvl="0" indent="0" algn="l" rtl="0">
              <a:lnSpc>
                <a:spcPct val="115000"/>
              </a:lnSpc>
              <a:spcBef>
                <a:spcPts val="1600"/>
              </a:spcBef>
              <a:spcAft>
                <a:spcPts val="0"/>
              </a:spcAft>
              <a:buNone/>
            </a:pPr>
            <a:endParaRPr sz="3000">
              <a:latin typeface="Montserrat"/>
              <a:ea typeface="Montserrat"/>
              <a:cs typeface="Montserrat"/>
              <a:sym typeface="Montserrat"/>
            </a:endParaRPr>
          </a:p>
          <a:p>
            <a:pPr marL="0" marR="0" lvl="0" indent="0" algn="l" rtl="0">
              <a:lnSpc>
                <a:spcPct val="115000"/>
              </a:lnSpc>
              <a:spcBef>
                <a:spcPts val="1600"/>
              </a:spcBef>
              <a:spcAft>
                <a:spcPts val="0"/>
              </a:spcAft>
              <a:buNone/>
            </a:pPr>
            <a:endParaRPr sz="3000">
              <a:latin typeface="Montserrat"/>
              <a:ea typeface="Montserrat"/>
              <a:cs typeface="Montserrat"/>
              <a:sym typeface="Montserrat"/>
            </a:endParaRPr>
          </a:p>
          <a:p>
            <a:pPr marL="0" marR="0" lvl="0" indent="0" algn="l" rtl="0">
              <a:lnSpc>
                <a:spcPct val="115000"/>
              </a:lnSpc>
              <a:spcBef>
                <a:spcPts val="1600"/>
              </a:spcBef>
              <a:spcAft>
                <a:spcPts val="1600"/>
              </a:spcAft>
              <a:buNone/>
            </a:pPr>
            <a:endParaRPr sz="3000">
              <a:latin typeface="Montserrat"/>
              <a:ea typeface="Montserrat"/>
              <a:cs typeface="Montserrat"/>
              <a:sym typeface="Montserra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0"/>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372" name="Google Shape;372;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419100" algn="l" rtl="0">
              <a:lnSpc>
                <a:spcPct val="115000"/>
              </a:lnSpc>
              <a:spcBef>
                <a:spcPts val="0"/>
              </a:spcBef>
              <a:spcAft>
                <a:spcPts val="0"/>
              </a:spcAft>
              <a:buClr>
                <a:schemeClr val="dk2"/>
              </a:buClr>
              <a:buSzPts val="3000"/>
              <a:buFont typeface="Montserrat"/>
              <a:buChar char="●"/>
            </a:pPr>
            <a:r>
              <a:rPr lang="en" sz="3000">
                <a:latin typeface="Montserrat"/>
                <a:ea typeface="Montserrat"/>
                <a:cs typeface="Montserrat"/>
                <a:sym typeface="Montserrat"/>
              </a:rPr>
              <a:t>Python is a great language to learn, it’s simple, powerful, and has many libraries.</a:t>
            </a:r>
            <a:endParaRPr sz="3000">
              <a:latin typeface="Montserrat"/>
              <a:ea typeface="Montserrat"/>
              <a:cs typeface="Montserrat"/>
              <a:sym typeface="Montserrat"/>
            </a:endParaRPr>
          </a:p>
          <a:p>
            <a:pPr marL="457200" marR="0" lvl="0" indent="-419100" algn="l" rtl="0">
              <a:lnSpc>
                <a:spcPct val="115000"/>
              </a:lnSpc>
              <a:spcBef>
                <a:spcPts val="0"/>
              </a:spcBef>
              <a:spcAft>
                <a:spcPts val="0"/>
              </a:spcAft>
              <a:buSzPts val="3000"/>
              <a:buFont typeface="Montserrat"/>
              <a:buChar char="●"/>
            </a:pPr>
            <a:r>
              <a:rPr lang="en" sz="3000">
                <a:latin typeface="Montserrat"/>
                <a:ea typeface="Montserrat"/>
                <a:cs typeface="Montserrat"/>
                <a:sym typeface="Montserrat"/>
              </a:rPr>
              <a:t>Django is the most popular framework for Python, it’s fast, secure, and scalable.</a:t>
            </a:r>
            <a:endParaRPr sz="3000">
              <a:latin typeface="Montserrat"/>
              <a:ea typeface="Montserrat"/>
              <a:cs typeface="Montserrat"/>
              <a:sym typeface="Montserrat"/>
            </a:endParaRPr>
          </a:p>
          <a:p>
            <a:pPr marL="457200" marR="0" lvl="0" indent="-419100" algn="l" rtl="0">
              <a:lnSpc>
                <a:spcPct val="115000"/>
              </a:lnSpc>
              <a:spcBef>
                <a:spcPts val="0"/>
              </a:spcBef>
              <a:spcAft>
                <a:spcPts val="0"/>
              </a:spcAft>
              <a:buSzPts val="3000"/>
              <a:buFont typeface="Montserrat"/>
              <a:buChar char="●"/>
            </a:pPr>
            <a:r>
              <a:rPr lang="en" sz="3000">
                <a:latin typeface="Montserrat"/>
                <a:ea typeface="Montserrat"/>
                <a:cs typeface="Montserrat"/>
                <a:sym typeface="Montserrat"/>
              </a:rPr>
              <a:t>SQLite comes with Django and Python making it an easy choice.</a:t>
            </a:r>
            <a:endParaRPr sz="3000">
              <a:latin typeface="Montserrat"/>
              <a:ea typeface="Montserrat"/>
              <a:cs typeface="Montserrat"/>
              <a:sym typeface="Montserrat"/>
            </a:endParaRPr>
          </a:p>
          <a:p>
            <a:pPr marL="457200" marR="0" lvl="0" indent="0" algn="l" rtl="0">
              <a:lnSpc>
                <a:spcPct val="115000"/>
              </a:lnSpc>
              <a:spcBef>
                <a:spcPts val="1600"/>
              </a:spcBef>
              <a:spcAft>
                <a:spcPts val="0"/>
              </a:spcAft>
              <a:buNone/>
            </a:pPr>
            <a:endParaRPr sz="3000">
              <a:latin typeface="Montserrat"/>
              <a:ea typeface="Montserrat"/>
              <a:cs typeface="Montserrat"/>
              <a:sym typeface="Montserrat"/>
            </a:endParaRPr>
          </a:p>
          <a:p>
            <a:pPr marL="0" marR="0" lvl="0" indent="0" algn="l" rtl="0">
              <a:lnSpc>
                <a:spcPct val="115000"/>
              </a:lnSpc>
              <a:spcBef>
                <a:spcPts val="1600"/>
              </a:spcBef>
              <a:spcAft>
                <a:spcPts val="0"/>
              </a:spcAft>
              <a:buNone/>
            </a:pPr>
            <a:endParaRPr sz="3000">
              <a:latin typeface="Montserrat"/>
              <a:ea typeface="Montserrat"/>
              <a:cs typeface="Montserrat"/>
              <a:sym typeface="Montserrat"/>
            </a:endParaRPr>
          </a:p>
          <a:p>
            <a:pPr marL="0" marR="0" lvl="0" indent="0" algn="l" rtl="0">
              <a:lnSpc>
                <a:spcPct val="115000"/>
              </a:lnSpc>
              <a:spcBef>
                <a:spcPts val="1600"/>
              </a:spcBef>
              <a:spcAft>
                <a:spcPts val="1600"/>
              </a:spcAft>
              <a:buNone/>
            </a:pPr>
            <a:endParaRPr sz="3000">
              <a:latin typeface="Montserrat"/>
              <a:ea typeface="Montserrat"/>
              <a:cs typeface="Montserrat"/>
              <a:sym typeface="Montserra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1"/>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380" name="Google Shape;380;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419100" algn="l" rtl="0">
              <a:lnSpc>
                <a:spcPct val="115000"/>
              </a:lnSpc>
              <a:spcBef>
                <a:spcPts val="0"/>
              </a:spcBef>
              <a:spcAft>
                <a:spcPts val="0"/>
              </a:spcAft>
              <a:buSzPts val="3000"/>
              <a:buFont typeface="Montserrat"/>
              <a:buChar char="●"/>
            </a:pPr>
            <a:r>
              <a:rPr lang="en" sz="3000">
                <a:latin typeface="Montserrat"/>
                <a:ea typeface="Montserrat"/>
                <a:cs typeface="Montserrat"/>
                <a:sym typeface="Montserrat"/>
              </a:rPr>
              <a:t>As we continue along with the course we will be discussing each of these topics in much more detail, but for now you should have a high-level view of what we use in this course to turn you into a Full-Stack Web Developer with Django!</a:t>
            </a:r>
            <a:endParaRPr sz="3000">
              <a:latin typeface="Montserrat"/>
              <a:ea typeface="Montserrat"/>
              <a:cs typeface="Montserrat"/>
              <a:sym typeface="Montserrat"/>
            </a:endParaRPr>
          </a:p>
          <a:p>
            <a:pPr marL="457200" marR="0" lvl="0" indent="0" algn="l" rtl="0">
              <a:lnSpc>
                <a:spcPct val="115000"/>
              </a:lnSpc>
              <a:spcBef>
                <a:spcPts val="1600"/>
              </a:spcBef>
              <a:spcAft>
                <a:spcPts val="0"/>
              </a:spcAft>
              <a:buNone/>
            </a:pPr>
            <a:endParaRPr sz="3000">
              <a:latin typeface="Montserrat"/>
              <a:ea typeface="Montserrat"/>
              <a:cs typeface="Montserrat"/>
              <a:sym typeface="Montserrat"/>
            </a:endParaRPr>
          </a:p>
          <a:p>
            <a:pPr marL="0" marR="0" lvl="0" indent="0" algn="l" rtl="0">
              <a:lnSpc>
                <a:spcPct val="115000"/>
              </a:lnSpc>
              <a:spcBef>
                <a:spcPts val="1600"/>
              </a:spcBef>
              <a:spcAft>
                <a:spcPts val="0"/>
              </a:spcAft>
              <a:buNone/>
            </a:pPr>
            <a:endParaRPr sz="3000">
              <a:latin typeface="Montserrat"/>
              <a:ea typeface="Montserrat"/>
              <a:cs typeface="Montserrat"/>
              <a:sym typeface="Montserrat"/>
            </a:endParaRPr>
          </a:p>
          <a:p>
            <a:pPr marL="0" marR="0" lvl="0" indent="0" algn="l" rtl="0">
              <a:lnSpc>
                <a:spcPct val="115000"/>
              </a:lnSpc>
              <a:spcBef>
                <a:spcPts val="1600"/>
              </a:spcBef>
              <a:spcAft>
                <a:spcPts val="1600"/>
              </a:spcAft>
              <a:buNone/>
            </a:pPr>
            <a:endParaRPr sz="3000">
              <a:latin typeface="Montserrat"/>
              <a:ea typeface="Montserrat"/>
              <a:cs typeface="Montserrat"/>
              <a:sym typeface="Montserra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2"/>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388" name="Google Shape;388;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419100" algn="l" rtl="0">
              <a:lnSpc>
                <a:spcPct val="115000"/>
              </a:lnSpc>
              <a:spcBef>
                <a:spcPts val="0"/>
              </a:spcBef>
              <a:spcAft>
                <a:spcPts val="0"/>
              </a:spcAft>
              <a:buSzPts val="3000"/>
              <a:buFont typeface="Montserrat"/>
              <a:buChar char="●"/>
            </a:pPr>
            <a:r>
              <a:rPr lang="en" sz="3000">
                <a:latin typeface="Montserrat"/>
                <a:ea typeface="Montserrat"/>
                <a:cs typeface="Montserrat"/>
                <a:sym typeface="Montserrat"/>
              </a:rPr>
              <a:t>As we continue along with the course we will be discussing each of these topics in much more detail, but for now you should have a high-level view of what we use in this course to turn you into a Full-Stack Web Developer with Django!</a:t>
            </a:r>
            <a:endParaRPr sz="3000">
              <a:latin typeface="Montserrat"/>
              <a:ea typeface="Montserrat"/>
              <a:cs typeface="Montserrat"/>
              <a:sym typeface="Montserrat"/>
            </a:endParaRPr>
          </a:p>
          <a:p>
            <a:pPr marL="457200" marR="0" lvl="0" indent="0" algn="l" rtl="0">
              <a:lnSpc>
                <a:spcPct val="115000"/>
              </a:lnSpc>
              <a:spcBef>
                <a:spcPts val="1600"/>
              </a:spcBef>
              <a:spcAft>
                <a:spcPts val="0"/>
              </a:spcAft>
              <a:buNone/>
            </a:pPr>
            <a:endParaRPr sz="3000">
              <a:latin typeface="Montserrat"/>
              <a:ea typeface="Montserrat"/>
              <a:cs typeface="Montserrat"/>
              <a:sym typeface="Montserrat"/>
            </a:endParaRPr>
          </a:p>
          <a:p>
            <a:pPr marL="0" marR="0" lvl="0" indent="0" algn="l" rtl="0">
              <a:lnSpc>
                <a:spcPct val="115000"/>
              </a:lnSpc>
              <a:spcBef>
                <a:spcPts val="1600"/>
              </a:spcBef>
              <a:spcAft>
                <a:spcPts val="0"/>
              </a:spcAft>
              <a:buNone/>
            </a:pPr>
            <a:endParaRPr sz="3000">
              <a:latin typeface="Montserrat"/>
              <a:ea typeface="Montserrat"/>
              <a:cs typeface="Montserrat"/>
              <a:sym typeface="Montserrat"/>
            </a:endParaRPr>
          </a:p>
          <a:p>
            <a:pPr marL="0" marR="0" lvl="0" indent="0" algn="l" rtl="0">
              <a:lnSpc>
                <a:spcPct val="115000"/>
              </a:lnSpc>
              <a:spcBef>
                <a:spcPts val="1600"/>
              </a:spcBef>
              <a:spcAft>
                <a:spcPts val="1600"/>
              </a:spcAft>
              <a:buNone/>
            </a:pPr>
            <a:endParaRPr sz="3000">
              <a:latin typeface="Montserrat"/>
              <a:ea typeface="Montserrat"/>
              <a:cs typeface="Montserrat"/>
              <a:sym typeface="Montserra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latin typeface="Montserrat"/>
                <a:ea typeface="Montserrat"/>
                <a:cs typeface="Montserrat"/>
                <a:sym typeface="Montserrat"/>
              </a:rPr>
              <a:t>Let’s get started!</a:t>
            </a:r>
            <a:endParaRPr b="1">
              <a:latin typeface="Montserrat"/>
              <a:ea typeface="Montserrat"/>
              <a:cs typeface="Montserrat"/>
              <a:sym typeface="Montserrat"/>
            </a:endParaRPr>
          </a:p>
        </p:txBody>
      </p:sp>
      <p:sp>
        <p:nvSpPr>
          <p:cNvPr id="396" name="Google Shape;396;p4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87" name="Google Shape;87;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Font typeface="Montserrat"/>
              <a:buChar char="●"/>
            </a:pPr>
            <a:r>
              <a:rPr lang="en" sz="3000" dirty="0">
                <a:latin typeface="Montserrat"/>
                <a:ea typeface="Montserrat"/>
                <a:cs typeface="Montserrat"/>
                <a:sym typeface="Montserrat"/>
              </a:rPr>
              <a:t>You start off by typing the URL into your browser.</a:t>
            </a:r>
            <a:endParaRPr sz="3000" dirty="0">
              <a:latin typeface="Montserrat"/>
              <a:ea typeface="Montserrat"/>
              <a:cs typeface="Montserrat"/>
              <a:sym typeface="Montserrat"/>
            </a:endParaRPr>
          </a:p>
        </p:txBody>
      </p:sp>
      <p:pic>
        <p:nvPicPr>
          <p:cNvPr id="90" name="Google Shape;90;p17"/>
          <p:cNvPicPr preferRelativeResize="0"/>
          <p:nvPr/>
        </p:nvPicPr>
        <p:blipFill rotWithShape="1">
          <a:blip r:embed="rId3">
            <a:alphaModFix/>
          </a:blip>
          <a:srcRect t="12542" b="21061"/>
          <a:stretch/>
        </p:blipFill>
        <p:spPr>
          <a:xfrm>
            <a:off x="1166700" y="2892300"/>
            <a:ext cx="1799975" cy="1266550"/>
          </a:xfrm>
          <a:prstGeom prst="rect">
            <a:avLst/>
          </a:prstGeom>
          <a:noFill/>
          <a:ln>
            <a:noFill/>
          </a:ln>
        </p:spPr>
      </p:pic>
      <p:sp>
        <p:nvSpPr>
          <p:cNvPr id="91" name="Google Shape;91;p17"/>
          <p:cNvSpPr txBox="1"/>
          <p:nvPr/>
        </p:nvSpPr>
        <p:spPr>
          <a:xfrm>
            <a:off x="1643625" y="3160975"/>
            <a:ext cx="1511400" cy="4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www.abc.com</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97" name="Google Shape;97;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Font typeface="Montserrat"/>
              <a:buChar char="●"/>
            </a:pPr>
            <a:r>
              <a:rPr lang="en" sz="3000">
                <a:latin typeface="Montserrat"/>
                <a:ea typeface="Montserrat"/>
                <a:cs typeface="Montserrat"/>
                <a:sym typeface="Montserrat"/>
              </a:rPr>
              <a:t>Your computer then sends this request as a packet, which includes the IP address of the website you want.</a:t>
            </a:r>
            <a:endParaRPr sz="3000">
              <a:latin typeface="Montserrat"/>
              <a:ea typeface="Montserrat"/>
              <a:cs typeface="Montserrat"/>
              <a:sym typeface="Montserrat"/>
            </a:endParaRPr>
          </a:p>
        </p:txBody>
      </p:sp>
      <p:pic>
        <p:nvPicPr>
          <p:cNvPr id="100" name="Google Shape;100;p18"/>
          <p:cNvPicPr preferRelativeResize="0"/>
          <p:nvPr/>
        </p:nvPicPr>
        <p:blipFill rotWithShape="1">
          <a:blip r:embed="rId3">
            <a:alphaModFix/>
          </a:blip>
          <a:srcRect t="12542" b="21061"/>
          <a:stretch/>
        </p:blipFill>
        <p:spPr>
          <a:xfrm>
            <a:off x="1166700" y="2892300"/>
            <a:ext cx="1799975" cy="1266550"/>
          </a:xfrm>
          <a:prstGeom prst="rect">
            <a:avLst/>
          </a:prstGeom>
          <a:noFill/>
          <a:ln>
            <a:noFill/>
          </a:ln>
        </p:spPr>
      </p:pic>
      <p:sp>
        <p:nvSpPr>
          <p:cNvPr id="101" name="Google Shape;101;p18"/>
          <p:cNvSpPr txBox="1"/>
          <p:nvPr/>
        </p:nvSpPr>
        <p:spPr>
          <a:xfrm>
            <a:off x="1643625" y="3160975"/>
            <a:ext cx="1511400" cy="4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www.abc.com</a:t>
            </a:r>
            <a:endParaRPr sz="1200"/>
          </a:p>
        </p:txBody>
      </p:sp>
      <p:sp>
        <p:nvSpPr>
          <p:cNvPr id="102" name="Google Shape;102;p18"/>
          <p:cNvSpPr/>
          <p:nvPr/>
        </p:nvSpPr>
        <p:spPr>
          <a:xfrm>
            <a:off x="3011950" y="2929300"/>
            <a:ext cx="1164000" cy="34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t>123.456.789.10</a:t>
            </a:r>
            <a:endParaRPr sz="1100"/>
          </a:p>
        </p:txBody>
      </p:sp>
      <p:cxnSp>
        <p:nvCxnSpPr>
          <p:cNvPr id="103" name="Google Shape;103;p18"/>
          <p:cNvCxnSpPr/>
          <p:nvPr/>
        </p:nvCxnSpPr>
        <p:spPr>
          <a:xfrm>
            <a:off x="2989100" y="3450025"/>
            <a:ext cx="1526400" cy="0"/>
          </a:xfrm>
          <a:prstGeom prst="straightConnector1">
            <a:avLst/>
          </a:prstGeom>
          <a:noFill/>
          <a:ln w="28575" cap="flat" cmpd="sng">
            <a:solidFill>
              <a:srgbClr val="FF9900"/>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109" name="Google Shape;109;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Font typeface="Montserrat"/>
              <a:buChar char="●"/>
            </a:pPr>
            <a:r>
              <a:rPr lang="en" sz="3000">
                <a:latin typeface="Montserrat"/>
                <a:ea typeface="Montserrat"/>
                <a:cs typeface="Montserrat"/>
                <a:sym typeface="Montserrat"/>
              </a:rPr>
              <a:t>It sends this request through wires, or a satellite which eventually links to wires using your ISP.</a:t>
            </a:r>
            <a:endParaRPr sz="3000">
              <a:latin typeface="Montserrat"/>
              <a:ea typeface="Montserrat"/>
              <a:cs typeface="Montserrat"/>
              <a:sym typeface="Montserrat"/>
            </a:endParaRPr>
          </a:p>
        </p:txBody>
      </p:sp>
      <p:pic>
        <p:nvPicPr>
          <p:cNvPr id="112" name="Google Shape;112;p19"/>
          <p:cNvPicPr preferRelativeResize="0"/>
          <p:nvPr/>
        </p:nvPicPr>
        <p:blipFill rotWithShape="1">
          <a:blip r:embed="rId3">
            <a:alphaModFix/>
          </a:blip>
          <a:srcRect t="12542" b="21061"/>
          <a:stretch/>
        </p:blipFill>
        <p:spPr>
          <a:xfrm>
            <a:off x="1166700" y="2892300"/>
            <a:ext cx="1799975" cy="1266550"/>
          </a:xfrm>
          <a:prstGeom prst="rect">
            <a:avLst/>
          </a:prstGeom>
          <a:noFill/>
          <a:ln>
            <a:noFill/>
          </a:ln>
        </p:spPr>
      </p:pic>
      <p:sp>
        <p:nvSpPr>
          <p:cNvPr id="113" name="Google Shape;113;p19"/>
          <p:cNvSpPr txBox="1"/>
          <p:nvPr/>
        </p:nvSpPr>
        <p:spPr>
          <a:xfrm>
            <a:off x="1643625" y="3160975"/>
            <a:ext cx="1511400" cy="4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www.abc.com</a:t>
            </a:r>
            <a:endParaRPr sz="1200"/>
          </a:p>
        </p:txBody>
      </p:sp>
      <p:sp>
        <p:nvSpPr>
          <p:cNvPr id="114" name="Google Shape;114;p19"/>
          <p:cNvSpPr/>
          <p:nvPr/>
        </p:nvSpPr>
        <p:spPr>
          <a:xfrm>
            <a:off x="3011950" y="2929300"/>
            <a:ext cx="1164000" cy="34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t>123.456.789.10</a:t>
            </a:r>
            <a:endParaRPr sz="1100"/>
          </a:p>
        </p:txBody>
      </p:sp>
      <p:cxnSp>
        <p:nvCxnSpPr>
          <p:cNvPr id="115" name="Google Shape;115;p19"/>
          <p:cNvCxnSpPr/>
          <p:nvPr/>
        </p:nvCxnSpPr>
        <p:spPr>
          <a:xfrm>
            <a:off x="2989100" y="3450025"/>
            <a:ext cx="1526400" cy="0"/>
          </a:xfrm>
          <a:prstGeom prst="straightConnector1">
            <a:avLst/>
          </a:prstGeom>
          <a:noFill/>
          <a:ln w="28575" cap="flat" cmpd="sng">
            <a:solidFill>
              <a:srgbClr val="FF9900"/>
            </a:solidFill>
            <a:prstDash val="solid"/>
            <a:round/>
            <a:headEnd type="none" w="med" len="med"/>
            <a:tailEnd type="triangle" w="med" len="med"/>
          </a:ln>
        </p:spPr>
      </p:cxnSp>
      <p:cxnSp>
        <p:nvCxnSpPr>
          <p:cNvPr id="116" name="Google Shape;116;p19"/>
          <p:cNvCxnSpPr/>
          <p:nvPr/>
        </p:nvCxnSpPr>
        <p:spPr>
          <a:xfrm>
            <a:off x="4515500" y="3450025"/>
            <a:ext cx="719100" cy="377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117" name="Google Shape;117;p19"/>
          <p:cNvCxnSpPr/>
          <p:nvPr/>
        </p:nvCxnSpPr>
        <p:spPr>
          <a:xfrm rot="-5400000">
            <a:off x="4876525" y="3183275"/>
            <a:ext cx="1004700" cy="299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118" name="Google Shape;118;p19"/>
          <p:cNvCxnSpPr/>
          <p:nvPr/>
        </p:nvCxnSpPr>
        <p:spPr>
          <a:xfrm>
            <a:off x="5528700" y="2830850"/>
            <a:ext cx="486900" cy="225300"/>
          </a:xfrm>
          <a:prstGeom prst="bentConnector3">
            <a:avLst>
              <a:gd name="adj1" fmla="val 50729"/>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124" name="Google Shape;124;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Font typeface="Montserrat"/>
              <a:buChar char="●"/>
            </a:pPr>
            <a:r>
              <a:rPr lang="en" sz="3000">
                <a:latin typeface="Montserrat"/>
                <a:ea typeface="Montserrat"/>
                <a:cs typeface="Montserrat"/>
                <a:sym typeface="Montserrat"/>
              </a:rPr>
              <a:t>Your ISP will then re-route the request to the appropriate server location, using the IP address as the guide.</a:t>
            </a:r>
            <a:endParaRPr sz="3000">
              <a:latin typeface="Montserrat"/>
              <a:ea typeface="Montserrat"/>
              <a:cs typeface="Montserrat"/>
              <a:sym typeface="Montserrat"/>
            </a:endParaRPr>
          </a:p>
        </p:txBody>
      </p:sp>
      <p:pic>
        <p:nvPicPr>
          <p:cNvPr id="127" name="Google Shape;127;p20"/>
          <p:cNvPicPr preferRelativeResize="0"/>
          <p:nvPr/>
        </p:nvPicPr>
        <p:blipFill rotWithShape="1">
          <a:blip r:embed="rId3">
            <a:alphaModFix/>
          </a:blip>
          <a:srcRect t="12542" b="21061"/>
          <a:stretch/>
        </p:blipFill>
        <p:spPr>
          <a:xfrm>
            <a:off x="1166700" y="2892300"/>
            <a:ext cx="1799975" cy="1266550"/>
          </a:xfrm>
          <a:prstGeom prst="rect">
            <a:avLst/>
          </a:prstGeom>
          <a:noFill/>
          <a:ln>
            <a:noFill/>
          </a:ln>
        </p:spPr>
      </p:pic>
      <p:sp>
        <p:nvSpPr>
          <p:cNvPr id="128" name="Google Shape;128;p20"/>
          <p:cNvSpPr txBox="1"/>
          <p:nvPr/>
        </p:nvSpPr>
        <p:spPr>
          <a:xfrm>
            <a:off x="1643625" y="3160975"/>
            <a:ext cx="1511400" cy="4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www.abc.com</a:t>
            </a:r>
            <a:endParaRPr sz="1200"/>
          </a:p>
        </p:txBody>
      </p:sp>
      <p:sp>
        <p:nvSpPr>
          <p:cNvPr id="129" name="Google Shape;129;p20"/>
          <p:cNvSpPr/>
          <p:nvPr/>
        </p:nvSpPr>
        <p:spPr>
          <a:xfrm>
            <a:off x="3011950" y="2929300"/>
            <a:ext cx="1164000" cy="34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t>123.456.789.10</a:t>
            </a:r>
            <a:endParaRPr sz="1100"/>
          </a:p>
        </p:txBody>
      </p:sp>
      <p:pic>
        <p:nvPicPr>
          <p:cNvPr id="130" name="Google Shape;130;p20"/>
          <p:cNvPicPr preferRelativeResize="0"/>
          <p:nvPr/>
        </p:nvPicPr>
        <p:blipFill>
          <a:blip r:embed="rId4">
            <a:alphaModFix/>
          </a:blip>
          <a:stretch>
            <a:fillRect/>
          </a:stretch>
        </p:blipFill>
        <p:spPr>
          <a:xfrm>
            <a:off x="6233150" y="2638950"/>
            <a:ext cx="1383350" cy="1692925"/>
          </a:xfrm>
          <a:prstGeom prst="rect">
            <a:avLst/>
          </a:prstGeom>
          <a:noFill/>
          <a:ln>
            <a:noFill/>
          </a:ln>
        </p:spPr>
      </p:pic>
      <p:cxnSp>
        <p:nvCxnSpPr>
          <p:cNvPr id="131" name="Google Shape;131;p20"/>
          <p:cNvCxnSpPr/>
          <p:nvPr/>
        </p:nvCxnSpPr>
        <p:spPr>
          <a:xfrm>
            <a:off x="2989100" y="3450025"/>
            <a:ext cx="1526400" cy="0"/>
          </a:xfrm>
          <a:prstGeom prst="straightConnector1">
            <a:avLst/>
          </a:prstGeom>
          <a:noFill/>
          <a:ln w="28575" cap="flat" cmpd="sng">
            <a:solidFill>
              <a:srgbClr val="FF9900"/>
            </a:solidFill>
            <a:prstDash val="solid"/>
            <a:round/>
            <a:headEnd type="none" w="med" len="med"/>
            <a:tailEnd type="triangle" w="med" len="med"/>
          </a:ln>
        </p:spPr>
      </p:cxnSp>
      <p:cxnSp>
        <p:nvCxnSpPr>
          <p:cNvPr id="132" name="Google Shape;132;p20"/>
          <p:cNvCxnSpPr/>
          <p:nvPr/>
        </p:nvCxnSpPr>
        <p:spPr>
          <a:xfrm>
            <a:off x="4515500" y="3450025"/>
            <a:ext cx="719100" cy="377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133" name="Google Shape;133;p20"/>
          <p:cNvCxnSpPr/>
          <p:nvPr/>
        </p:nvCxnSpPr>
        <p:spPr>
          <a:xfrm rot="-5400000">
            <a:off x="4876525" y="3183275"/>
            <a:ext cx="1004700" cy="299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134" name="Google Shape;134;p20"/>
          <p:cNvCxnSpPr/>
          <p:nvPr/>
        </p:nvCxnSpPr>
        <p:spPr>
          <a:xfrm>
            <a:off x="5528700" y="2830850"/>
            <a:ext cx="486900" cy="225300"/>
          </a:xfrm>
          <a:prstGeom prst="bentConnector3">
            <a:avLst>
              <a:gd name="adj1" fmla="val 50729"/>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1042425" y="295788"/>
            <a:ext cx="7789800" cy="572700"/>
          </a:xfrm>
          <a:prstGeom prst="rect">
            <a:avLst/>
          </a:prstGeom>
        </p:spPr>
        <p:txBody>
          <a:bodyPr spcFirstLastPara="1" wrap="square" lIns="91425" tIns="91425" rIns="91425" bIns="91425" anchor="t" anchorCtr="0">
            <a:noAutofit/>
          </a:bodyPr>
          <a:lstStyle/>
          <a:p>
            <a:pPr lvl="0"/>
            <a:r>
              <a:rPr lang="en" b="1" dirty="0">
                <a:latin typeface="Montserrat"/>
                <a:ea typeface="Montserrat"/>
                <a:cs typeface="Montserrat"/>
                <a:sym typeface="Montserrat"/>
              </a:rPr>
              <a:t>How The Web Works</a:t>
            </a:r>
            <a:endParaRPr dirty="0">
              <a:latin typeface="Montserrat"/>
              <a:ea typeface="Montserrat"/>
              <a:cs typeface="Montserrat"/>
              <a:sym typeface="Montserrat"/>
            </a:endParaRPr>
          </a:p>
        </p:txBody>
      </p:sp>
      <p:sp>
        <p:nvSpPr>
          <p:cNvPr id="140" name="Google Shape;140;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Font typeface="Montserrat"/>
              <a:buChar char="●"/>
            </a:pPr>
            <a:r>
              <a:rPr lang="en" sz="3000">
                <a:latin typeface="Montserrat"/>
                <a:ea typeface="Montserrat"/>
                <a:cs typeface="Montserrat"/>
                <a:sym typeface="Montserrat"/>
              </a:rPr>
              <a:t>Once your request reaches the server, it can  send back the website you asked for.</a:t>
            </a:r>
            <a:endParaRPr sz="3000">
              <a:latin typeface="Montserrat"/>
              <a:ea typeface="Montserrat"/>
              <a:cs typeface="Montserrat"/>
              <a:sym typeface="Montserrat"/>
            </a:endParaRPr>
          </a:p>
        </p:txBody>
      </p:sp>
      <p:pic>
        <p:nvPicPr>
          <p:cNvPr id="143" name="Google Shape;143;p21"/>
          <p:cNvPicPr preferRelativeResize="0"/>
          <p:nvPr/>
        </p:nvPicPr>
        <p:blipFill rotWithShape="1">
          <a:blip r:embed="rId3">
            <a:alphaModFix/>
          </a:blip>
          <a:srcRect t="12542" b="21061"/>
          <a:stretch/>
        </p:blipFill>
        <p:spPr>
          <a:xfrm>
            <a:off x="1166700" y="2892300"/>
            <a:ext cx="1799975" cy="1266550"/>
          </a:xfrm>
          <a:prstGeom prst="rect">
            <a:avLst/>
          </a:prstGeom>
          <a:noFill/>
          <a:ln>
            <a:noFill/>
          </a:ln>
        </p:spPr>
      </p:pic>
      <p:sp>
        <p:nvSpPr>
          <p:cNvPr id="144" name="Google Shape;144;p21"/>
          <p:cNvSpPr txBox="1"/>
          <p:nvPr/>
        </p:nvSpPr>
        <p:spPr>
          <a:xfrm>
            <a:off x="1643625" y="3160975"/>
            <a:ext cx="1511400" cy="4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www.abc.com</a:t>
            </a:r>
            <a:endParaRPr sz="1200"/>
          </a:p>
        </p:txBody>
      </p:sp>
      <p:sp>
        <p:nvSpPr>
          <p:cNvPr id="145" name="Google Shape;145;p21"/>
          <p:cNvSpPr/>
          <p:nvPr/>
        </p:nvSpPr>
        <p:spPr>
          <a:xfrm>
            <a:off x="6452500" y="4452175"/>
            <a:ext cx="1164000" cy="34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t>123.456.789.10</a:t>
            </a:r>
            <a:endParaRPr sz="1100"/>
          </a:p>
        </p:txBody>
      </p:sp>
      <p:pic>
        <p:nvPicPr>
          <p:cNvPr id="146" name="Google Shape;146;p21"/>
          <p:cNvPicPr preferRelativeResize="0"/>
          <p:nvPr/>
        </p:nvPicPr>
        <p:blipFill>
          <a:blip r:embed="rId4">
            <a:alphaModFix/>
          </a:blip>
          <a:stretch>
            <a:fillRect/>
          </a:stretch>
        </p:blipFill>
        <p:spPr>
          <a:xfrm>
            <a:off x="6233150" y="2638950"/>
            <a:ext cx="1383350" cy="1692925"/>
          </a:xfrm>
          <a:prstGeom prst="rect">
            <a:avLst/>
          </a:prstGeom>
          <a:noFill/>
          <a:ln>
            <a:noFill/>
          </a:ln>
        </p:spPr>
      </p:pic>
      <p:cxnSp>
        <p:nvCxnSpPr>
          <p:cNvPr id="147" name="Google Shape;147;p21"/>
          <p:cNvCxnSpPr/>
          <p:nvPr/>
        </p:nvCxnSpPr>
        <p:spPr>
          <a:xfrm>
            <a:off x="2989100" y="3450025"/>
            <a:ext cx="1526400" cy="0"/>
          </a:xfrm>
          <a:prstGeom prst="straightConnector1">
            <a:avLst/>
          </a:prstGeom>
          <a:noFill/>
          <a:ln w="28575" cap="flat" cmpd="sng">
            <a:solidFill>
              <a:srgbClr val="FF9900"/>
            </a:solidFill>
            <a:prstDash val="solid"/>
            <a:round/>
            <a:headEnd type="none" w="med" len="med"/>
            <a:tailEnd type="none" w="med" len="med"/>
          </a:ln>
        </p:spPr>
      </p:cxnSp>
      <p:cxnSp>
        <p:nvCxnSpPr>
          <p:cNvPr id="148" name="Google Shape;148;p21"/>
          <p:cNvCxnSpPr/>
          <p:nvPr/>
        </p:nvCxnSpPr>
        <p:spPr>
          <a:xfrm>
            <a:off x="4515500" y="3450025"/>
            <a:ext cx="719100" cy="377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149" name="Google Shape;149;p21"/>
          <p:cNvCxnSpPr/>
          <p:nvPr/>
        </p:nvCxnSpPr>
        <p:spPr>
          <a:xfrm rot="-5400000">
            <a:off x="4876525" y="3183275"/>
            <a:ext cx="1004700" cy="2997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150" name="Google Shape;150;p21"/>
          <p:cNvCxnSpPr/>
          <p:nvPr/>
        </p:nvCxnSpPr>
        <p:spPr>
          <a:xfrm>
            <a:off x="5528700" y="2830850"/>
            <a:ext cx="486900" cy="225300"/>
          </a:xfrm>
          <a:prstGeom prst="bentConnector3">
            <a:avLst>
              <a:gd name="adj1" fmla="val 50729"/>
            </a:avLst>
          </a:prstGeom>
          <a:noFill/>
          <a:ln w="28575" cap="flat" cmpd="sng">
            <a:solidFill>
              <a:schemeClr val="dk2"/>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1351</Words>
  <Application>Microsoft Macintosh PowerPoint</Application>
  <PresentationFormat>On-screen Show (16:9)</PresentationFormat>
  <Paragraphs>149</Paragraphs>
  <Slides>44</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Montserrat</vt:lpstr>
      <vt:lpstr>Simple Light</vt:lpstr>
      <vt:lpstr>How The Web Works</vt:lpstr>
      <vt:lpstr>How The Web Works</vt:lpstr>
      <vt:lpstr>How The Web Works</vt:lpstr>
      <vt:lpstr>How The Web Works</vt:lpstr>
      <vt:lpstr>How The Web Works</vt:lpstr>
      <vt:lpstr>How The Web Works</vt:lpstr>
      <vt:lpstr>How The Web Works</vt:lpstr>
      <vt:lpstr>How The Web Works</vt:lpstr>
      <vt:lpstr>How The Web Works</vt:lpstr>
      <vt:lpstr>How The Web Works</vt:lpstr>
      <vt:lpstr>How The Web Works</vt:lpstr>
      <vt:lpstr>How The Web Works</vt:lpstr>
      <vt:lpstr>How The Web Works</vt:lpstr>
      <vt:lpstr>How The Web Works</vt:lpstr>
      <vt:lpstr>How The Web Works</vt:lpstr>
      <vt:lpstr>What really happens when you navigate to a URL</vt:lpstr>
      <vt:lpstr>URL in Address Bar </vt:lpstr>
      <vt:lpstr>Domain Name System </vt:lpstr>
      <vt:lpstr>Domain Name System </vt:lpstr>
      <vt:lpstr>Domain Name System </vt:lpstr>
      <vt:lpstr>Http Request </vt:lpstr>
      <vt:lpstr>Http Request </vt:lpstr>
      <vt:lpstr>Http Response </vt:lpstr>
      <vt:lpstr>HTML Rendering </vt:lpstr>
      <vt:lpstr>Brower Components</vt:lpstr>
      <vt:lpstr>Render Main Flow </vt:lpstr>
      <vt:lpstr>Render Main Flow </vt:lpstr>
      <vt:lpstr>Render Main Flow </vt:lpstr>
      <vt:lpstr>How The Web Works</vt:lpstr>
      <vt:lpstr>How The Web Works</vt:lpstr>
      <vt:lpstr>How The Web Works</vt:lpstr>
      <vt:lpstr>How The Web Works</vt:lpstr>
      <vt:lpstr>How The Web Works</vt:lpstr>
      <vt:lpstr>How The Web Works</vt:lpstr>
      <vt:lpstr>How The Web Works</vt:lpstr>
      <vt:lpstr>How The Web Works</vt:lpstr>
      <vt:lpstr>How The Web Works</vt:lpstr>
      <vt:lpstr>How The Web Works</vt:lpstr>
      <vt:lpstr>How The Web Works</vt:lpstr>
      <vt:lpstr>How The Web Works</vt:lpstr>
      <vt:lpstr>How The Web Works</vt:lpstr>
      <vt:lpstr>How The Web Works</vt:lpstr>
      <vt:lpstr>How The Web Works</vt:lpstr>
      <vt:lpstr>Let’s get started!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Web Works</dc:title>
  <cp:lastModifiedBy>Abed Alkarim Banna</cp:lastModifiedBy>
  <cp:revision>11</cp:revision>
  <dcterms:modified xsi:type="dcterms:W3CDTF">2020-02-07T17:34:17Z</dcterms:modified>
</cp:coreProperties>
</file>