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5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</p:sldIdLst>
  <p:sldSz cx="9144000" cy="5143500" type="screen16x9"/>
  <p:notesSz cx="6858000" cy="9144000"/>
  <p:embeddedFontLst>
    <p:embeddedFont>
      <p:font typeface="Inconsolata" pitchFamily="49" charset="77"/>
      <p:regular r:id="rId56"/>
      <p:bold r:id="rId57"/>
    </p:embeddedFont>
    <p:embeddedFont>
      <p:font typeface="Montserrat" pitchFamily="2" charset="77"/>
      <p:regular r:id="rId58"/>
      <p:bold r:id="rId59"/>
      <p:italic r:id="rId60"/>
      <p:boldItalic r:id="rId6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AAB6847-4936-434E-BDD9-9948EBC703D7}">
  <a:tblStyle styleId="{DAAB6847-4936-434E-BDD9-9948EBC703D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font" Target="fonts/font3.fntdata"/><Relationship Id="rId5" Type="http://schemas.openxmlformats.org/officeDocument/2006/relationships/slide" Target="slides/slide4.xml"/><Relationship Id="rId61" Type="http://schemas.openxmlformats.org/officeDocument/2006/relationships/font" Target="fonts/font6.fntdata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font" Target="fonts/font1.fntdata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font" Target="fonts/font4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font" Target="fonts/font2.fntdata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font" Target="fonts/font5.fntdata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c4e07dad9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c4e07dad9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c4e07dad9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c4e07dad9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c4e07dad9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1c4e07dad9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c4e07dad9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1c4e07dad9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c4e07dad9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1c4e07dad9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c4e07dad9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c4e07dad9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1c4e07dad9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1c4e07dad9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1c4e07dad9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1c4e07dad9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1c4e07dad9_0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1c4e07dad9_0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1c4e07dad9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1c4e07dad9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c4e07dad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c4e07dad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1c4e07dad9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1c4e07dad9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1c4e07dad9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1c4e07dad9_0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1c4e07dad9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1c4e07dad9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1c4e07dad9_0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1c4e07dad9_0_1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1c4e07dad9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1c4e07dad9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1c6243e74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1c6243e74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1c6243e742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1c6243e742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1c6243e742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1c6243e742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1c6243e742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1c6243e742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1c4e07dad9_0_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Google Shape;309;g1c4e07dad9_0_1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c4e07dad9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c4e07dad9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1c6243e742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1c6243e742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1c6243e742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1c6243e742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1c4e07dad9_0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1c4e07dad9_0_1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1c4e07dad9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Google Shape;341;g1c4e07dad9_0_1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1eb6aa05a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1eb6aa05a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1eb6aa05af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1eb6aa05af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1eb6aa05af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1eb6aa05af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eb6aa05af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Google Shape;373;g1eb6aa05af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g1c6243e742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1" name="Google Shape;381;g1c6243e742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1c4e07dad0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" name="Google Shape;389;g1c4e07dad0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c4e07dad9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c4e07dad9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g1c6243e742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7" name="Google Shape;397;g1c6243e742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1c6243e742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5" name="Google Shape;405;g1c6243e742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1c6243e742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1c6243e742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1c6243e742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1" name="Google Shape;421;g1c6243e742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g1c6243e742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9" name="Google Shape;429;g1c6243e742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1c6243e742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Google Shape;437;g1c6243e742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g1c6243e742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5" name="Google Shape;445;g1c6243e742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g1c6243e742_0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3" name="Google Shape;453;g1c6243e742_0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g1c6243e742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1" name="Google Shape;461;g1c6243e742_0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1c6243e742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8" name="Google Shape;468;g1c6243e742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c4e07dad0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c4e07dad0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eb6aa05af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eb6aa05af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g1eb6aa05af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4" name="Google Shape;484;g1eb6aa05af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1eb6aa05af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2" name="Google Shape;492;g1eb6aa05af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g1ebbbde50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0" name="Google Shape;500;g1ebbbde50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c4e07dad0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c4e07dad0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c4e07dad0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c4e07dad0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c4e07dad9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c4e07dad9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c4e07dad9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c4e07dad9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Django Level Two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 to level up your learning!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4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3" name="Google Shape;143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SQL operates like a giant table, with each column representing a field, and each row representing an entry.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146" name="Google Shape;146;p24"/>
          <p:cNvGraphicFramePr/>
          <p:nvPr/>
        </p:nvGraphicFramePr>
        <p:xfrm>
          <a:off x="1193075" y="3177225"/>
          <a:ext cx="6060000" cy="1188630"/>
        </p:xfrm>
        <a:graphic>
          <a:graphicData uri="http://schemas.openxmlformats.org/drawingml/2006/table">
            <a:tbl>
              <a:tblPr>
                <a:noFill/>
                <a:tableStyleId>{DAAB6847-4936-434E-BDD9-9948EBC703D7}</a:tableStyleId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WebsiteId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WebSiteName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URL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Google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www.google.com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Facebook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www.facebook.com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5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2" name="Google Shape;152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Each column has a type of field, such as a CharField, IntegerField, DateField, etc.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Each field can also have constraints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155" name="Google Shape;155;p25"/>
          <p:cNvGraphicFramePr/>
          <p:nvPr/>
        </p:nvGraphicFramePr>
        <p:xfrm>
          <a:off x="1193075" y="3177225"/>
          <a:ext cx="6060000" cy="1188630"/>
        </p:xfrm>
        <a:graphic>
          <a:graphicData uri="http://schemas.openxmlformats.org/drawingml/2006/table">
            <a:tbl>
              <a:tblPr>
                <a:noFill/>
                <a:tableStyleId>{DAAB6847-4936-434E-BDD9-9948EBC703D7}</a:tableStyleId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WebsiteId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WebSiteName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URL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Google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www.google.com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Facebook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www.facebook.com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6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1" name="Google Shape;161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For example, a CharField should have a max_length constraint, indicating the maximum number of characters allowed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164" name="Google Shape;164;p26"/>
          <p:cNvGraphicFramePr/>
          <p:nvPr/>
        </p:nvGraphicFramePr>
        <p:xfrm>
          <a:off x="1193075" y="3177225"/>
          <a:ext cx="6060000" cy="1188630"/>
        </p:xfrm>
        <a:graphic>
          <a:graphicData uri="http://schemas.openxmlformats.org/drawingml/2006/table">
            <a:tbl>
              <a:tblPr>
                <a:noFill/>
                <a:tableStyleId>{DAAB6847-4936-434E-BDD9-9948EBC703D7}</a:tableStyleId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WebsiteId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WebSiteName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URL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Google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www.google.com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Facebook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www.facebook.com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7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0" name="Google Shape;170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last thing to note is table (or models) relationships.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Often models will reference each other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173" name="Google Shape;173;p27"/>
          <p:cNvGraphicFramePr/>
          <p:nvPr/>
        </p:nvGraphicFramePr>
        <p:xfrm>
          <a:off x="1193075" y="3177225"/>
          <a:ext cx="6060000" cy="1188630"/>
        </p:xfrm>
        <a:graphic>
          <a:graphicData uri="http://schemas.openxmlformats.org/drawingml/2006/table">
            <a:tbl>
              <a:tblPr>
                <a:noFill/>
                <a:tableStyleId>{DAAB6847-4936-434E-BDD9-9948EBC703D7}</a:tableStyleId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WebsiteId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WebSiteName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URL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Google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www.google.com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Facebook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www.facebook.com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8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9" name="Google Shape;179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For this referencing to work we use the concepts of Foreign Keys and Primary Keys.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182" name="Google Shape;182;p28"/>
          <p:cNvGraphicFramePr/>
          <p:nvPr/>
        </p:nvGraphicFramePr>
        <p:xfrm>
          <a:off x="1193075" y="3177225"/>
          <a:ext cx="6060000" cy="1188630"/>
        </p:xfrm>
        <a:graphic>
          <a:graphicData uri="http://schemas.openxmlformats.org/drawingml/2006/table">
            <a:tbl>
              <a:tblPr>
                <a:noFill/>
                <a:tableStyleId>{DAAB6847-4936-434E-BDD9-9948EBC703D7}</a:tableStyleId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WebsiteId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WebSiteName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URL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Google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www.google.com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Facebook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www.facebook.com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9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8" name="Google Shape;188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Imagine we now have two models.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One to store website information, another to store date information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191" name="Google Shape;191;p29"/>
          <p:cNvGraphicFramePr/>
          <p:nvPr/>
        </p:nvGraphicFramePr>
        <p:xfrm>
          <a:off x="311700" y="3177225"/>
          <a:ext cx="5123600" cy="1188630"/>
        </p:xfrm>
        <a:graphic>
          <a:graphicData uri="http://schemas.openxmlformats.org/drawingml/2006/table">
            <a:tbl>
              <a:tblPr>
                <a:noFill/>
                <a:tableStyleId>{DAAB6847-4936-434E-BDD9-9948EBC703D7}</a:tableStyleId>
              </a:tblPr>
              <a:tblGrid>
                <a:gridCol w="117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WebsiteId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WebSiteName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URL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Google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www.google.com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Facebook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www.facebook.com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92" name="Google Shape;192;p29"/>
          <p:cNvGraphicFramePr/>
          <p:nvPr/>
        </p:nvGraphicFramePr>
        <p:xfrm>
          <a:off x="5581575" y="3177225"/>
          <a:ext cx="2808925" cy="1188630"/>
        </p:xfrm>
        <a:graphic>
          <a:graphicData uri="http://schemas.openxmlformats.org/drawingml/2006/table">
            <a:tbl>
              <a:tblPr>
                <a:noFill/>
                <a:tableStyleId>{DAAB6847-4936-434E-BDD9-9948EBC703D7}</a:tableStyleId>
              </a:tblPr>
              <a:tblGrid>
                <a:gridCol w="117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WebsiteId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Date Accessed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2018-01-01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2018-02-03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0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8" name="Google Shape;198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could say that the WebsiteId column is a primary key in the left table and foreign key in the right table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201" name="Google Shape;201;p30"/>
          <p:cNvGraphicFramePr/>
          <p:nvPr/>
        </p:nvGraphicFramePr>
        <p:xfrm>
          <a:off x="311700" y="3177225"/>
          <a:ext cx="5123600" cy="1188630"/>
        </p:xfrm>
        <a:graphic>
          <a:graphicData uri="http://schemas.openxmlformats.org/drawingml/2006/table">
            <a:tbl>
              <a:tblPr>
                <a:noFill/>
                <a:tableStyleId>{DAAB6847-4936-434E-BDD9-9948EBC703D7}</a:tableStyleId>
              </a:tblPr>
              <a:tblGrid>
                <a:gridCol w="117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WebsiteId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WebSiteName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URL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Google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www.google.com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Facebook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www.facebook.com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02" name="Google Shape;202;p30"/>
          <p:cNvGraphicFramePr/>
          <p:nvPr/>
        </p:nvGraphicFramePr>
        <p:xfrm>
          <a:off x="5581575" y="3177225"/>
          <a:ext cx="2808925" cy="1188630"/>
        </p:xfrm>
        <a:graphic>
          <a:graphicData uri="http://schemas.openxmlformats.org/drawingml/2006/table">
            <a:tbl>
              <a:tblPr>
                <a:noFill/>
                <a:tableStyleId>{DAAB6847-4936-434E-BDD9-9948EBC703D7}</a:tableStyleId>
              </a:tblPr>
              <a:tblGrid>
                <a:gridCol w="117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WebsiteId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Date Accessed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2018-01-01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2018-02-03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1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8" name="Google Shape;208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 primary key is a unique identifier for each row in a table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211" name="Google Shape;211;p31"/>
          <p:cNvGraphicFramePr/>
          <p:nvPr/>
        </p:nvGraphicFramePr>
        <p:xfrm>
          <a:off x="311700" y="3177225"/>
          <a:ext cx="5123600" cy="1188630"/>
        </p:xfrm>
        <a:graphic>
          <a:graphicData uri="http://schemas.openxmlformats.org/drawingml/2006/table">
            <a:tbl>
              <a:tblPr>
                <a:noFill/>
                <a:tableStyleId>{DAAB6847-4936-434E-BDD9-9948EBC703D7}</a:tableStyleId>
              </a:tblPr>
              <a:tblGrid>
                <a:gridCol w="117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WebsiteId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WebSiteName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URL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Google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www.google.com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Facebook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www.facebook.com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2" name="Google Shape;212;p31"/>
          <p:cNvGraphicFramePr/>
          <p:nvPr/>
        </p:nvGraphicFramePr>
        <p:xfrm>
          <a:off x="5581575" y="3177225"/>
          <a:ext cx="2808925" cy="1188630"/>
        </p:xfrm>
        <a:graphic>
          <a:graphicData uri="http://schemas.openxmlformats.org/drawingml/2006/table">
            <a:tbl>
              <a:tblPr>
                <a:noFill/>
                <a:tableStyleId>{DAAB6847-4936-434E-BDD9-9948EBC703D7}</a:tableStyleId>
              </a:tblPr>
              <a:tblGrid>
                <a:gridCol w="117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WebsiteId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Date Accessed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2018-01-01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2018-02-03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2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8" name="Google Shape;218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 foreign key just denotes that the column coincides with a primary key of another table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221" name="Google Shape;221;p32"/>
          <p:cNvGraphicFramePr/>
          <p:nvPr/>
        </p:nvGraphicFramePr>
        <p:xfrm>
          <a:off x="311700" y="3177225"/>
          <a:ext cx="5123600" cy="1188630"/>
        </p:xfrm>
        <a:graphic>
          <a:graphicData uri="http://schemas.openxmlformats.org/drawingml/2006/table">
            <a:tbl>
              <a:tblPr>
                <a:noFill/>
                <a:tableStyleId>{DAAB6847-4936-434E-BDD9-9948EBC703D7}</a:tableStyleId>
              </a:tblPr>
              <a:tblGrid>
                <a:gridCol w="117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WebsiteId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WebSiteName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URL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Google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www.google.com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Facebook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www.facebook.com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22" name="Google Shape;222;p32"/>
          <p:cNvGraphicFramePr/>
          <p:nvPr/>
        </p:nvGraphicFramePr>
        <p:xfrm>
          <a:off x="5581575" y="3177225"/>
          <a:ext cx="2808925" cy="1188630"/>
        </p:xfrm>
        <a:graphic>
          <a:graphicData uri="http://schemas.openxmlformats.org/drawingml/2006/table">
            <a:tbl>
              <a:tblPr>
                <a:noFill/>
                <a:tableStyleId>{DAAB6847-4936-434E-BDD9-9948EBC703D7}</a:tableStyleId>
              </a:tblPr>
              <a:tblGrid>
                <a:gridCol w="117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WebsiteId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Date Accessed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2018-01-01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2018-02-03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3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28" name="Google Shape;228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Later on we will move on to discuss One-to-one or Many-to-many relationships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231" name="Google Shape;231;p33"/>
          <p:cNvGraphicFramePr/>
          <p:nvPr/>
        </p:nvGraphicFramePr>
        <p:xfrm>
          <a:off x="311700" y="3177225"/>
          <a:ext cx="5123600" cy="1188630"/>
        </p:xfrm>
        <a:graphic>
          <a:graphicData uri="http://schemas.openxmlformats.org/drawingml/2006/table">
            <a:tbl>
              <a:tblPr>
                <a:noFill/>
                <a:tableStyleId>{DAAB6847-4936-434E-BDD9-9948EBC703D7}</a:tableStyleId>
              </a:tblPr>
              <a:tblGrid>
                <a:gridCol w="117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WebsiteId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WebSiteName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URL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Google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www.google.com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Facebook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www.facebook.com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32" name="Google Shape;232;p33"/>
          <p:cNvGraphicFramePr/>
          <p:nvPr/>
        </p:nvGraphicFramePr>
        <p:xfrm>
          <a:off x="5581575" y="3177225"/>
          <a:ext cx="2808925" cy="1188630"/>
        </p:xfrm>
        <a:graphic>
          <a:graphicData uri="http://schemas.openxmlformats.org/drawingml/2006/table">
            <a:tbl>
              <a:tblPr>
                <a:noFill/>
                <a:tableStyleId>{DAAB6847-4936-434E-BDD9-9948EBC703D7}</a:tableStyleId>
              </a:tblPr>
              <a:tblGrid>
                <a:gridCol w="117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WebsiteId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Date Accessed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2018-01-01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2018-02-03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9" name="Google Shape;79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In Level Two we will begin to discuss Models and Databases and how to use them with Django!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Then we will also discuss how to use the admin interface!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4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8" name="Google Shape;238;p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Later on we will move on to discuss One-to-one or Many-to-many relationships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241" name="Google Shape;241;p34"/>
          <p:cNvGraphicFramePr/>
          <p:nvPr/>
        </p:nvGraphicFramePr>
        <p:xfrm>
          <a:off x="311700" y="3177225"/>
          <a:ext cx="5123600" cy="1188630"/>
        </p:xfrm>
        <a:graphic>
          <a:graphicData uri="http://schemas.openxmlformats.org/drawingml/2006/table">
            <a:tbl>
              <a:tblPr>
                <a:noFill/>
                <a:tableStyleId>{DAAB6847-4936-434E-BDD9-9948EBC703D7}</a:tableStyleId>
              </a:tblPr>
              <a:tblGrid>
                <a:gridCol w="117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WebsiteId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WebSiteName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URL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Google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www.google.com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Facebook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www.facebook.com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42" name="Google Shape;242;p34"/>
          <p:cNvGraphicFramePr/>
          <p:nvPr/>
        </p:nvGraphicFramePr>
        <p:xfrm>
          <a:off x="5581575" y="3177225"/>
          <a:ext cx="2808925" cy="1188630"/>
        </p:xfrm>
        <a:graphic>
          <a:graphicData uri="http://schemas.openxmlformats.org/drawingml/2006/table">
            <a:tbl>
              <a:tblPr>
                <a:noFill/>
                <a:tableStyleId>{DAAB6847-4936-434E-BDD9-9948EBC703D7}</a:tableStyleId>
              </a:tblPr>
              <a:tblGrid>
                <a:gridCol w="117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WebsiteId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Date Accessed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2018-01-01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2018-02-03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5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8" name="Google Shape;248;p3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That should be enough for our understanding of models in Django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Now let’s show an example of the models class that would go into the models.py file of your application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6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56" name="Google Shape;256;p3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Inconsolata"/>
                <a:ea typeface="Inconsolata"/>
                <a:cs typeface="Inconsolata"/>
                <a:sym typeface="Inconsolata"/>
              </a:rPr>
              <a:t>class Topic(</a:t>
            </a:r>
            <a:r>
              <a:rPr lang="en" sz="2200" dirty="0" err="1">
                <a:latin typeface="Inconsolata"/>
                <a:ea typeface="Inconsolata"/>
                <a:cs typeface="Inconsolata"/>
                <a:sym typeface="Inconsolata"/>
              </a:rPr>
              <a:t>models.Model</a:t>
            </a:r>
            <a:r>
              <a:rPr lang="en" sz="2200" dirty="0">
                <a:latin typeface="Inconsolata"/>
                <a:ea typeface="Inconsolata"/>
                <a:cs typeface="Inconsolata"/>
                <a:sym typeface="Inconsolata"/>
              </a:rPr>
              <a:t>):</a:t>
            </a:r>
            <a:endParaRPr sz="2200" dirty="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Inconsolata"/>
                <a:ea typeface="Inconsolata"/>
                <a:cs typeface="Inconsolata"/>
                <a:sym typeface="Inconsolata"/>
              </a:rPr>
              <a:t>	</a:t>
            </a:r>
            <a:r>
              <a:rPr lang="en" sz="2200" dirty="0" err="1">
                <a:latin typeface="Inconsolata"/>
                <a:ea typeface="Inconsolata"/>
                <a:cs typeface="Inconsolata"/>
                <a:sym typeface="Inconsolata"/>
              </a:rPr>
              <a:t>top_name</a:t>
            </a:r>
            <a:r>
              <a:rPr lang="en" sz="2200" dirty="0">
                <a:latin typeface="Inconsolata"/>
                <a:ea typeface="Inconsolata"/>
                <a:cs typeface="Inconsolata"/>
                <a:sym typeface="Inconsolata"/>
              </a:rPr>
              <a:t> = </a:t>
            </a:r>
            <a:r>
              <a:rPr lang="en" sz="2200" dirty="0" err="1">
                <a:latin typeface="Inconsolata"/>
                <a:ea typeface="Inconsolata"/>
                <a:cs typeface="Inconsolata"/>
                <a:sym typeface="Inconsolata"/>
              </a:rPr>
              <a:t>models.CharField</a:t>
            </a:r>
            <a:r>
              <a:rPr lang="en" sz="2200" dirty="0">
                <a:latin typeface="Inconsolata"/>
                <a:ea typeface="Inconsolata"/>
                <a:cs typeface="Inconsolata"/>
                <a:sym typeface="Inconsolata"/>
              </a:rPr>
              <a:t>(</a:t>
            </a:r>
            <a:r>
              <a:rPr lang="en" sz="2200" dirty="0" err="1">
                <a:latin typeface="Inconsolata"/>
                <a:ea typeface="Inconsolata"/>
                <a:cs typeface="Inconsolata"/>
                <a:sym typeface="Inconsolata"/>
              </a:rPr>
              <a:t>max_length</a:t>
            </a:r>
            <a:r>
              <a:rPr lang="en" sz="2200" dirty="0">
                <a:latin typeface="Inconsolata"/>
                <a:ea typeface="Inconsolata"/>
                <a:cs typeface="Inconsolata"/>
                <a:sym typeface="Inconsolata"/>
              </a:rPr>
              <a:t>=264, unique=True)</a:t>
            </a:r>
            <a:endParaRPr sz="2200" dirty="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dirty="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Inconsolata"/>
                <a:ea typeface="Inconsolata"/>
                <a:cs typeface="Inconsolata"/>
                <a:sym typeface="Inconsolata"/>
              </a:rPr>
              <a:t>class Webpage(</a:t>
            </a:r>
            <a:r>
              <a:rPr lang="en" sz="2200">
                <a:latin typeface="Inconsolata"/>
                <a:ea typeface="Inconsolata"/>
                <a:cs typeface="Inconsolata"/>
                <a:sym typeface="Inconsolata"/>
              </a:rPr>
              <a:t>models.Model</a:t>
            </a:r>
            <a:r>
              <a:rPr lang="en" sz="2200" dirty="0">
                <a:latin typeface="Inconsolata"/>
                <a:ea typeface="Inconsolata"/>
                <a:cs typeface="Inconsolata"/>
                <a:sym typeface="Inconsolata"/>
              </a:rPr>
              <a:t>):</a:t>
            </a:r>
            <a:endParaRPr sz="2200" dirty="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Inconsolata"/>
                <a:ea typeface="Inconsolata"/>
                <a:cs typeface="Inconsolata"/>
                <a:sym typeface="Inconsolata"/>
              </a:rPr>
              <a:t>	category = </a:t>
            </a:r>
            <a:r>
              <a:rPr lang="en" sz="2200" dirty="0" err="1">
                <a:latin typeface="Inconsolata"/>
                <a:ea typeface="Inconsolata"/>
                <a:cs typeface="Inconsolata"/>
                <a:sym typeface="Inconsolata"/>
              </a:rPr>
              <a:t>models.ForeignKey</a:t>
            </a:r>
            <a:r>
              <a:rPr lang="en" sz="2200" dirty="0">
                <a:latin typeface="Inconsolata"/>
                <a:ea typeface="Inconsolata"/>
                <a:cs typeface="Inconsolata"/>
                <a:sym typeface="Inconsolata"/>
              </a:rPr>
              <a:t>(Topic)</a:t>
            </a:r>
            <a:endParaRPr sz="2200" dirty="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Inconsolata"/>
                <a:ea typeface="Inconsolata"/>
                <a:cs typeface="Inconsolata"/>
                <a:sym typeface="Inconsolata"/>
              </a:rPr>
              <a:t>name = </a:t>
            </a:r>
            <a:r>
              <a:rPr lang="en" sz="2200" dirty="0" err="1">
                <a:latin typeface="Inconsolata"/>
                <a:ea typeface="Inconsolata"/>
                <a:cs typeface="Inconsolata"/>
                <a:sym typeface="Inconsolata"/>
              </a:rPr>
              <a:t>models.CharField</a:t>
            </a:r>
            <a:r>
              <a:rPr lang="en" sz="2200" dirty="0">
                <a:latin typeface="Inconsolata"/>
                <a:ea typeface="Inconsolata"/>
                <a:cs typeface="Inconsolata"/>
                <a:sym typeface="Inconsolata"/>
              </a:rPr>
              <a:t>(</a:t>
            </a:r>
            <a:r>
              <a:rPr lang="en" sz="2200" dirty="0" err="1">
                <a:latin typeface="Inconsolata"/>
                <a:ea typeface="Inconsolata"/>
                <a:cs typeface="Inconsolata"/>
                <a:sym typeface="Inconsolata"/>
              </a:rPr>
              <a:t>max_length</a:t>
            </a:r>
            <a:r>
              <a:rPr lang="en" sz="2200" dirty="0">
                <a:latin typeface="Inconsolata"/>
                <a:ea typeface="Inconsolata"/>
                <a:cs typeface="Inconsolata"/>
                <a:sym typeface="Inconsolata"/>
              </a:rPr>
              <a:t>=264)</a:t>
            </a:r>
            <a:endParaRPr sz="2200" dirty="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Inconsolata"/>
                <a:ea typeface="Inconsolata"/>
                <a:cs typeface="Inconsolata"/>
                <a:sym typeface="Inconsolata"/>
              </a:rPr>
              <a:t>	</a:t>
            </a:r>
            <a:r>
              <a:rPr lang="en" sz="2200" dirty="0" err="1">
                <a:latin typeface="Inconsolata"/>
                <a:ea typeface="Inconsolata"/>
                <a:cs typeface="Inconsolata"/>
                <a:sym typeface="Inconsolata"/>
              </a:rPr>
              <a:t>url</a:t>
            </a:r>
            <a:r>
              <a:rPr lang="en" sz="2200" dirty="0">
                <a:latin typeface="Inconsolata"/>
                <a:ea typeface="Inconsolata"/>
                <a:cs typeface="Inconsolata"/>
                <a:sym typeface="Inconsolata"/>
              </a:rPr>
              <a:t> = </a:t>
            </a:r>
            <a:r>
              <a:rPr lang="en" sz="2200" dirty="0" err="1">
                <a:latin typeface="Inconsolata"/>
                <a:ea typeface="Inconsolata"/>
                <a:cs typeface="Inconsolata"/>
                <a:sym typeface="Inconsolata"/>
              </a:rPr>
              <a:t>models.URLField</a:t>
            </a:r>
            <a:r>
              <a:rPr lang="en" sz="2200" dirty="0">
                <a:latin typeface="Inconsolata"/>
                <a:ea typeface="Inconsolata"/>
                <a:cs typeface="Inconsolata"/>
                <a:sym typeface="Inconsolata"/>
              </a:rPr>
              <a:t>()</a:t>
            </a:r>
            <a:endParaRPr sz="2200" dirty="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Inconsolata"/>
                <a:ea typeface="Inconsolata"/>
                <a:cs typeface="Inconsolata"/>
                <a:sym typeface="Inconsolata"/>
              </a:rPr>
              <a:t>	</a:t>
            </a:r>
            <a:endParaRPr sz="2200" dirty="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Inconsolata"/>
                <a:ea typeface="Inconsolata"/>
                <a:cs typeface="Inconsolata"/>
                <a:sym typeface="Inconsolata"/>
              </a:rPr>
              <a:t> </a:t>
            </a:r>
            <a:endParaRPr sz="2200" dirty="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dirty="0">
              <a:latin typeface="Inconsolata"/>
              <a:ea typeface="Inconsolata"/>
              <a:cs typeface="Inconsolata"/>
              <a:sym typeface="Inconsolat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7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64" name="Google Shape;264;p3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Inconsolata"/>
                <a:ea typeface="Inconsolata"/>
                <a:cs typeface="Inconsolata"/>
                <a:sym typeface="Inconsolata"/>
              </a:rPr>
              <a:t>class Webpage(models.Model):</a:t>
            </a:r>
            <a:endParaRPr sz="22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Inconsolata"/>
                <a:ea typeface="Inconsolata"/>
                <a:cs typeface="Inconsolata"/>
                <a:sym typeface="Inconsolata"/>
              </a:rPr>
              <a:t>	topic = models.ForeignKey(Topic)</a:t>
            </a:r>
            <a:endParaRPr sz="22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Inconsolata"/>
                <a:ea typeface="Inconsolata"/>
                <a:cs typeface="Inconsolata"/>
                <a:sym typeface="Inconsolata"/>
              </a:rPr>
              <a:t>name = models.CharField(max_length=264)</a:t>
            </a:r>
            <a:endParaRPr sz="22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Inconsolata"/>
                <a:ea typeface="Inconsolata"/>
                <a:cs typeface="Inconsolata"/>
                <a:sym typeface="Inconsolata"/>
              </a:rPr>
              <a:t>	url = models.URLField()</a:t>
            </a:r>
            <a:endParaRPr sz="22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Inconsolata"/>
                <a:ea typeface="Inconsolata"/>
                <a:cs typeface="Inconsolata"/>
                <a:sym typeface="Inconsolata"/>
              </a:rPr>
              <a:t>	def __str__(self):</a:t>
            </a:r>
            <a:endParaRPr sz="22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Inconsolata"/>
                <a:ea typeface="Inconsolata"/>
                <a:cs typeface="Inconsolata"/>
                <a:sym typeface="Inconsolata"/>
              </a:rPr>
              <a:t>		return self.name</a:t>
            </a:r>
            <a:endParaRPr sz="22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Inconsolata"/>
                <a:ea typeface="Inconsolata"/>
                <a:cs typeface="Inconsolata"/>
                <a:sym typeface="Inconsolata"/>
              </a:rPr>
              <a:t>	</a:t>
            </a:r>
            <a:endParaRPr sz="22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Inconsolata"/>
                <a:ea typeface="Inconsolata"/>
                <a:cs typeface="Inconsolata"/>
                <a:sym typeface="Inconsolata"/>
              </a:rPr>
              <a:t> </a:t>
            </a:r>
            <a:endParaRPr sz="22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>
              <a:latin typeface="Inconsolata"/>
              <a:ea typeface="Inconsolata"/>
              <a:cs typeface="Inconsolata"/>
              <a:sym typeface="Inconsolat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8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72" name="Google Shape;272;p3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After we’ve set up the models we can migrate the database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basically let’s Django do the heavy lifting of creating SQL databases that correspond to the models we created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9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80" name="Google Shape;280;p3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Django can do this entire process with a simple command: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Inconsolata"/>
              <a:buChar char="○"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python manage.py migrate 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Then register the changes to your app, shown here with some generic “app1”: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Inconsolata"/>
              <a:buChar char="○"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python manage.py makemigrations app1 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 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40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88" name="Google Shape;288;p4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Then migrate the database one more time: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Inconsolata"/>
              <a:buChar char="○"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python manage.py migrate 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9144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can then later on use the shell from the manage.py file to play around with the models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 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41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96" name="Google Shape;296;p4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In order to use the more convenient Admin interface with the models however, we need to register them to our application’s admin.py file.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 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42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04" name="Google Shape;304;p4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can do this with this code: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Inconsolata"/>
              <a:buChar char="○"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from django.contrib import admin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   from app.models import Model1,Model2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	admin.site.register(Model1)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  	admin.site.register(Model2)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 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spcBef>
                <a:spcPts val="100"/>
              </a:spcBef>
              <a:spcAft>
                <a:spcPts val="0"/>
              </a:spcAft>
              <a:buNone/>
            </a:pP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43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12" name="Google Shape;312;p4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Then with the models and database created, we can use Django’s fantastic Admin interface to interact with the database.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Admin interface is one of the key features of Django!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Let’s get started!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7" name="Google Shape;87;p17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44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20" name="Google Shape;320;p4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In order to fully use the database and the Admin, we will need to create a “superuser”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can do this with the following: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Inconsolata"/>
              <a:buChar char="○"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python manage.py createsuperuser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Inconsolata"/>
              <a:ea typeface="Inconsolata"/>
              <a:cs typeface="Inconsolata"/>
              <a:sym typeface="Inconsolat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45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28" name="Google Shape;328;p4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In order to fully use the database and the Admin, we will need to create a “superuser”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Providing a name, email, and password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Inconsolata"/>
              <a:ea typeface="Inconsolata"/>
              <a:cs typeface="Inconsolata"/>
              <a:sym typeface="Inconsolat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46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36" name="Google Shape;336;p4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Once we’ve set up the models, it’s always good idea to populate them with some test data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will use a library to help with this called Faker and create a script to do this.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47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44" name="Google Shape;344;p4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Okay, we’ve discussed a lot already! 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In the next lecture we will code through an example of all of this to help your understanding!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48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Creating Models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52" name="Google Shape;352;p48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Django Level Two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49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60" name="Google Shape;360;p4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covered a lot of concepts in the previous lecture, so let’s implement them!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will continue working with the two project folders from Django Level One, let’s start making some models!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5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Populating Models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68" name="Google Shape;368;p5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Django Level Two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51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6" name="Google Shape;376;p5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It is usually a good idea to create a script that will populate your models with some “dummy” data.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show you how to use the Faker library to create this script!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5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Django - MTV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84" name="Google Shape;384;p5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 about the Models-Templates-Views paradigm!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53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92" name="Google Shape;392;p5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Django operates on what is known as Models-Templates-Views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is also called “MTV” and encompasses the idea of how to connect everything we’ve talked about so far: models, templates, and views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Django - Models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5" name="Google Shape;95;p18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 how to use Models and Databases!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54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00" name="Google Shape;400;p5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There are a few basics steps to achieving the goal of serving dynamic content to a user based off the connection of the models, views , and templates.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walk through these.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55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08" name="Google Shape;408;p5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First: In the views.py file we import any models that we will need to use.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Second: Use the view to query the model for data that we will need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Third: Pass results from the model to the template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56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16" name="Google Shape;416;p5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Fourth: Edit the template so that it is ready to accept and display the data from the model.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Fifth: Map a URL to the view.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57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24" name="Google Shape;424;p5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can practice this methodology by changing what we display on the front index page.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To begin our understanding of this process we will start by generating a table.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58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32" name="Google Shape;432;p5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table will display all the webpages and access records from the AccessRecord database we created and populated.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will use template tagging to connect the model to the html page.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59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40" name="Google Shape;440;p5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entire process will introduce a lot of new things, so don’t be intimidated! 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template tagging can seem especially confusing at first, don’t worry, just follow along, we will be getting tons of practice with this later on! 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60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48" name="Google Shape;448;p6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After we walk through all of this with some code, you will have a challenge to practice your basic MTV skills.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Level Three will focus on expanding this idea of MTV and the Mapping URL step (which we haven’t really dived into yet)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61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56" name="Google Shape;456;p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Alright! Let’s get started!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6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Django Level Two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Project Exercise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63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71" name="Google Shape;471;p6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We’ve learned a lot about setting up Models-Templates-Views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It’s time for you to get some practice!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will be using the same ProTwo from Django Level One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3" name="Google Shape;103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An essential part of any website is the ability to accept information from a user and input it into a database and retrieve information from a database and use it to generate content for the user.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64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79" name="Google Shape;479;p6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Here is what you have to do: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Add a new model called User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It should have these fields: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2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■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First Name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2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■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Last Name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2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■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Email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65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87" name="Google Shape;487;p6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Make sure to make the migrations!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Then create a script that will populate your database with fake Users.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Then confirm the populating through the Admin interface.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66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95" name="Google Shape;495;p6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Then create a view for your website for the domain extension /users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/users page will be an HTML list of the user names and emails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You will use template tags to generate this content from the User model.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67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03" name="Google Shape;503;p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Remember to change your urls.py files to deal with the changes to the /users extension!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get a quick look at what the final page should look like!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use  Models to incorporate a database into a Django Project.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Django comes equipped with SQLite. 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SQLite will work for our simple examples, but Django can connect to a variety of SQL engine backends!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9" name="Google Shape;119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In the settings.py file you can edit the ENGINE parameter used for DATABASES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To create an actual model, we use a class structure inside of the relevant applications models.py file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7" name="Google Shape;127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class object will be a subclass of Django’s built-in class: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django.db.models.Model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Then each attribute of the class represents a field, which is just like a column name with constraints in SQL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5" name="Google Shape;135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will all feel very natural if you have some SQL experience, but in case you don’t let’s quickly review what a SQL database is like!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1743</Words>
  <Application>Microsoft Macintosh PowerPoint</Application>
  <PresentationFormat>On-screen Show (16:9)</PresentationFormat>
  <Paragraphs>320</Paragraphs>
  <Slides>53</Slides>
  <Notes>53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7" baseType="lpstr">
      <vt:lpstr>Arial</vt:lpstr>
      <vt:lpstr>Inconsolata</vt:lpstr>
      <vt:lpstr>Montserrat</vt:lpstr>
      <vt:lpstr>Simple Light</vt:lpstr>
      <vt:lpstr>Django Level Two</vt:lpstr>
      <vt:lpstr>Django</vt:lpstr>
      <vt:lpstr>Let’s get started!</vt:lpstr>
      <vt:lpstr>Django - Models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Creating Models</vt:lpstr>
      <vt:lpstr>Django</vt:lpstr>
      <vt:lpstr>Populating Models</vt:lpstr>
      <vt:lpstr>Django</vt:lpstr>
      <vt:lpstr>Django - MTV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 Level Two Project Exercise</vt:lpstr>
      <vt:lpstr>Django</vt:lpstr>
      <vt:lpstr>Django</vt:lpstr>
      <vt:lpstr>Django</vt:lpstr>
      <vt:lpstr>Django</vt:lpstr>
      <vt:lpstr>Django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Django Level Two</dc:title>
  <cp:lastModifiedBy>Abed Alkarim Banna</cp:lastModifiedBy>
  <cp:revision>4</cp:revision>
  <dcterms:modified xsi:type="dcterms:W3CDTF">2020-03-11T09:30:36Z</dcterms:modified>
</cp:coreProperties>
</file>